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4"/>
  </p:notesMasterIdLst>
  <p:sldIdLst>
    <p:sldId id="300" r:id="rId2"/>
    <p:sldId id="312" r:id="rId3"/>
    <p:sldId id="311" r:id="rId4"/>
    <p:sldId id="298" r:id="rId5"/>
    <p:sldId id="309" r:id="rId6"/>
    <p:sldId id="304" r:id="rId7"/>
    <p:sldId id="310" r:id="rId8"/>
    <p:sldId id="301" r:id="rId9"/>
    <p:sldId id="302" r:id="rId10"/>
    <p:sldId id="305" r:id="rId11"/>
    <p:sldId id="303" r:id="rId12"/>
    <p:sldId id="30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91BE5-69C9-4253-B1E6-D5C687D1985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E744C-1D5F-45A3-ADDB-285EB29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1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E744C-1D5F-45A3-ADDB-285EB29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8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6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2" indent="0" algn="ctr">
              <a:buNone/>
              <a:defRPr sz="2200"/>
            </a:lvl2pPr>
            <a:lvl3pPr marL="914363" indent="0" algn="ctr">
              <a:buNone/>
              <a:defRPr sz="2200"/>
            </a:lvl3pPr>
            <a:lvl4pPr marL="1371545" indent="0" algn="ctr">
              <a:buNone/>
              <a:defRPr sz="2000"/>
            </a:lvl4pPr>
            <a:lvl5pPr marL="1828727" indent="0" algn="ctr">
              <a:buNone/>
              <a:defRPr sz="2000"/>
            </a:lvl5pPr>
            <a:lvl6pPr marL="2285909" indent="0" algn="ctr">
              <a:buNone/>
              <a:defRPr sz="2000"/>
            </a:lvl6pPr>
            <a:lvl7pPr marL="2743090" indent="0" algn="ctr">
              <a:buNone/>
              <a:defRPr sz="2000"/>
            </a:lvl7pPr>
            <a:lvl8pPr marL="3200272" indent="0" algn="ctr">
              <a:buNone/>
              <a:defRPr sz="2000"/>
            </a:lvl8pPr>
            <a:lvl9pPr marL="365745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635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457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258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48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786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36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9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520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013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43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866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0444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519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538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1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1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8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1" indent="-182873" algn="l" defTabSz="914363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2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491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00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09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36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4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12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00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324805-C25E-D6ED-ECEE-BE61F45F7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469" y="439827"/>
            <a:ext cx="3069167" cy="931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AC6E9F-6712-EE3C-B84E-3FE606779FF4}"/>
              </a:ext>
            </a:extLst>
          </p:cNvPr>
          <p:cNvSpPr txBox="1"/>
          <p:nvPr/>
        </p:nvSpPr>
        <p:spPr>
          <a:xfrm>
            <a:off x="3217418" y="2839319"/>
            <a:ext cx="6000361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3600" b="1" dirty="0">
                <a:latin typeface="Georgia" panose="02040502050405020303" pitchFamily="18" charset="0"/>
              </a:rPr>
              <a:t>Soluții sterile injectabile</a:t>
            </a:r>
          </a:p>
          <a:p>
            <a:pPr algn="ctr"/>
            <a:r>
              <a:rPr lang="ro-RO" sz="24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- într-o administrare eficientă - 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D6044-2EB0-9CAD-373F-02012A58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" t="4773" b="16585"/>
          <a:stretch/>
        </p:blipFill>
        <p:spPr>
          <a:xfrm>
            <a:off x="9158722" y="2890595"/>
            <a:ext cx="2740671" cy="1664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E86BD8-D749-45C1-720E-8CF5E069DBA6}"/>
              </a:ext>
            </a:extLst>
          </p:cNvPr>
          <p:cNvSpPr txBox="1"/>
          <p:nvPr/>
        </p:nvSpPr>
        <p:spPr>
          <a:xfrm>
            <a:off x="8410167" y="5856376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Georgia" panose="02040502050405020303" pitchFamily="18" charset="0"/>
              </a:rPr>
              <a:t>ing.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Iolanda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Fuste</a:t>
            </a:r>
            <a:r>
              <a:rPr lang="ro-RO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ș-Dămoc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AC0F2-34E7-6316-B4E9-5F263CCA89A4}"/>
              </a:ext>
            </a:extLst>
          </p:cNvPr>
          <p:cNvSpPr txBox="1"/>
          <p:nvPr/>
        </p:nvSpPr>
        <p:spPr>
          <a:xfrm>
            <a:off x="697230" y="5840987"/>
            <a:ext cx="3316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>
                <a:latin typeface="Georgia" panose="02040502050405020303" pitchFamily="18" charset="0"/>
              </a:rPr>
              <a:t>chim. </a:t>
            </a:r>
            <a:r>
              <a:rPr lang="ro-RO" sz="1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Petronela Horlescu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471BB-66A9-1B90-88A5-96744CD1EB71}"/>
              </a:ext>
            </a:extLst>
          </p:cNvPr>
          <p:cNvSpPr txBox="1"/>
          <p:nvPr/>
        </p:nvSpPr>
        <p:spPr>
          <a:xfrm>
            <a:off x="8403293" y="5502433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latin typeface="Georgia" panose="02040502050405020303" pitchFamily="18" charset="0"/>
              </a:rPr>
              <a:t>Realizat: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5ACD4-3063-6193-DBB4-C45107E8D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1" t="19993" r="14333" b="22666"/>
          <a:stretch/>
        </p:blipFill>
        <p:spPr>
          <a:xfrm>
            <a:off x="4144638" y="862018"/>
            <a:ext cx="1525954" cy="1097069"/>
          </a:xfrm>
          <a:prstGeom prst="rect">
            <a:avLst/>
          </a:prstGeom>
        </p:spPr>
      </p:pic>
      <p:pic>
        <p:nvPicPr>
          <p:cNvPr id="2050" name="Picture 2" descr="SCHOTT's new rigid caps add a twist to prefilled syringes | GlassOnline.com  - The World's Leading Glass Industry Website">
            <a:extLst>
              <a:ext uri="{FF2B5EF4-FFF2-40B4-BE49-F238E27FC236}">
                <a16:creationId xmlns:a16="http://schemas.microsoft.com/office/drawing/2014/main" id="{1AD2429A-6F25-513D-0815-AC56512EE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0" b="28412"/>
          <a:stretch/>
        </p:blipFill>
        <p:spPr bwMode="auto">
          <a:xfrm rot="10045989">
            <a:off x="9075494" y="1763147"/>
            <a:ext cx="1963836" cy="4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EA808-BBCC-FD74-BE4C-CBACA8341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88" y="2825999"/>
            <a:ext cx="2967681" cy="1986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6D7A73-3FC6-1917-5845-E80F0E86F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672" y="4355643"/>
            <a:ext cx="3977503" cy="745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D5D3C-109A-2E03-9A4F-0DA26553E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3920" y="1151137"/>
            <a:ext cx="1525954" cy="75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FB7E2-3221-2F37-0812-DAA0FB9580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06" r="8433"/>
          <a:stretch/>
        </p:blipFill>
        <p:spPr>
          <a:xfrm>
            <a:off x="292608" y="284226"/>
            <a:ext cx="3274382" cy="25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7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FC541C-80AD-76C6-1F0A-0B5C7E90AAC6}"/>
              </a:ext>
            </a:extLst>
          </p:cNvPr>
          <p:cNvSpPr txBox="1"/>
          <p:nvPr/>
        </p:nvSpPr>
        <p:spPr>
          <a:xfrm>
            <a:off x="775622" y="1511597"/>
            <a:ext cx="78105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o-RO" sz="1600" dirty="0"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1600" i="1" dirty="0">
                <a:latin typeface="Georgia" panose="02040502050405020303" pitchFamily="18" charset="0"/>
              </a:rPr>
              <a:t>Avantaje: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ușurința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o-RO" sz="1600" dirty="0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utilizare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endParaRPr lang="ro-RO" sz="1600" dirty="0">
              <a:latin typeface="Georgia" panose="02040502050405020303" pitchFamily="18" charset="0"/>
            </a:endParaRP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regla</a:t>
            </a:r>
            <a:r>
              <a:rPr lang="ro-RO" sz="1600" dirty="0">
                <a:latin typeface="Georgia" panose="02040502050405020303" pitchFamily="18" charset="0"/>
              </a:rPr>
              <a:t>re</a:t>
            </a:r>
            <a:r>
              <a:rPr lang="en-US" sz="1600" dirty="0">
                <a:latin typeface="Georgia" panose="02040502050405020303" pitchFamily="18" charset="0"/>
              </a:rPr>
              <a:t> fin</a:t>
            </a:r>
            <a:r>
              <a:rPr lang="ro-RO" sz="1600" dirty="0">
                <a:latin typeface="Georgia" panose="02040502050405020303" pitchFamily="18" charset="0"/>
              </a:rPr>
              <a:t>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administra</a:t>
            </a:r>
            <a:r>
              <a:rPr lang="ro-RO" sz="1600" dirty="0">
                <a:latin typeface="Georgia" panose="02040502050405020303" pitchFamily="18" charset="0"/>
              </a:rPr>
              <a:t>re în</a:t>
            </a:r>
            <a:r>
              <a:rPr lang="en-US" sz="1600" dirty="0">
                <a:latin typeface="Georgia" panose="02040502050405020303" pitchFamily="18" charset="0"/>
              </a:rPr>
              <a:t> doze </a:t>
            </a:r>
            <a:r>
              <a:rPr lang="en-US" sz="1600" dirty="0" err="1">
                <a:latin typeface="Georgia" panose="02040502050405020303" pitchFamily="18" charset="0"/>
              </a:rPr>
              <a:t>extrem</a:t>
            </a:r>
            <a:r>
              <a:rPr lang="en-US" sz="1600" dirty="0">
                <a:latin typeface="Georgia" panose="02040502050405020303" pitchFamily="18" charset="0"/>
              </a:rPr>
              <a:t> de precise cu </a:t>
            </a:r>
            <a:r>
              <a:rPr lang="en-US" sz="1600" dirty="0" err="1">
                <a:latin typeface="Georgia" panose="02040502050405020303" pitchFamily="18" charset="0"/>
              </a:rPr>
              <a:t>ajutorul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unui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cadran</a:t>
            </a:r>
            <a:r>
              <a:rPr lang="ro-RO" sz="1600" dirty="0">
                <a:latin typeface="Georgia" panose="02040502050405020303" pitchFamily="18" charset="0"/>
              </a:rPr>
              <a:t>,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economisire</a:t>
            </a:r>
            <a:r>
              <a:rPr lang="en-US" sz="1600" dirty="0">
                <a:latin typeface="Georgia" panose="02040502050405020303" pitchFamily="18" charset="0"/>
              </a:rPr>
              <a:t> a </a:t>
            </a:r>
            <a:r>
              <a:rPr lang="en-US" sz="1600" dirty="0" err="1">
                <a:latin typeface="Georgia" panose="02040502050405020303" pitchFamily="18" charset="0"/>
              </a:rPr>
              <a:t>timpului</a:t>
            </a:r>
            <a:r>
              <a:rPr lang="ro-RO" sz="1600" dirty="0">
                <a:latin typeface="Georgia" panose="02040502050405020303" pitchFamily="18" charset="0"/>
              </a:rPr>
              <a:t>,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portabil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discret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convenabil</a:t>
            </a:r>
            <a:r>
              <a:rPr lang="en-US" sz="1600" dirty="0">
                <a:latin typeface="Georgia" panose="02040502050405020303" pitchFamily="18" charset="0"/>
              </a:rPr>
              <a:t>,</a:t>
            </a:r>
          </a:p>
          <a:p>
            <a:pPr algn="just"/>
            <a:r>
              <a:rPr lang="en-US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acel</a:t>
            </a:r>
            <a:r>
              <a:rPr lang="ro-RO" sz="1600" dirty="0">
                <a:latin typeface="Georgia" panose="02040502050405020303" pitchFamily="18" charset="0"/>
              </a:rPr>
              <a:t>e prezintă </a:t>
            </a:r>
            <a:r>
              <a:rPr lang="en-US" sz="1600" dirty="0" err="1">
                <a:latin typeface="Georgia" panose="02040502050405020303" pitchFamily="18" charset="0"/>
              </a:rPr>
              <a:t>dimensiuni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mici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subțiri</a:t>
            </a:r>
            <a:r>
              <a:rPr lang="ro-RO" sz="1600" dirty="0">
                <a:latin typeface="Georgia" panose="02040502050405020303" pitchFamily="18" charset="0"/>
              </a:rPr>
              <a:t>,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>
                <a:latin typeface="Georgia" panose="02040502050405020303" pitchFamily="18" charset="0"/>
              </a:rPr>
              <a:t>permit </a:t>
            </a:r>
            <a:r>
              <a:rPr lang="en-US" sz="1600" dirty="0" err="1">
                <a:latin typeface="Georgia" panose="02040502050405020303" pitchFamily="18" charset="0"/>
              </a:rPr>
              <a:t>depozitarea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utilizarea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mai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ușoară</a:t>
            </a:r>
            <a:r>
              <a:rPr lang="ro-RO" sz="1600" dirty="0">
                <a:latin typeface="Georgia" panose="02040502050405020303" pitchFamily="18" charset="0"/>
              </a:rPr>
              <a:t>, 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poate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susține</a:t>
            </a:r>
            <a:r>
              <a:rPr lang="en-US" sz="1600" dirty="0">
                <a:latin typeface="Georgia" panose="02040502050405020303" pitchFamily="18" charset="0"/>
              </a:rPr>
              <a:t> o </a:t>
            </a:r>
            <a:r>
              <a:rPr lang="en-US" sz="1600" dirty="0" err="1">
                <a:latin typeface="Georgia" panose="02040502050405020303" pitchFamily="18" charset="0"/>
              </a:rPr>
              <a:t>doză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mai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precisă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decât</a:t>
            </a:r>
            <a:r>
              <a:rPr lang="en-US" sz="1600" dirty="0">
                <a:latin typeface="Georgia" panose="02040502050405020303" pitchFamily="18" charset="0"/>
              </a:rPr>
              <a:t> un flacon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o </a:t>
            </a:r>
            <a:r>
              <a:rPr lang="en-US" sz="1600" dirty="0" err="1">
                <a:latin typeface="Georgia" panose="02040502050405020303" pitchFamily="18" charset="0"/>
              </a:rPr>
              <a:t>seringă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  <a:r>
              <a:rPr lang="ro-RO" sz="1600" dirty="0">
                <a:latin typeface="Georgia" panose="02040502050405020303" pitchFamily="18" charset="0"/>
              </a:rPr>
              <a:t> </a:t>
            </a:r>
          </a:p>
          <a:p>
            <a:pPr algn="just"/>
            <a:endParaRPr lang="ro-RO" sz="16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66631-BDC8-E833-CE38-7C5F3CC276FD}"/>
              </a:ext>
            </a:extLst>
          </p:cNvPr>
          <p:cNvSpPr txBox="1"/>
          <p:nvPr/>
        </p:nvSpPr>
        <p:spPr>
          <a:xfrm>
            <a:off x="2487169" y="757395"/>
            <a:ext cx="367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Georgia" panose="02040502050405020303" pitchFamily="18" charset="0"/>
              </a:rPr>
              <a:t>P</a:t>
            </a:r>
            <a:r>
              <a:rPr lang="fr-FR" b="1" dirty="0">
                <a:latin typeface="Georgia" panose="02040502050405020303" pitchFamily="18" charset="0"/>
              </a:rPr>
              <a:t>en -</a:t>
            </a:r>
            <a:r>
              <a:rPr lang="fr-FR" b="1" dirty="0" err="1">
                <a:latin typeface="Georgia" panose="02040502050405020303" pitchFamily="18" charset="0"/>
              </a:rPr>
              <a:t>uri</a:t>
            </a:r>
            <a:r>
              <a:rPr lang="fr-FR" b="1" dirty="0">
                <a:latin typeface="Georgia" panose="02040502050405020303" pitchFamily="18" charset="0"/>
              </a:rPr>
              <a:t> (</a:t>
            </a:r>
            <a:r>
              <a:rPr lang="fr-FR" b="1" dirty="0" err="1">
                <a:latin typeface="Georgia" panose="02040502050405020303" pitchFamily="18" charset="0"/>
              </a:rPr>
              <a:t>stilouri</a:t>
            </a:r>
            <a:r>
              <a:rPr lang="fr-FR" b="1" dirty="0">
                <a:latin typeface="Georgia" panose="02040502050405020303" pitchFamily="18" charset="0"/>
              </a:rPr>
              <a:t> </a:t>
            </a:r>
            <a:r>
              <a:rPr lang="fr-FR" b="1" dirty="0" err="1">
                <a:latin typeface="Georgia" panose="02040502050405020303" pitchFamily="18" charset="0"/>
              </a:rPr>
              <a:t>injectabile</a:t>
            </a:r>
            <a:r>
              <a:rPr lang="fr-FR" b="1" dirty="0">
                <a:latin typeface="Georgia" panose="02040502050405020303" pitchFamily="18" charset="0"/>
              </a:rPr>
              <a:t>)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7C988-3163-A1D5-B4FF-0791104B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763" y="2361718"/>
            <a:ext cx="2354389" cy="1161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01715-403B-A87C-FAE7-D00D44EF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63" y="321473"/>
            <a:ext cx="3496056" cy="1850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B192DB-6335-95DE-6D1A-BEB87A572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96"/>
          <a:stretch/>
        </p:blipFill>
        <p:spPr>
          <a:xfrm>
            <a:off x="5077205" y="3911955"/>
            <a:ext cx="6851524" cy="26788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73A8CF-8709-2429-B48C-37A8A61AF6CF}"/>
              </a:ext>
            </a:extLst>
          </p:cNvPr>
          <p:cNvSpPr txBox="1"/>
          <p:nvPr/>
        </p:nvSpPr>
        <p:spPr>
          <a:xfrm>
            <a:off x="457199" y="4161861"/>
            <a:ext cx="46200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1600" i="1" dirty="0">
                <a:latin typeface="Georgia" panose="02040502050405020303" pitchFamily="18" charset="0"/>
              </a:rPr>
              <a:t>Dezavantaje: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-o restricție privind utilizarea amestecurilor de diferite tipuri într-o singură injecție,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-sunt disponibile numai pentru autoinjectare,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-cost mai ridicat decât metoda flaconului și seringii,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-lipsa unei acoperiri universale de către unii furnizori de asigurări.</a:t>
            </a:r>
          </a:p>
        </p:txBody>
      </p:sp>
    </p:spTree>
    <p:extLst>
      <p:ext uri="{BB962C8B-B14F-4D97-AF65-F5344CB8AC3E}">
        <p14:creationId xmlns:p14="http://schemas.microsoft.com/office/powerpoint/2010/main" val="205850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C74B-CC6C-DFA4-E584-DC29D53EF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648" y="4137309"/>
            <a:ext cx="4209288" cy="2314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4C3B5-71D0-7D10-CB16-F8580CE8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286" y="294880"/>
            <a:ext cx="5994443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457CF-4B07-D485-A0EE-8594D0FCF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03" y="3975707"/>
            <a:ext cx="6483570" cy="2642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CAF1E-2105-8BA7-ED14-555392D6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39" y="591061"/>
            <a:ext cx="4087749" cy="31932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4EE38DC-44BF-065F-7DCD-DD9106C0E0F8}"/>
              </a:ext>
            </a:extLst>
          </p:cNvPr>
          <p:cNvSpPr/>
          <p:nvPr/>
        </p:nvSpPr>
        <p:spPr>
          <a:xfrm>
            <a:off x="4250359" y="3952496"/>
            <a:ext cx="1078992" cy="3128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B74DBF-955C-ECE0-A4D4-9B48087D4F96}"/>
              </a:ext>
            </a:extLst>
          </p:cNvPr>
          <p:cNvSpPr/>
          <p:nvPr/>
        </p:nvSpPr>
        <p:spPr>
          <a:xfrm>
            <a:off x="1536191" y="694945"/>
            <a:ext cx="731521" cy="20116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EDCBA6-7813-9847-3DC3-4D5A85C6F98D}"/>
              </a:ext>
            </a:extLst>
          </p:cNvPr>
          <p:cNvSpPr/>
          <p:nvPr/>
        </p:nvSpPr>
        <p:spPr>
          <a:xfrm>
            <a:off x="2354349" y="1271180"/>
            <a:ext cx="644729" cy="1699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AAEABA-8F28-1354-F547-B412BB8ECDD6}"/>
              </a:ext>
            </a:extLst>
          </p:cNvPr>
          <p:cNvSpPr/>
          <p:nvPr/>
        </p:nvSpPr>
        <p:spPr>
          <a:xfrm>
            <a:off x="2361892" y="1479634"/>
            <a:ext cx="644729" cy="16994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596479-EA6D-FC36-D621-44E79DC7DB3C}"/>
              </a:ext>
            </a:extLst>
          </p:cNvPr>
          <p:cNvSpPr/>
          <p:nvPr/>
        </p:nvSpPr>
        <p:spPr>
          <a:xfrm>
            <a:off x="8284463" y="519276"/>
            <a:ext cx="745159" cy="21224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073FCA-C15D-8637-B0BB-0FCE30AB2AC1}"/>
              </a:ext>
            </a:extLst>
          </p:cNvPr>
          <p:cNvSpPr/>
          <p:nvPr/>
        </p:nvSpPr>
        <p:spPr>
          <a:xfrm>
            <a:off x="7805048" y="515977"/>
            <a:ext cx="479415" cy="21224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683595-6962-32C1-B028-473CC71B4113}"/>
              </a:ext>
            </a:extLst>
          </p:cNvPr>
          <p:cNvSpPr/>
          <p:nvPr/>
        </p:nvSpPr>
        <p:spPr>
          <a:xfrm>
            <a:off x="5920820" y="3983912"/>
            <a:ext cx="854885" cy="23311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3AA69F4-CC96-A88B-514B-A2A401D5680A}"/>
              </a:ext>
            </a:extLst>
          </p:cNvPr>
          <p:cNvSpPr/>
          <p:nvPr/>
        </p:nvSpPr>
        <p:spPr>
          <a:xfrm>
            <a:off x="7406640" y="4062208"/>
            <a:ext cx="854886" cy="23969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032CDA-7D11-760A-3A06-3FA094CE6DEA}"/>
              </a:ext>
            </a:extLst>
          </p:cNvPr>
          <p:cNvSpPr/>
          <p:nvPr/>
        </p:nvSpPr>
        <p:spPr>
          <a:xfrm>
            <a:off x="9563899" y="4053064"/>
            <a:ext cx="854887" cy="23969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7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8E5B4-C235-393C-713C-7ADDD2868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69" b="31065"/>
          <a:stretch/>
        </p:blipFill>
        <p:spPr>
          <a:xfrm>
            <a:off x="1891862" y="374904"/>
            <a:ext cx="8408276" cy="273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C471E-6F32-1665-76E5-4BF8E76FA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02"/>
          <a:stretch/>
        </p:blipFill>
        <p:spPr>
          <a:xfrm>
            <a:off x="285369" y="3154680"/>
            <a:ext cx="5238750" cy="34326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5C15F-C0B2-DCE1-6B66-F7D8C4564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1" t="31829" r="7897" b="5871"/>
          <a:stretch/>
        </p:blipFill>
        <p:spPr>
          <a:xfrm>
            <a:off x="5766815" y="5343367"/>
            <a:ext cx="2343913" cy="1139729"/>
          </a:xfrm>
          <a:prstGeom prst="rect">
            <a:avLst/>
          </a:prstGeom>
        </p:spPr>
      </p:pic>
      <p:pic>
        <p:nvPicPr>
          <p:cNvPr id="5122" name="Picture 2" descr="Reusable pens: multiple use, same efficiency | Injection devices | Nemera">
            <a:extLst>
              <a:ext uri="{FF2B5EF4-FFF2-40B4-BE49-F238E27FC236}">
                <a16:creationId xmlns:a16="http://schemas.microsoft.com/office/drawing/2014/main" id="{D46BEDA0-A1B6-34E7-5E31-30202997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r="4620" b="5044"/>
          <a:stretch/>
        </p:blipFill>
        <p:spPr bwMode="auto">
          <a:xfrm>
            <a:off x="8760489" y="5036910"/>
            <a:ext cx="2896185" cy="15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E9566-BDC3-EC44-B572-51C719CDBA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65" r="36526"/>
          <a:stretch/>
        </p:blipFill>
        <p:spPr>
          <a:xfrm>
            <a:off x="10981944" y="346234"/>
            <a:ext cx="676656" cy="4762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77C7D-B200-D6B2-B202-049A5840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600" y="3076754"/>
            <a:ext cx="4018217" cy="23245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1920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24FD47-4BF3-7608-5426-17E8BFA394D2}"/>
              </a:ext>
            </a:extLst>
          </p:cNvPr>
          <p:cNvSpPr txBox="1"/>
          <p:nvPr/>
        </p:nvSpPr>
        <p:spPr>
          <a:xfrm>
            <a:off x="950976" y="187835"/>
            <a:ext cx="779068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Î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n </a:t>
            </a:r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procesul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de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eficientizare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a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administrării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medicamentelor</a:t>
            </a:r>
            <a:r>
              <a:rPr lang="ro-RO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f</a:t>
            </a:r>
            <a:r>
              <a:rPr lang="en-US" sz="12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ormatul</a:t>
            </a:r>
            <a:r>
              <a:rPr lang="en-US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tradițional</a:t>
            </a:r>
            <a:r>
              <a:rPr lang="en-US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de flacon </a:t>
            </a:r>
            <a:r>
              <a:rPr lang="en-US" sz="12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multidoză</a:t>
            </a:r>
            <a:r>
              <a:rPr lang="en-US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sau</a:t>
            </a:r>
            <a:r>
              <a:rPr lang="en-US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doză</a:t>
            </a:r>
            <a:r>
              <a:rPr lang="en-US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unică</a:t>
            </a:r>
            <a:r>
              <a:rPr lang="en-US" sz="12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pentru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vaccinuri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și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produse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injectabile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începe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să fie înlocuit cu sisteme de seringi </a:t>
            </a:r>
            <a:r>
              <a:rPr lang="ro-RO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preumplute</a:t>
            </a:r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și </a:t>
            </a:r>
            <a:r>
              <a:rPr lang="ro-RO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pen-uri</a:t>
            </a:r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(stilouri injectabile)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prin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care se</a:t>
            </a:r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pot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îmbunătăț</a:t>
            </a:r>
            <a:r>
              <a:rPr lang="ro-RO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siguranța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și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eficiența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reducând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în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același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timp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costurile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52EA8-8720-C536-29CB-51F06D80E543}"/>
              </a:ext>
            </a:extLst>
          </p:cNvPr>
          <p:cNvSpPr txBox="1"/>
          <p:nvPr/>
        </p:nvSpPr>
        <p:spPr>
          <a:xfrm>
            <a:off x="725165" y="1265821"/>
            <a:ext cx="2800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err="1">
                <a:latin typeface="Georgia" panose="02040502050405020303" pitchFamily="18" charset="0"/>
              </a:rPr>
              <a:t>Seringile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r>
              <a:rPr lang="en-US" sz="1600" b="1" dirty="0" err="1">
                <a:latin typeface="Georgia" panose="02040502050405020303" pitchFamily="18" charset="0"/>
              </a:rPr>
              <a:t>preumplute</a:t>
            </a:r>
            <a:r>
              <a:rPr lang="en-US" sz="1600" b="1" dirty="0">
                <a:latin typeface="Georgia" panose="02040502050405020303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DB9E0-E42C-CD87-12DE-1CC04EF08050}"/>
              </a:ext>
            </a:extLst>
          </p:cNvPr>
          <p:cNvSpPr txBox="1"/>
          <p:nvPr/>
        </p:nvSpPr>
        <p:spPr>
          <a:xfrm>
            <a:off x="160782" y="1728341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Georgia" panose="02040502050405020303" pitchFamily="18" charset="0"/>
              </a:rPr>
              <a:t> </a:t>
            </a:r>
            <a:r>
              <a:rPr lang="ro-RO" sz="1200" dirty="0">
                <a:latin typeface="Georgia" panose="02040502050405020303" pitchFamily="18" charset="0"/>
              </a:rPr>
              <a:t>Sunt utilizate în </a:t>
            </a:r>
            <a:r>
              <a:rPr lang="en-US" sz="1200" dirty="0" err="1">
                <a:latin typeface="Georgia" panose="02040502050405020303" pitchFamily="18" charset="0"/>
              </a:rPr>
              <a:t>administrarea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vaccinuri</a:t>
            </a:r>
            <a:r>
              <a:rPr lang="ro-RO" sz="1200" dirty="0">
                <a:latin typeface="Georgia" panose="02040502050405020303" pitchFamily="18" charset="0"/>
              </a:rPr>
              <a:t>lor și nu numai, </a:t>
            </a:r>
            <a:r>
              <a:rPr lang="ro-RO" sz="1200" dirty="0" err="1">
                <a:latin typeface="Georgia" panose="02040502050405020303" pitchFamily="18" charset="0"/>
              </a:rPr>
              <a:t>prezenând</a:t>
            </a:r>
            <a:r>
              <a:rPr lang="ro-RO" sz="1200" dirty="0">
                <a:latin typeface="Georgia" panose="02040502050405020303" pitchFamily="18" charset="0"/>
              </a:rPr>
              <a:t> un risc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redu</a:t>
            </a:r>
            <a:r>
              <a:rPr lang="ro-RO" sz="1200" dirty="0">
                <a:latin typeface="Georgia" panose="02040502050405020303" pitchFamily="18" charset="0"/>
              </a:rPr>
              <a:t>s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contaminare</a:t>
            </a:r>
            <a:r>
              <a:rPr lang="en-US" sz="1800" dirty="0">
                <a:latin typeface="Georgia" panose="02040502050405020303" pitchFamily="18" charset="0"/>
              </a:rPr>
              <a:t>.</a:t>
            </a:r>
            <a:endParaRPr lang="ro-RO" sz="18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9C2A2-CBE7-8AAE-DEF1-B83D5258CC8C}"/>
              </a:ext>
            </a:extLst>
          </p:cNvPr>
          <p:cNvSpPr txBox="1"/>
          <p:nvPr/>
        </p:nvSpPr>
        <p:spPr>
          <a:xfrm>
            <a:off x="5827014" y="3031742"/>
            <a:ext cx="6094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Georgia" panose="02040502050405020303" pitchFamily="18" charset="0"/>
              </a:rPr>
              <a:t> </a:t>
            </a:r>
            <a:r>
              <a:rPr lang="ro-RO" sz="1200" dirty="0">
                <a:latin typeface="Georgia" panose="02040502050405020303" pitchFamily="18" charset="0"/>
              </a:rPr>
              <a:t>Sunt </a:t>
            </a:r>
            <a:r>
              <a:rPr lang="en-US" sz="1200" dirty="0">
                <a:latin typeface="Georgia" panose="02040502050405020303" pitchFamily="18" charset="0"/>
              </a:rPr>
              <a:t>fabricate</a:t>
            </a:r>
            <a:r>
              <a:rPr lang="ro-RO" sz="1200" dirty="0">
                <a:latin typeface="Georgia" panose="02040502050405020303" pitchFamily="18" charset="0"/>
              </a:rPr>
              <a:t> atât din sticlă, cât și</a:t>
            </a:r>
            <a:r>
              <a:rPr lang="en-US" sz="1200" dirty="0">
                <a:latin typeface="Georgia" panose="02040502050405020303" pitchFamily="18" charset="0"/>
              </a:rPr>
              <a:t> din </a:t>
            </a:r>
            <a:r>
              <a:rPr lang="en-US" sz="1200" dirty="0" err="1">
                <a:latin typeface="Georgia" panose="02040502050405020303" pitchFamily="18" charset="0"/>
              </a:rPr>
              <a:t>rășină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ciclopoliolefină</a:t>
            </a:r>
            <a:r>
              <a:rPr lang="en-US" sz="1200" dirty="0">
                <a:latin typeface="Georgia" panose="02040502050405020303" pitchFamily="18" charset="0"/>
              </a:rPr>
              <a:t> (COP) </a:t>
            </a:r>
            <a:r>
              <a:rPr lang="en-US" sz="1200" dirty="0" err="1">
                <a:latin typeface="Georgia" panose="02040502050405020303" pitchFamily="18" charset="0"/>
              </a:rPr>
              <a:t>datorită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rezistenței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îmbunătățite</a:t>
            </a:r>
            <a:r>
              <a:rPr lang="en-US" sz="1200" dirty="0">
                <a:latin typeface="Georgia" panose="02040502050405020303" pitchFamily="18" charset="0"/>
              </a:rPr>
              <a:t> la </a:t>
            </a:r>
            <a:r>
              <a:rPr lang="en-US" sz="1200" dirty="0" err="1">
                <a:latin typeface="Georgia" panose="02040502050405020303" pitchFamily="18" charset="0"/>
              </a:rPr>
              <a:t>rupere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materialului</a:t>
            </a:r>
            <a:r>
              <a:rPr lang="en-US" sz="1200" dirty="0">
                <a:latin typeface="Georgia" panose="02040502050405020303" pitchFamily="18" charset="0"/>
              </a:rPr>
              <a:t>, precum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reactivității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reduse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suprafeței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ratelor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absorbție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medicamentelor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în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comparație</a:t>
            </a:r>
            <a:r>
              <a:rPr lang="en-US" sz="1200" dirty="0">
                <a:latin typeface="Georgia" panose="02040502050405020303" pitchFamily="18" charset="0"/>
              </a:rPr>
              <a:t> cu </a:t>
            </a:r>
            <a:r>
              <a:rPr lang="en-US" sz="1200" dirty="0" err="1">
                <a:latin typeface="Georgia" panose="02040502050405020303" pitchFamily="18" charset="0"/>
              </a:rPr>
              <a:t>sticla</a:t>
            </a:r>
            <a:r>
              <a:rPr lang="en-US" sz="1200" dirty="0">
                <a:latin typeface="Georgia" panose="02040502050405020303" pitchFamily="18" charset="0"/>
              </a:rPr>
              <a:t>. </a:t>
            </a:r>
            <a:endParaRPr lang="ro-RO" sz="1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BFFDC-9FF7-A9AF-8C61-54FB674E0CDD}"/>
              </a:ext>
            </a:extLst>
          </p:cNvPr>
          <p:cNvSpPr txBox="1"/>
          <p:nvPr/>
        </p:nvSpPr>
        <p:spPr>
          <a:xfrm>
            <a:off x="160782" y="440541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o-RO" sz="1200" dirty="0">
                <a:latin typeface="Georgia" panose="02040502050405020303" pitchFamily="18" charset="0"/>
              </a:rPr>
              <a:t>S</a:t>
            </a:r>
            <a:r>
              <a:rPr lang="en-US" sz="1200" dirty="0" err="1">
                <a:latin typeface="Georgia" panose="02040502050405020303" pitchFamily="18" charset="0"/>
              </a:rPr>
              <a:t>unt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potrivite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ro-RO" sz="1200" dirty="0">
                <a:latin typeface="Georgia" panose="02040502050405020303" pitchFamily="18" charset="0"/>
              </a:rPr>
              <a:t>în administrarea v</a:t>
            </a:r>
            <a:r>
              <a:rPr lang="en-US" sz="1200" dirty="0" err="1">
                <a:latin typeface="Georgia" panose="02040502050405020303" pitchFamily="18" charset="0"/>
              </a:rPr>
              <a:t>accinuril</a:t>
            </a:r>
            <a:r>
              <a:rPr lang="ro-RO" sz="1200" dirty="0">
                <a:latin typeface="Georgia" panose="02040502050405020303" pitchFamily="18" charset="0"/>
              </a:rPr>
              <a:t>or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produsel</a:t>
            </a:r>
            <a:r>
              <a:rPr lang="ro-RO" sz="1200" dirty="0">
                <a:latin typeface="Georgia" panose="02040502050405020303" pitchFamily="18" charset="0"/>
              </a:rPr>
              <a:t>or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biologice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injectabile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datorită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vitezei</a:t>
            </a:r>
            <a:r>
              <a:rPr lang="en-US" sz="1200" dirty="0">
                <a:latin typeface="Georgia" panose="02040502050405020303" pitchFamily="18" charset="0"/>
              </a:rPr>
              <a:t> cu care pot fi </a:t>
            </a:r>
            <a:r>
              <a:rPr lang="en-US" sz="1200" dirty="0" err="1">
                <a:latin typeface="Georgia" panose="02040502050405020303" pitchFamily="18" charset="0"/>
              </a:rPr>
              <a:t>livrate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faptului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este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nevoie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mai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puțină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specializare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pentru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sarcini</a:t>
            </a:r>
            <a:r>
              <a:rPr lang="en-US" sz="1200" dirty="0">
                <a:latin typeface="Georgia" panose="02040502050405020303" pitchFamily="18" charset="0"/>
              </a:rPr>
              <a:t> precum </a:t>
            </a:r>
            <a:r>
              <a:rPr lang="en-US" sz="1200" dirty="0" err="1">
                <a:latin typeface="Georgia" panose="02040502050405020303" pitchFamily="18" charset="0"/>
              </a:rPr>
              <a:t>reconstituirea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medicamentelor</a:t>
            </a:r>
            <a:r>
              <a:rPr lang="en-US" sz="1200" dirty="0">
                <a:latin typeface="Georgia" panose="02040502050405020303" pitchFamily="18" charset="0"/>
              </a:rPr>
              <a:t>.</a:t>
            </a:r>
            <a:r>
              <a:rPr lang="ro-RO" sz="1200" dirty="0">
                <a:latin typeface="Georgia" panose="02040502050405020303" pitchFamily="18" charset="0"/>
              </a:rPr>
              <a:t> 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41F8C7-2BA6-0ED0-DF2E-ECC511FD2146}"/>
              </a:ext>
            </a:extLst>
          </p:cNvPr>
          <p:cNvSpPr txBox="1"/>
          <p:nvPr/>
        </p:nvSpPr>
        <p:spPr>
          <a:xfrm>
            <a:off x="5827014" y="5692122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o-RO" sz="1200" dirty="0">
                <a:latin typeface="Georgia" panose="02040502050405020303" pitchFamily="18" charset="0"/>
              </a:rPr>
              <a:t>S</a:t>
            </a:r>
            <a:r>
              <a:rPr lang="en-US" sz="1200" dirty="0" err="1">
                <a:latin typeface="Georgia" panose="02040502050405020303" pitchFamily="18" charset="0"/>
              </a:rPr>
              <a:t>unt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gata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utilizare</a:t>
            </a:r>
            <a:r>
              <a:rPr lang="en-US" sz="1200" dirty="0">
                <a:latin typeface="Georgia" panose="02040502050405020303" pitchFamily="18" charset="0"/>
              </a:rPr>
              <a:t> cu </a:t>
            </a:r>
            <a:r>
              <a:rPr lang="en-US" sz="1200" dirty="0" err="1">
                <a:latin typeface="Georgia" panose="02040502050405020303" pitchFamily="18" charset="0"/>
              </a:rPr>
              <a:t>doza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exactă</a:t>
            </a:r>
            <a:r>
              <a:rPr lang="en-US" sz="1200" dirty="0">
                <a:latin typeface="Georgia" panose="02040502050405020303" pitchFamily="18" charset="0"/>
              </a:rPr>
              <a:t> de medicament </a:t>
            </a:r>
            <a:r>
              <a:rPr lang="en-US" sz="1200" dirty="0" err="1">
                <a:latin typeface="Georgia" panose="02040502050405020303" pitchFamily="18" charset="0"/>
              </a:rPr>
              <a:t>necesară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err="1">
                <a:latin typeface="Georgia" panose="02040502050405020303" pitchFamily="18" charset="0"/>
              </a:rPr>
              <a:t>reducând</a:t>
            </a:r>
            <a:r>
              <a:rPr lang="en-US" sz="1200" dirty="0">
                <a:latin typeface="Georgia" panose="02040502050405020303" pitchFamily="18" charset="0"/>
              </a:rPr>
              <a:t> la minimum </a:t>
            </a:r>
            <a:r>
              <a:rPr lang="en-US" sz="1200" dirty="0" err="1">
                <a:latin typeface="Georgia" panose="02040502050405020303" pitchFamily="18" charset="0"/>
              </a:rPr>
              <a:t>potențialul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erori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dozare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ro-RO" sz="1200" dirty="0">
                <a:latin typeface="Georgia" panose="02040502050405020303" pitchFamily="18" charset="0"/>
              </a:rPr>
              <a:t>și </a:t>
            </a:r>
            <a:r>
              <a:rPr lang="en-US" sz="1200" dirty="0" err="1">
                <a:latin typeface="Georgia" panose="02040502050405020303" pitchFamily="18" charset="0"/>
              </a:rPr>
              <a:t>previne</a:t>
            </a:r>
            <a:r>
              <a:rPr lang="en-US" sz="1200" dirty="0">
                <a:latin typeface="Georgia" panose="02040502050405020303" pitchFamily="18" charset="0"/>
              </a:rPr>
              <a:t> o </a:t>
            </a:r>
            <a:r>
              <a:rPr lang="en-US" sz="1200" dirty="0" err="1">
                <a:latin typeface="Georgia" panose="02040502050405020303" pitchFamily="18" charset="0"/>
              </a:rPr>
              <a:t>cantitate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uriașă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risipă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medicamente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pentru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companiile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farmaceutice</a:t>
            </a:r>
            <a:r>
              <a:rPr lang="ro-RO" sz="12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C1447D-3629-2643-D19E-6DBE56DB8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" t="32080" r="7600" b="6593"/>
          <a:stretch/>
        </p:blipFill>
        <p:spPr>
          <a:xfrm>
            <a:off x="1163151" y="2545443"/>
            <a:ext cx="3387328" cy="15586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0BEBCD-A6B2-4E63-FCBE-0E371162F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2" y="3937487"/>
            <a:ext cx="3387327" cy="136144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8F0DFF0E-1CD3-8749-4C87-C41BDF764917}"/>
              </a:ext>
            </a:extLst>
          </p:cNvPr>
          <p:cNvSpPr/>
          <p:nvPr/>
        </p:nvSpPr>
        <p:spPr>
          <a:xfrm>
            <a:off x="5481840" y="2029450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082826C-8AA7-EDBD-3594-7DC84B1B3E90}"/>
              </a:ext>
            </a:extLst>
          </p:cNvPr>
          <p:cNvSpPr/>
          <p:nvPr/>
        </p:nvSpPr>
        <p:spPr>
          <a:xfrm rot="10800000">
            <a:off x="4689751" y="3333010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4D32F66-5D76-EEC2-E20D-087BC7F5DB0B}"/>
              </a:ext>
            </a:extLst>
          </p:cNvPr>
          <p:cNvSpPr/>
          <p:nvPr/>
        </p:nvSpPr>
        <p:spPr>
          <a:xfrm>
            <a:off x="6490575" y="4549584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BFDB97-1214-2A8A-8625-FE26BB9C7C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6" b="13586"/>
          <a:stretch/>
        </p:blipFill>
        <p:spPr>
          <a:xfrm>
            <a:off x="1982080" y="5470322"/>
            <a:ext cx="2112421" cy="1121250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DB6E6617-7ABF-1F75-BB27-EC63FDEB1F56}"/>
              </a:ext>
            </a:extLst>
          </p:cNvPr>
          <p:cNvSpPr/>
          <p:nvPr/>
        </p:nvSpPr>
        <p:spPr>
          <a:xfrm rot="10800000">
            <a:off x="4490379" y="5911054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201036-4FF4-C31A-C4D9-580415FFB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1630">
            <a:off x="6751129" y="1580944"/>
            <a:ext cx="2605361" cy="1296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EBC2E-D22D-43AF-630B-DDF536F2A6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4" r="6936" b="13808"/>
          <a:stretch/>
        </p:blipFill>
        <p:spPr>
          <a:xfrm>
            <a:off x="8964434" y="8838"/>
            <a:ext cx="3212413" cy="25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6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B7D256-82A9-2EC7-A35B-5F622616CB43}"/>
              </a:ext>
            </a:extLst>
          </p:cNvPr>
          <p:cNvSpPr txBox="1"/>
          <p:nvPr/>
        </p:nvSpPr>
        <p:spPr>
          <a:xfrm>
            <a:off x="6096000" y="4084452"/>
            <a:ext cx="5791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o-RO" sz="1200" dirty="0">
                <a:latin typeface="Georgia" panose="02040502050405020303" pitchFamily="18" charset="0"/>
              </a:rPr>
              <a:t>-</a:t>
            </a:r>
            <a:r>
              <a:rPr lang="en-US" sz="1200" dirty="0">
                <a:latin typeface="Georgia" panose="02040502050405020303" pitchFamily="18" charset="0"/>
              </a:rPr>
              <a:t>sunt </a:t>
            </a:r>
            <a:r>
              <a:rPr lang="en-US" sz="1200" dirty="0" err="1">
                <a:latin typeface="Georgia" panose="02040502050405020303" pitchFamily="18" charset="0"/>
              </a:rPr>
              <a:t>deosebit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comune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pentru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injecțiile</a:t>
            </a:r>
            <a:r>
              <a:rPr lang="en-US" sz="1200" dirty="0">
                <a:latin typeface="Georgia" panose="02040502050405020303" pitchFamily="18" charset="0"/>
              </a:rPr>
              <a:t> cu </a:t>
            </a:r>
            <a:r>
              <a:rPr lang="en-US" sz="1200" dirty="0" err="1">
                <a:latin typeface="Georgia" panose="02040502050405020303" pitchFamily="18" charset="0"/>
              </a:rPr>
              <a:t>insulină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autoadministrată</a:t>
            </a:r>
            <a:r>
              <a:rPr lang="ro-RO" sz="1200" dirty="0">
                <a:latin typeface="Georgia" panose="02040502050405020303" pitchFamily="18" charset="0"/>
              </a:rPr>
              <a:t>, </a:t>
            </a:r>
            <a:r>
              <a:rPr lang="en-US" sz="1200" dirty="0" err="1">
                <a:latin typeface="Georgia" panose="02040502050405020303" pitchFamily="18" charset="0"/>
              </a:rPr>
              <a:t>dar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ro-RO" sz="1200" dirty="0">
                <a:latin typeface="Georgia" panose="02040502050405020303" pitchFamily="18" charset="0"/>
              </a:rPr>
              <a:t>și </a:t>
            </a:r>
            <a:r>
              <a:rPr lang="en-US" sz="1200" dirty="0" err="1">
                <a:latin typeface="Georgia" panose="02040502050405020303" pitchFamily="18" charset="0"/>
              </a:rPr>
              <a:t>în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tratamentul</a:t>
            </a:r>
            <a:r>
              <a:rPr lang="en-US" sz="1200" dirty="0">
                <a:latin typeface="Georgia" panose="02040502050405020303" pitchFamily="18" charset="0"/>
              </a:rPr>
              <a:t> la </a:t>
            </a:r>
            <a:r>
              <a:rPr lang="en-US" sz="1200" dirty="0" err="1">
                <a:latin typeface="Georgia" panose="02040502050405020303" pitchFamily="18" charset="0"/>
              </a:rPr>
              <a:t>domiciliu</a:t>
            </a:r>
            <a:r>
              <a:rPr lang="en-US" sz="1200" dirty="0">
                <a:latin typeface="Georgia" panose="02040502050405020303" pitchFamily="18" charset="0"/>
              </a:rPr>
              <a:t> al </a:t>
            </a:r>
            <a:r>
              <a:rPr lang="en-US" sz="1200" dirty="0" err="1">
                <a:latin typeface="Georgia" panose="02040502050405020303" pitchFamily="18" charset="0"/>
              </a:rPr>
              <a:t>unor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domenii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terapeutice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majore</a:t>
            </a:r>
            <a:r>
              <a:rPr lang="en-US" sz="1200" dirty="0">
                <a:latin typeface="Georgia" panose="02040502050405020303" pitchFamily="18" charset="0"/>
              </a:rPr>
              <a:t>, cum </a:t>
            </a:r>
            <a:r>
              <a:rPr lang="en-US" sz="1200" dirty="0" err="1">
                <a:latin typeface="Georgia" panose="02040502050405020303" pitchFamily="18" charset="0"/>
              </a:rPr>
              <a:t>ar</a:t>
            </a:r>
            <a:r>
              <a:rPr lang="en-US" sz="1200" dirty="0">
                <a:latin typeface="Georgia" panose="02040502050405020303" pitchFamily="18" charset="0"/>
              </a:rPr>
              <a:t> fi </a:t>
            </a:r>
            <a:r>
              <a:rPr lang="en-US" sz="1200" dirty="0" err="1">
                <a:latin typeface="Georgia" panose="02040502050405020303" pitchFamily="18" charset="0"/>
              </a:rPr>
              <a:t>bolile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autoimune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err="1">
                <a:latin typeface="Georgia" panose="02040502050405020303" pitchFamily="18" charset="0"/>
              </a:rPr>
              <a:t>cancerul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alergiile</a:t>
            </a:r>
            <a:r>
              <a:rPr lang="en-US" sz="1200" dirty="0">
                <a:latin typeface="Georgia" panose="02040502050405020303" pitchFamily="18" charset="0"/>
              </a:rPr>
              <a:t>. </a:t>
            </a:r>
            <a:endParaRPr lang="ro-RO" sz="12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D1590-0142-0A14-FA97-1F8503BCF13A}"/>
              </a:ext>
            </a:extLst>
          </p:cNvPr>
          <p:cNvSpPr txBox="1"/>
          <p:nvPr/>
        </p:nvSpPr>
        <p:spPr>
          <a:xfrm>
            <a:off x="249174" y="5485980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o-RO" sz="1200" dirty="0">
                <a:latin typeface="Georgia" panose="02040502050405020303" pitchFamily="18" charset="0"/>
              </a:rPr>
              <a:t>-au</a:t>
            </a:r>
            <a:r>
              <a:rPr lang="en-US" sz="1200" dirty="0">
                <a:latin typeface="Georgia" panose="02040502050405020303" pitchFamily="18" charset="0"/>
              </a:rPr>
              <a:t> un ac </a:t>
            </a:r>
            <a:r>
              <a:rPr lang="en-US" sz="1200" dirty="0" err="1">
                <a:latin typeface="Georgia" panose="02040502050405020303" pitchFamily="18" charset="0"/>
              </a:rPr>
              <a:t>ascuns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integrat</a:t>
            </a:r>
            <a:r>
              <a:rPr lang="en-US" sz="1200" dirty="0">
                <a:latin typeface="Georgia" panose="02040502050405020303" pitchFamily="18" charset="0"/>
              </a:rPr>
              <a:t>,</a:t>
            </a:r>
            <a:r>
              <a:rPr lang="ro-RO" sz="1200" dirty="0">
                <a:latin typeface="Georgia" panose="02040502050405020303" pitchFamily="18" charset="0"/>
              </a:rPr>
              <a:t> ce 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furniz</a:t>
            </a:r>
            <a:r>
              <a:rPr lang="ro-RO" sz="1200" dirty="0" err="1">
                <a:latin typeface="Georgia" panose="02040502050405020303" pitchFamily="18" charset="0"/>
              </a:rPr>
              <a:t>ează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medicamentul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prin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piele</a:t>
            </a:r>
            <a:r>
              <a:rPr lang="en-US" sz="1200" dirty="0">
                <a:latin typeface="Georgia" panose="02040502050405020303" pitchFamily="18" charset="0"/>
              </a:rPr>
              <a:t> la o </a:t>
            </a:r>
            <a:r>
              <a:rPr lang="en-US" sz="1200" dirty="0" err="1">
                <a:latin typeface="Georgia" panose="02040502050405020303" pitchFamily="18" charset="0"/>
              </a:rPr>
              <a:t>adâncime</a:t>
            </a:r>
            <a:r>
              <a:rPr lang="en-US" sz="1200" dirty="0">
                <a:latin typeface="Georgia" panose="02040502050405020303" pitchFamily="18" charset="0"/>
              </a:rPr>
              <a:t> de 2,5 mm</a:t>
            </a:r>
            <a:r>
              <a:rPr lang="ro-RO" sz="1200" dirty="0">
                <a:latin typeface="Georgia" panose="02040502050405020303" pitchFamily="18" charset="0"/>
              </a:rPr>
              <a:t>,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sistemul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permite</a:t>
            </a:r>
            <a:r>
              <a:rPr lang="en-US" sz="1200" dirty="0">
                <a:latin typeface="Georgia" panose="02040502050405020303" pitchFamily="18" charset="0"/>
              </a:rPr>
              <a:t>, de </a:t>
            </a:r>
            <a:r>
              <a:rPr lang="en-US" sz="1200" dirty="0" err="1">
                <a:latin typeface="Georgia" panose="02040502050405020303" pitchFamily="18" charset="0"/>
              </a:rPr>
              <a:t>asemenea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err="1">
                <a:latin typeface="Georgia" panose="02040502050405020303" pitchFamily="18" charset="0"/>
              </a:rPr>
              <a:t>modificarea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calibrului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acului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ascuns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pentru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răspunde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diferitelor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formulări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medicamente</a:t>
            </a:r>
            <a:r>
              <a:rPr lang="ro-RO" sz="1200" dirty="0">
                <a:latin typeface="Georgia" panose="02040502050405020303" pitchFamily="18" charset="0"/>
              </a:rPr>
              <a:t>.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2A5808-D3B2-28EB-8D1F-3587BCD75F9F}"/>
              </a:ext>
            </a:extLst>
          </p:cNvPr>
          <p:cNvSpPr txBox="1"/>
          <p:nvPr/>
        </p:nvSpPr>
        <p:spPr>
          <a:xfrm>
            <a:off x="359663" y="3193323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o-RO" sz="16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o-RO" sz="1600" b="1" dirty="0">
                <a:latin typeface="Georgia" panose="02040502050405020303" pitchFamily="18" charset="0"/>
              </a:rPr>
              <a:t>Stilourile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r>
              <a:rPr lang="en-US" sz="1600" b="1" dirty="0" err="1">
                <a:latin typeface="Georgia" panose="02040502050405020303" pitchFamily="18" charset="0"/>
              </a:rPr>
              <a:t>injectoare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r>
              <a:rPr lang="en-US" sz="1600" b="1" dirty="0" err="1">
                <a:latin typeface="Georgia" panose="02040502050405020303" pitchFamily="18" charset="0"/>
              </a:rPr>
              <a:t>și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r>
              <a:rPr lang="en-US" sz="1600" b="1" dirty="0" err="1">
                <a:latin typeface="Georgia" panose="02040502050405020303" pitchFamily="18" charset="0"/>
              </a:rPr>
              <a:t>autoinjectoarele</a:t>
            </a:r>
            <a:endParaRPr lang="ro-RO" sz="1600" b="1" dirty="0">
              <a:latin typeface="Georgia" panose="0204050205040502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E58D6-3DBD-5C66-B288-8A6F3BA46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4" b="38933"/>
          <a:stretch/>
        </p:blipFill>
        <p:spPr>
          <a:xfrm>
            <a:off x="410251" y="3750725"/>
            <a:ext cx="5270243" cy="1274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699FF0-8D69-ED1E-4EB5-E339F941B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03" b="36560"/>
          <a:stretch/>
        </p:blipFill>
        <p:spPr>
          <a:xfrm>
            <a:off x="7077455" y="4700571"/>
            <a:ext cx="4695149" cy="17764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35A3E4-9AE7-53C8-FA8A-1765103023F2}"/>
              </a:ext>
            </a:extLst>
          </p:cNvPr>
          <p:cNvSpPr txBox="1"/>
          <p:nvPr/>
        </p:nvSpPr>
        <p:spPr>
          <a:xfrm>
            <a:off x="359663" y="345058"/>
            <a:ext cx="2800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err="1">
                <a:latin typeface="Georgia" panose="02040502050405020303" pitchFamily="18" charset="0"/>
              </a:rPr>
              <a:t>Seringile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r>
              <a:rPr lang="en-US" sz="1600" b="1" dirty="0" err="1">
                <a:latin typeface="Georgia" panose="02040502050405020303" pitchFamily="18" charset="0"/>
              </a:rPr>
              <a:t>preumplute</a:t>
            </a:r>
            <a:r>
              <a:rPr lang="en-US" sz="1600" b="1" dirty="0">
                <a:latin typeface="Georgia" panose="02040502050405020303" pitchFamily="18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3B352-B31B-1BCB-E597-0C244E0DE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2" y="1840254"/>
            <a:ext cx="4165938" cy="697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8A9CFC-B6DF-BF8C-5D56-86D461A4D946}"/>
              </a:ext>
            </a:extLst>
          </p:cNvPr>
          <p:cNvSpPr txBox="1"/>
          <p:nvPr/>
        </p:nvSpPr>
        <p:spPr>
          <a:xfrm>
            <a:off x="249174" y="1847312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o-RO" sz="1200" dirty="0">
                <a:latin typeface="Georgia" panose="02040502050405020303" pitchFamily="18" charset="0"/>
              </a:rPr>
              <a:t>P</a:t>
            </a:r>
            <a:r>
              <a:rPr lang="en-US" sz="1200" dirty="0" err="1">
                <a:latin typeface="Georgia" panose="02040502050405020303" pitchFamily="18" charset="0"/>
              </a:rPr>
              <a:t>entru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elimina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leziuni</a:t>
            </a:r>
            <a:r>
              <a:rPr lang="en-US" sz="1200" dirty="0">
                <a:latin typeface="Georgia" panose="02040502050405020303" pitchFamily="18" charset="0"/>
              </a:rPr>
              <a:t> inutile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periculoase</a:t>
            </a:r>
            <a:r>
              <a:rPr lang="ro-RO" sz="1200" dirty="0">
                <a:latin typeface="Georgia" panose="02040502050405020303" pitchFamily="18" charset="0"/>
              </a:rPr>
              <a:t> datorate acelor, au fost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concepute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sisteme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siguranță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mai</a:t>
            </a:r>
            <a:r>
              <a:rPr lang="en-US" sz="1200" dirty="0">
                <a:latin typeface="Georgia" panose="02040502050405020303" pitchFamily="18" charset="0"/>
              </a:rPr>
              <a:t> proactive </a:t>
            </a:r>
            <a:r>
              <a:rPr lang="en-US" sz="1200" dirty="0" err="1">
                <a:latin typeface="Georgia" panose="02040502050405020303" pitchFamily="18" charset="0"/>
              </a:rPr>
              <a:t>în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seringile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preumplute</a:t>
            </a:r>
            <a:r>
              <a:rPr lang="ro-RO" sz="1200" dirty="0">
                <a:latin typeface="Georgia" panose="02040502050405020303" pitchFamily="18" charset="0"/>
              </a:rPr>
              <a:t>: </a:t>
            </a:r>
            <a:r>
              <a:rPr lang="en-US" sz="1200" dirty="0">
                <a:latin typeface="Georgia" panose="02040502050405020303" pitchFamily="18" charset="0"/>
              </a:rPr>
              <a:t>de la simple </a:t>
            </a:r>
            <a:r>
              <a:rPr lang="en-US" sz="1200" dirty="0" err="1">
                <a:latin typeface="Georgia" panose="02040502050405020303" pitchFamily="18" charset="0"/>
              </a:rPr>
              <a:t>scuturi</a:t>
            </a:r>
            <a:r>
              <a:rPr lang="en-US" sz="1200" dirty="0">
                <a:latin typeface="Georgia" panose="02040502050405020303" pitchFamily="18" charset="0"/>
              </a:rPr>
              <a:t> de plastic </a:t>
            </a:r>
            <a:r>
              <a:rPr lang="en-US" sz="1200" dirty="0" err="1">
                <a:latin typeface="Georgia" panose="02040502050405020303" pitchFamily="18" charset="0"/>
              </a:rPr>
              <a:t>pentru</a:t>
            </a:r>
            <a:r>
              <a:rPr lang="en-US" sz="1200" dirty="0">
                <a:latin typeface="Georgia" panose="02040502050405020303" pitchFamily="18" charset="0"/>
              </a:rPr>
              <a:t> ace </a:t>
            </a:r>
            <a:r>
              <a:rPr lang="en-US" sz="1200" dirty="0" err="1">
                <a:latin typeface="Georgia" panose="02040502050405020303" pitchFamily="18" charset="0"/>
              </a:rPr>
              <a:t>până</a:t>
            </a:r>
            <a:r>
              <a:rPr lang="en-US" sz="1200" dirty="0">
                <a:latin typeface="Georgia" panose="02040502050405020303" pitchFamily="18" charset="0"/>
              </a:rPr>
              <a:t> la </a:t>
            </a:r>
            <a:r>
              <a:rPr lang="en-US" sz="1200" dirty="0" err="1">
                <a:latin typeface="Georgia" panose="02040502050405020303" pitchFamily="18" charset="0"/>
              </a:rPr>
              <a:t>sisteme</a:t>
            </a:r>
            <a:r>
              <a:rPr lang="en-US" sz="1200" dirty="0">
                <a:latin typeface="Georgia" panose="02040502050405020303" pitchFamily="18" charset="0"/>
              </a:rPr>
              <a:t> automate de </a:t>
            </a:r>
            <a:r>
              <a:rPr lang="en-US" sz="1200" dirty="0" err="1">
                <a:latin typeface="Georgia" panose="02040502050405020303" pitchFamily="18" charset="0"/>
              </a:rPr>
              <a:t>retragere</a:t>
            </a:r>
            <a:r>
              <a:rPr lang="en-US" sz="1200" dirty="0">
                <a:latin typeface="Georgia" panose="02040502050405020303" pitchFamily="18" charset="0"/>
              </a:rPr>
              <a:t> a </a:t>
            </a:r>
            <a:r>
              <a:rPr lang="en-US" sz="1200" dirty="0" err="1">
                <a:latin typeface="Georgia" panose="02040502050405020303" pitchFamily="18" charset="0"/>
              </a:rPr>
              <a:t>acului</a:t>
            </a:r>
            <a:r>
              <a:rPr lang="en-US" sz="1200" dirty="0">
                <a:latin typeface="Georgia" panose="02040502050405020303" pitchFamily="18" charset="0"/>
              </a:rPr>
              <a:t> care </a:t>
            </a:r>
            <a:r>
              <a:rPr lang="en-US" sz="1200" dirty="0" err="1">
                <a:latin typeface="Georgia" panose="02040502050405020303" pitchFamily="18" charset="0"/>
              </a:rPr>
              <a:t>sigilează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acul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în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interiorul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seringii</a:t>
            </a:r>
            <a:r>
              <a:rPr lang="ro-RO" sz="1200" dirty="0">
                <a:latin typeface="Georgia" panose="02040502050405020303" pitchFamily="18" charset="0"/>
              </a:rPr>
              <a:t>,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chiar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atunci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când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acesta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este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retras</a:t>
            </a:r>
            <a:r>
              <a:rPr lang="en-US" sz="1200" dirty="0">
                <a:latin typeface="Georgia" panose="02040502050405020303" pitchFamily="18" charset="0"/>
              </a:rPr>
              <a:t> din </a:t>
            </a:r>
            <a:r>
              <a:rPr lang="en-US" sz="1200" dirty="0" err="1">
                <a:latin typeface="Georgia" panose="02040502050405020303" pitchFamily="18" charset="0"/>
              </a:rPr>
              <a:t>locul</a:t>
            </a:r>
            <a:r>
              <a:rPr lang="en-US" sz="1200" dirty="0">
                <a:latin typeface="Georgia" panose="02040502050405020303" pitchFamily="18" charset="0"/>
              </a:rPr>
              <a:t> de </a:t>
            </a:r>
            <a:r>
              <a:rPr lang="en-US" sz="1200" dirty="0" err="1">
                <a:latin typeface="Georgia" panose="02040502050405020303" pitchFamily="18" charset="0"/>
              </a:rPr>
              <a:t>injectare</a:t>
            </a:r>
            <a:r>
              <a:rPr lang="en-US" sz="1200" dirty="0">
                <a:latin typeface="Georgia" panose="02040502050405020303" pitchFamily="18" charset="0"/>
              </a:rPr>
              <a:t>.</a:t>
            </a:r>
            <a:endParaRPr lang="ro-RO" sz="1200" dirty="0">
              <a:latin typeface="Georgia" panose="02040502050405020303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1F4D9E-3601-61DB-03A7-A56D4AA45C46}"/>
              </a:ext>
            </a:extLst>
          </p:cNvPr>
          <p:cNvSpPr/>
          <p:nvPr/>
        </p:nvSpPr>
        <p:spPr>
          <a:xfrm rot="10800000">
            <a:off x="5026938" y="4316144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D3F87AF-D67D-E4DA-1AD2-FE4985259D25}"/>
              </a:ext>
            </a:extLst>
          </p:cNvPr>
          <p:cNvSpPr/>
          <p:nvPr/>
        </p:nvSpPr>
        <p:spPr>
          <a:xfrm>
            <a:off x="6338807" y="2138204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E256F0E-BEC0-94E8-255C-425485DC5F09}"/>
              </a:ext>
            </a:extLst>
          </p:cNvPr>
          <p:cNvSpPr/>
          <p:nvPr/>
        </p:nvSpPr>
        <p:spPr>
          <a:xfrm>
            <a:off x="5305535" y="6153696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856E7-C6F8-1A50-3BC6-16831C1876F3}"/>
              </a:ext>
            </a:extLst>
          </p:cNvPr>
          <p:cNvSpPr txBox="1"/>
          <p:nvPr/>
        </p:nvSpPr>
        <p:spPr>
          <a:xfrm>
            <a:off x="6095999" y="1231111"/>
            <a:ext cx="5791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o-RO" sz="1200" dirty="0">
                <a:latin typeface="Georgia" panose="02040502050405020303" pitchFamily="18" charset="0"/>
              </a:rPr>
              <a:t>Sunt proiectate </a:t>
            </a:r>
            <a:r>
              <a:rPr lang="en-US" sz="1200" dirty="0">
                <a:latin typeface="Georgia" panose="02040502050405020303" pitchFamily="18" charset="0"/>
              </a:rPr>
              <a:t>cu </a:t>
            </a:r>
            <a:r>
              <a:rPr lang="en-US" sz="1200" dirty="0" err="1">
                <a:latin typeface="Georgia" panose="02040502050405020303" pitchFamily="18" charset="0"/>
              </a:rPr>
              <a:t>camere</a:t>
            </a:r>
            <a:r>
              <a:rPr lang="en-US" sz="1200" dirty="0">
                <a:latin typeface="Georgia" panose="02040502050405020303" pitchFamily="18" charset="0"/>
              </a:rPr>
              <a:t> multiple, care pot </a:t>
            </a:r>
            <a:r>
              <a:rPr lang="en-US" sz="1200" dirty="0" err="1">
                <a:latin typeface="Georgia" panose="02040502050405020303" pitchFamily="18" charset="0"/>
              </a:rPr>
              <a:t>reconstitui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medicamente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și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vaccinuri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liofilizate</a:t>
            </a:r>
            <a:r>
              <a:rPr lang="en-US" sz="1200" dirty="0">
                <a:latin typeface="Georgia" panose="02040502050405020303" pitchFamily="18" charset="0"/>
              </a:rPr>
              <a:t>, o </a:t>
            </a:r>
            <a:r>
              <a:rPr lang="en-US" sz="1200" dirty="0" err="1">
                <a:latin typeface="Georgia" panose="02040502050405020303" pitchFamily="18" charset="0"/>
              </a:rPr>
              <a:t>sarcină</a:t>
            </a:r>
            <a:r>
              <a:rPr lang="en-US" sz="1200" dirty="0">
                <a:latin typeface="Georgia" panose="02040502050405020303" pitchFamily="18" charset="0"/>
              </a:rPr>
              <a:t> care, de </a:t>
            </a:r>
            <a:r>
              <a:rPr lang="en-US" sz="1200" dirty="0" err="1">
                <a:latin typeface="Georgia" panose="02040502050405020303" pitchFamily="18" charset="0"/>
              </a:rPr>
              <a:t>obicei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err="1">
                <a:latin typeface="Georgia" panose="02040502050405020303" pitchFamily="18" charset="0"/>
              </a:rPr>
              <a:t>trebuie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efectuată</a:t>
            </a:r>
            <a:r>
              <a:rPr lang="en-US" sz="1200" dirty="0">
                <a:latin typeface="Georgia" panose="02040502050405020303" pitchFamily="18" charset="0"/>
              </a:rPr>
              <a:t> manual.</a:t>
            </a:r>
            <a:r>
              <a:rPr lang="ro-RO" sz="12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2CC413-C36C-FE3C-ECA7-EBA5D10DE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09" y="698577"/>
            <a:ext cx="4053425" cy="1446116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A55918E-CC42-D93B-EEA4-48021B0196DD}"/>
              </a:ext>
            </a:extLst>
          </p:cNvPr>
          <p:cNvSpPr/>
          <p:nvPr/>
        </p:nvSpPr>
        <p:spPr>
          <a:xfrm rot="10800000">
            <a:off x="4818394" y="1369255"/>
            <a:ext cx="1228320" cy="19502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7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8046252" y="4829920"/>
            <a:ext cx="1625695" cy="6943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380985">
              <a:lnSpc>
                <a:spcPts val="5467"/>
              </a:lnSpc>
            </a:pPr>
            <a:endParaRPr lang="en-US" sz="37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19726" y="3470771"/>
            <a:ext cx="6231334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 defTabSz="380985">
              <a:lnSpc>
                <a:spcPts val="2332"/>
              </a:lnSpc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CFCBA-ED41-6653-F686-74E8F1DA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053" y="279722"/>
            <a:ext cx="3069167" cy="931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22313-DDA7-9AFD-A69B-DED6AB1CA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53" y="4130675"/>
            <a:ext cx="7049977" cy="2092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56FAAA-DCBE-E82D-7B39-A264ED504620}"/>
              </a:ext>
            </a:extLst>
          </p:cNvPr>
          <p:cNvSpPr txBox="1"/>
          <p:nvPr/>
        </p:nvSpPr>
        <p:spPr>
          <a:xfrm>
            <a:off x="1350608" y="1459570"/>
            <a:ext cx="94907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600" dirty="0">
                <a:latin typeface="Georgia" panose="02040502050405020303" pitchFamily="18" charset="0"/>
              </a:rPr>
              <a:t>Fie că este vorba de produse biologice, vaccinuri, anticoagulante sau molecule mici, sistemele de seringi preumplute din sticlă și polimer pot ajuta la administrarea eficientă, fiabilă și consecventă a terapiei medicamentoase.</a:t>
            </a:r>
          </a:p>
          <a:p>
            <a:pPr algn="just"/>
            <a:r>
              <a:rPr lang="ro-RO" sz="1600" dirty="0">
                <a:latin typeface="Georgia" panose="02040502050405020303" pitchFamily="18" charset="0"/>
              </a:rPr>
              <a:t>În pre</a:t>
            </a:r>
            <a:r>
              <a:rPr lang="en-US" sz="1600" dirty="0">
                <a:latin typeface="Georgia" panose="02040502050405020303" pitchFamily="18" charset="0"/>
              </a:rPr>
              <a:t>z</a:t>
            </a:r>
            <a:r>
              <a:rPr lang="ro-RO" sz="1600" dirty="0">
                <a:latin typeface="Georgia" panose="02040502050405020303" pitchFamily="18" charset="0"/>
              </a:rPr>
              <a:t>ent</a:t>
            </a:r>
            <a:r>
              <a:rPr lang="en-US" sz="1600" dirty="0">
                <a:latin typeface="Georgia" panose="02040502050405020303" pitchFamily="18" charset="0"/>
              </a:rPr>
              <a:t>,</a:t>
            </a:r>
            <a:r>
              <a:rPr lang="ro-RO" sz="1600" dirty="0">
                <a:latin typeface="Georgia" panose="02040502050405020303" pitchFamily="18" charset="0"/>
              </a:rPr>
              <a:t> aceste sisteme </a:t>
            </a:r>
            <a:r>
              <a:rPr lang="en-US" sz="1600" dirty="0">
                <a:latin typeface="Georgia" panose="02040502050405020303" pitchFamily="18" charset="0"/>
              </a:rPr>
              <a:t>se pot </a:t>
            </a:r>
            <a:r>
              <a:rPr lang="en-US" sz="1600" dirty="0" err="1">
                <a:latin typeface="Georgia" panose="02040502050405020303" pitchFamily="18" charset="0"/>
              </a:rPr>
              <a:t>clasifica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o-RO" sz="1600" dirty="0">
                <a:latin typeface="Georgia" panose="02040502050405020303" pitchFamily="18" charset="0"/>
              </a:rPr>
              <a:t>în:</a:t>
            </a:r>
          </a:p>
          <a:p>
            <a:pPr algn="just"/>
            <a:endParaRPr lang="ro-RO" sz="1600" dirty="0">
              <a:latin typeface="Georgia" panose="02040502050405020303" pitchFamily="18" charset="0"/>
            </a:endParaRPr>
          </a:p>
          <a:p>
            <a:pPr algn="just"/>
            <a:r>
              <a:rPr lang="en-US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seringi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preumplute</a:t>
            </a:r>
            <a:r>
              <a:rPr lang="en-US" sz="1600" dirty="0">
                <a:latin typeface="Georgia" panose="02040502050405020303" pitchFamily="18" charset="0"/>
              </a:rPr>
              <a:t>,</a:t>
            </a:r>
          </a:p>
          <a:p>
            <a:pPr algn="just"/>
            <a:endParaRPr lang="ro-RO" sz="1600" dirty="0">
              <a:latin typeface="Georgia" panose="02040502050405020303" pitchFamily="18" charset="0"/>
            </a:endParaRPr>
          </a:p>
          <a:p>
            <a:pPr algn="just"/>
            <a:r>
              <a:rPr lang="en-US" sz="1600" dirty="0">
                <a:latin typeface="Georgia" panose="02040502050405020303" pitchFamily="18" charset="0"/>
              </a:rPr>
              <a:t>-pen -</a:t>
            </a:r>
            <a:r>
              <a:rPr lang="en-US" sz="1600" dirty="0" err="1">
                <a:latin typeface="Georgia" panose="02040502050405020303" pitchFamily="18" charset="0"/>
              </a:rPr>
              <a:t>uri</a:t>
            </a:r>
            <a:r>
              <a:rPr lang="en-US" sz="1600" dirty="0">
                <a:latin typeface="Georgia" panose="02040502050405020303" pitchFamily="18" charset="0"/>
              </a:rPr>
              <a:t> (</a:t>
            </a:r>
            <a:r>
              <a:rPr lang="en-US" sz="1600" dirty="0" err="1">
                <a:latin typeface="Georgia" panose="02040502050405020303" pitchFamily="18" charset="0"/>
              </a:rPr>
              <a:t>stilouri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injectabile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  <a:r>
              <a:rPr lang="ro-RO" sz="1600" dirty="0">
                <a:latin typeface="Georgia" panose="02040502050405020303" pitchFamily="18" charset="0"/>
              </a:rPr>
              <a:t>.</a:t>
            </a:r>
            <a:endParaRPr lang="en-US" sz="1600" dirty="0">
              <a:latin typeface="Georgia" panose="02040502050405020303" pitchFamily="18" charset="0"/>
            </a:endParaRPr>
          </a:p>
          <a:p>
            <a:endParaRPr lang="en-US" sz="1600" dirty="0">
              <a:latin typeface="Georgia" panose="02040502050405020303" pitchFamily="18" charset="0"/>
            </a:endParaRPr>
          </a:p>
          <a:p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D909DB-CC6A-B33B-E4D1-543A5A7EC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947" y="3536231"/>
            <a:ext cx="1991921" cy="2990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ABD71-AF13-30B8-66CE-2FF8C411C582}"/>
              </a:ext>
            </a:extLst>
          </p:cNvPr>
          <p:cNvSpPr txBox="1"/>
          <p:nvPr/>
        </p:nvSpPr>
        <p:spPr>
          <a:xfrm>
            <a:off x="8796528" y="506634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latin typeface="Georgia" panose="02040502050405020303" pitchFamily="18" charset="0"/>
              </a:rPr>
              <a:t>vs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71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DEE6C-98B5-D49B-5409-C99AAAA8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472" y="250164"/>
            <a:ext cx="3603936" cy="6360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016A4-8B80-9A27-7BEE-53C4966C4B2A}"/>
              </a:ext>
            </a:extLst>
          </p:cNvPr>
          <p:cNvSpPr txBox="1"/>
          <p:nvPr/>
        </p:nvSpPr>
        <p:spPr>
          <a:xfrm>
            <a:off x="1509590" y="903372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latin typeface="Georgia" panose="02040502050405020303" pitchFamily="18" charset="0"/>
              </a:rPr>
              <a:t>Seringi pre-umplute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277094-3540-5BC9-D845-19DD1072E729}"/>
              </a:ext>
            </a:extLst>
          </p:cNvPr>
          <p:cNvSpPr/>
          <p:nvPr/>
        </p:nvSpPr>
        <p:spPr>
          <a:xfrm>
            <a:off x="10651159" y="5022344"/>
            <a:ext cx="1078992" cy="5189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9F9EFD-787B-0356-FCA7-3C9C5CE499DA}"/>
              </a:ext>
            </a:extLst>
          </p:cNvPr>
          <p:cNvSpPr/>
          <p:nvPr/>
        </p:nvSpPr>
        <p:spPr>
          <a:xfrm>
            <a:off x="10651159" y="3796081"/>
            <a:ext cx="1078992" cy="3128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0A73B-48FF-3BE2-483C-B116A03B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824" y="4843067"/>
            <a:ext cx="2366391" cy="1275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FC8EF-8FF2-2A27-F5D2-6D27D1853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841" y="365013"/>
            <a:ext cx="2879443" cy="16499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592AAF-1C26-13A2-0B42-871B1656C588}"/>
              </a:ext>
            </a:extLst>
          </p:cNvPr>
          <p:cNvSpPr txBox="1"/>
          <p:nvPr/>
        </p:nvSpPr>
        <p:spPr>
          <a:xfrm>
            <a:off x="577577" y="2380854"/>
            <a:ext cx="742062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o-RO" sz="1600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Georgia" panose="02040502050405020303" pitchFamily="18" charset="0"/>
              </a:rPr>
              <a:t>Un </a:t>
            </a:r>
            <a:r>
              <a:rPr lang="en-US" sz="1600" dirty="0" err="1">
                <a:latin typeface="Georgia" panose="02040502050405020303" pitchFamily="18" charset="0"/>
              </a:rPr>
              <a:t>sistem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seringă</a:t>
            </a:r>
            <a:r>
              <a:rPr lang="en-US" sz="1600" dirty="0">
                <a:latin typeface="Georgia" panose="02040502050405020303" pitchFamily="18" charset="0"/>
              </a:rPr>
              <a:t> pre</a:t>
            </a:r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umplută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asigură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eficiență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confort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sporit</a:t>
            </a:r>
            <a:r>
              <a:rPr lang="ro-RO" sz="1600" dirty="0">
                <a:latin typeface="Georgia" panose="02040502050405020303" pitchFamily="18" charset="0"/>
              </a:rPr>
              <a:t> în procesul </a:t>
            </a:r>
            <a:r>
              <a:rPr lang="en-US" sz="1600" dirty="0">
                <a:latin typeface="Georgia" panose="02040502050405020303" pitchFamily="18" charset="0"/>
              </a:rPr>
              <a:t>de </a:t>
            </a:r>
            <a:r>
              <a:rPr lang="en-US" sz="1600" dirty="0" err="1">
                <a:latin typeface="Georgia" panose="02040502050405020303" pitchFamily="18" charset="0"/>
              </a:rPr>
              <a:t>administrare</a:t>
            </a:r>
            <a:r>
              <a:rPr lang="en-US" sz="1600" dirty="0">
                <a:latin typeface="Georgia" panose="02040502050405020303" pitchFamily="18" charset="0"/>
              </a:rPr>
              <a:t> a </a:t>
            </a:r>
            <a:r>
              <a:rPr lang="en-US" sz="1600" dirty="0" err="1">
                <a:latin typeface="Georgia" panose="02040502050405020303" pitchFamily="18" charset="0"/>
              </a:rPr>
              <a:t>medicamentelor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  <a:endParaRPr lang="ro-RO" sz="1600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sz="1600" dirty="0">
              <a:latin typeface="Georgia" panose="02040502050405020303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o-RO" sz="1600" dirty="0">
                <a:latin typeface="Georgia" panose="02040502050405020303" pitchFamily="18" charset="0"/>
              </a:rPr>
              <a:t>S</a:t>
            </a:r>
            <a:r>
              <a:rPr lang="en-US" sz="1600" dirty="0" err="1">
                <a:latin typeface="Georgia" panose="02040502050405020303" pitchFamily="18" charset="0"/>
              </a:rPr>
              <a:t>eringile</a:t>
            </a:r>
            <a:r>
              <a:rPr lang="ro-RO" sz="1600" dirty="0">
                <a:latin typeface="Georgia" panose="02040502050405020303" pitchFamily="18" charset="0"/>
              </a:rPr>
              <a:t> pre-umplute</a:t>
            </a:r>
            <a:r>
              <a:rPr lang="en-US" sz="1600" dirty="0">
                <a:latin typeface="Georgia" panose="02040502050405020303" pitchFamily="18" charset="0"/>
              </a:rPr>
              <a:t> pot fi </a:t>
            </a:r>
            <a:r>
              <a:rPr lang="en-US" sz="1600" dirty="0" err="1">
                <a:latin typeface="Georgia" panose="02040502050405020303" pitchFamily="18" charset="0"/>
              </a:rPr>
              <a:t>ambalate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vrac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sau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blistere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  <a:endParaRPr lang="ro-RO" sz="1600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1600" dirty="0">
                <a:latin typeface="Georgia" panose="02040502050405020303" pitchFamily="18" charset="0"/>
              </a:rPr>
              <a:t>O seringă de sticlă preumplută permite administrarea medicamentelor injectabile într-o singură etapă, combinând funcțiile unui flacon farmaceutic și ale unei seringi de unică folosință, economisind timp prin reducerea etapelor procesului. 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0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27121C-C1E7-074E-136C-5F40AD142D84}"/>
              </a:ext>
            </a:extLst>
          </p:cNvPr>
          <p:cNvSpPr txBox="1"/>
          <p:nvPr/>
        </p:nvSpPr>
        <p:spPr>
          <a:xfrm>
            <a:off x="1664207" y="521208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latin typeface="Georgia" panose="02040502050405020303" pitchFamily="18" charset="0"/>
              </a:rPr>
              <a:t>Seringi pre-umplute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96BDF-7447-6CF2-1460-1C2411682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938" y="353950"/>
            <a:ext cx="2249334" cy="1686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CF93DF-49C5-C264-0637-F04DD1D1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776" y="2377440"/>
            <a:ext cx="4236720" cy="423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01696-9232-A070-AB78-61AFDF7D0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20" b="42107"/>
          <a:stretch/>
        </p:blipFill>
        <p:spPr>
          <a:xfrm>
            <a:off x="405306" y="4707826"/>
            <a:ext cx="7016471" cy="1556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9C4DB-A9F5-8143-1EB7-D5FC025FE4F2}"/>
              </a:ext>
            </a:extLst>
          </p:cNvPr>
          <p:cNvSpPr txBox="1"/>
          <p:nvPr/>
        </p:nvSpPr>
        <p:spPr>
          <a:xfrm>
            <a:off x="405306" y="1605661"/>
            <a:ext cx="77511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i="1" dirty="0">
                <a:latin typeface="Georgia" panose="02040502050405020303" pitchFamily="18" charset="0"/>
              </a:rPr>
              <a:t>Avantaje:</a:t>
            </a:r>
          </a:p>
          <a:p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capacitatea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administrare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rapidă</a:t>
            </a:r>
            <a:r>
              <a:rPr lang="ro-RO" sz="1600" dirty="0">
                <a:latin typeface="Georgia" panose="02040502050405020303" pitchFamily="18" charset="0"/>
              </a:rPr>
              <a:t>,</a:t>
            </a:r>
          </a:p>
          <a:p>
            <a:r>
              <a:rPr lang="ro-RO" sz="1600" dirty="0">
                <a:latin typeface="Georgia" panose="02040502050405020303" pitchFamily="18" charset="0"/>
              </a:rPr>
              <a:t>-a</a:t>
            </a:r>
            <a:r>
              <a:rPr lang="en-US" sz="1600" dirty="0" err="1">
                <a:latin typeface="Georgia" panose="02040502050405020303" pitchFamily="18" charset="0"/>
              </a:rPr>
              <a:t>utoadministrarea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tratamentelor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pentru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boli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cronice</a:t>
            </a:r>
            <a:r>
              <a:rPr lang="en-US" sz="1600" dirty="0">
                <a:latin typeface="Georgia" panose="02040502050405020303" pitchFamily="18" charset="0"/>
              </a:rPr>
              <a:t> la </a:t>
            </a:r>
            <a:r>
              <a:rPr lang="en-US" sz="1600" dirty="0" err="1">
                <a:latin typeface="Georgia" panose="02040502050405020303" pitchFamily="18" charset="0"/>
              </a:rPr>
              <a:t>domiciliu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mai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degrabă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decât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spital</a:t>
            </a:r>
            <a:r>
              <a:rPr lang="ro-RO" sz="1600" dirty="0">
                <a:latin typeface="Georgia" panose="02040502050405020303" pitchFamily="18" charset="0"/>
              </a:rPr>
              <a:t>,</a:t>
            </a:r>
          </a:p>
          <a:p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Reducerea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riscului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contaminare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microbiană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chimică</a:t>
            </a:r>
            <a:r>
              <a:rPr lang="ro-RO" sz="1600" dirty="0">
                <a:latin typeface="Georgia" panose="02040502050405020303" pitchFamily="18" charset="0"/>
              </a:rPr>
              <a:t>,</a:t>
            </a:r>
          </a:p>
          <a:p>
            <a:r>
              <a:rPr lang="ro-RO" sz="1600" dirty="0">
                <a:latin typeface="Georgia" panose="02040502050405020303" pitchFamily="18" charset="0"/>
              </a:rPr>
              <a:t>-</a:t>
            </a:r>
            <a:r>
              <a:rPr lang="en-US" sz="1600" dirty="0" err="1">
                <a:latin typeface="Georgia" panose="02040502050405020303" pitchFamily="18" charset="0"/>
              </a:rPr>
              <a:t>Precizia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dozării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îmbunătățită</a:t>
            </a:r>
            <a:r>
              <a:rPr lang="ro-RO" sz="1600" dirty="0">
                <a:latin typeface="Georgia" panose="02040502050405020303" pitchFamily="18" charset="0"/>
              </a:rPr>
              <a:t>.</a:t>
            </a:r>
          </a:p>
          <a:p>
            <a:endParaRPr lang="ro-RO" sz="1600" dirty="0">
              <a:latin typeface="Georgia" panose="02040502050405020303" pitchFamily="18" charset="0"/>
            </a:endParaRPr>
          </a:p>
          <a:p>
            <a:r>
              <a:rPr lang="ro-RO" sz="1600" dirty="0">
                <a:latin typeface="Georgia" panose="02040502050405020303" pitchFamily="18" charset="0"/>
              </a:rPr>
              <a:t>T</a:t>
            </a:r>
            <a:r>
              <a:rPr lang="en-US" sz="1600" dirty="0" err="1">
                <a:latin typeface="Georgia" panose="02040502050405020303" pitchFamily="18" charset="0"/>
              </a:rPr>
              <a:t>recerea</a:t>
            </a:r>
            <a:r>
              <a:rPr lang="en-US" sz="1600" dirty="0">
                <a:latin typeface="Georgia" panose="02040502050405020303" pitchFamily="18" charset="0"/>
              </a:rPr>
              <a:t> de la </a:t>
            </a:r>
            <a:r>
              <a:rPr lang="en-US" sz="1600" dirty="0" err="1">
                <a:latin typeface="Georgia" panose="02040502050405020303" pitchFamily="18" charset="0"/>
              </a:rPr>
              <a:t>flacoane</a:t>
            </a:r>
            <a:r>
              <a:rPr lang="en-US" sz="1600" dirty="0">
                <a:latin typeface="Georgia" panose="02040502050405020303" pitchFamily="18" charset="0"/>
              </a:rPr>
              <a:t> la </a:t>
            </a:r>
            <a:r>
              <a:rPr lang="en-US" sz="1600" dirty="0" err="1">
                <a:latin typeface="Georgia" panose="02040502050405020303" pitchFamily="18" charset="0"/>
              </a:rPr>
              <a:t>seringi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preumplute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poate</a:t>
            </a:r>
            <a:r>
              <a:rPr lang="en-US" sz="1600" dirty="0">
                <a:latin typeface="Georgia" panose="02040502050405020303" pitchFamily="18" charset="0"/>
              </a:rPr>
              <a:t> reduce </a:t>
            </a:r>
            <a:r>
              <a:rPr lang="en-US" sz="1600" dirty="0" err="1">
                <a:latin typeface="Georgia" panose="02040502050405020303" pitchFamily="18" charset="0"/>
              </a:rPr>
              <a:t>costurile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producție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datorită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reducerii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risipei</a:t>
            </a:r>
            <a:r>
              <a:rPr lang="en-US" sz="1600" dirty="0">
                <a:latin typeface="Georgia" panose="02040502050405020303" pitchFamily="18" charset="0"/>
              </a:rPr>
              <a:t> de ingredient </a:t>
            </a:r>
            <a:r>
              <a:rPr lang="en-US" sz="1600" dirty="0" err="1">
                <a:latin typeface="Georgia" panose="02040502050405020303" pitchFamily="18" charset="0"/>
              </a:rPr>
              <a:t>farmaceutic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activ</a:t>
            </a:r>
            <a:r>
              <a:rPr lang="en-US" sz="1600" dirty="0">
                <a:latin typeface="Georgia" panose="02040502050405020303" pitchFamily="18" charset="0"/>
              </a:rPr>
              <a:t> (API)</a:t>
            </a:r>
            <a:r>
              <a:rPr lang="ro-RO" sz="1600" dirty="0">
                <a:latin typeface="Georgia" panose="02040502050405020303" pitchFamily="18" charset="0"/>
              </a:rPr>
              <a:t>: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ac </a:t>
            </a:r>
            <a:r>
              <a:rPr lang="en-US" sz="1600" dirty="0" err="1">
                <a:latin typeface="Georgia" panose="02040502050405020303" pitchFamily="18" charset="0"/>
              </a:rPr>
              <a:t>rămân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doar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urme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după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injectare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ceea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crește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randamentul</a:t>
            </a:r>
            <a:r>
              <a:rPr lang="en-US" sz="1600" dirty="0">
                <a:latin typeface="Georgia" panose="02040502050405020303" pitchFamily="18" charset="0"/>
              </a:rPr>
              <a:t> general. </a:t>
            </a:r>
            <a:endParaRPr lang="ro-RO" sz="16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672FE-144E-0BC1-2452-BCABC3BA7C64}"/>
              </a:ext>
            </a:extLst>
          </p:cNvPr>
          <p:cNvSpPr txBox="1"/>
          <p:nvPr/>
        </p:nvSpPr>
        <p:spPr>
          <a:xfrm>
            <a:off x="185929" y="6403475"/>
            <a:ext cx="85465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https://www.patheon.com/us/en/insights-resources/blog/moving-from-vials-to-prefilled-syringes-for-vaccines-three-key-success-factors.html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C2EFDF-AAB7-0C43-4115-0E0870261C5F}"/>
              </a:ext>
            </a:extLst>
          </p:cNvPr>
          <p:cNvSpPr/>
          <p:nvPr/>
        </p:nvSpPr>
        <p:spPr>
          <a:xfrm>
            <a:off x="2340865" y="4707826"/>
            <a:ext cx="1078992" cy="3128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7CC5B-EACA-DE48-1422-664A0DDF7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318" y="4685346"/>
            <a:ext cx="1097375" cy="33530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0EEB773-73BC-3752-24EF-C6A3B05D09DA}"/>
              </a:ext>
            </a:extLst>
          </p:cNvPr>
          <p:cNvSpPr/>
          <p:nvPr/>
        </p:nvSpPr>
        <p:spPr>
          <a:xfrm>
            <a:off x="6298615" y="4700737"/>
            <a:ext cx="1078992" cy="3128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834FE5-C1AE-C272-965E-71076B3C0284}"/>
              </a:ext>
            </a:extLst>
          </p:cNvPr>
          <p:cNvSpPr txBox="1"/>
          <p:nvPr/>
        </p:nvSpPr>
        <p:spPr>
          <a:xfrm>
            <a:off x="1664207" y="676656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latin typeface="Georgia" panose="02040502050405020303" pitchFamily="18" charset="0"/>
              </a:rPr>
              <a:t>Seringi pre-umplute</a:t>
            </a:r>
            <a:endParaRPr lang="en-US" b="1" dirty="0">
              <a:latin typeface="Georgia" panose="02040502050405020303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6F6CC4-5E27-0D6A-1B9B-32DEFDA5A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66455"/>
              </p:ext>
            </p:extLst>
          </p:nvPr>
        </p:nvGraphicFramePr>
        <p:xfrm>
          <a:off x="317888" y="1482748"/>
          <a:ext cx="705217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335">
                  <a:extLst>
                    <a:ext uri="{9D8B030D-6E8A-4147-A177-3AD203B41FA5}">
                      <a16:colId xmlns:a16="http://schemas.microsoft.com/office/drawing/2014/main" val="994698544"/>
                    </a:ext>
                  </a:extLst>
                </a:gridCol>
                <a:gridCol w="5261841">
                  <a:extLst>
                    <a:ext uri="{9D8B030D-6E8A-4147-A177-3AD203B41FA5}">
                      <a16:colId xmlns:a16="http://schemas.microsoft.com/office/drawing/2014/main" val="21329106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Georgia" panose="02040502050405020303" pitchFamily="18" charset="0"/>
                        </a:rPr>
                        <a:t>Seringa </a:t>
                      </a:r>
                      <a:r>
                        <a:rPr lang="en-US" sz="1200" b="1" dirty="0" err="1">
                          <a:latin typeface="Georgia" panose="02040502050405020303" pitchFamily="18" charset="0"/>
                        </a:rPr>
                        <a:t>iSecure</a:t>
                      </a:r>
                      <a:r>
                        <a:rPr lang="en-US" sz="1200" b="1" dirty="0">
                          <a:latin typeface="Georgia" panose="02040502050405020303" pitchFamily="18" charset="0"/>
                        </a:rPr>
                        <a:t>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Georgia" panose="02040502050405020303" pitchFamily="18" charset="0"/>
                        </a:rPr>
                        <a:t>Ca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seringă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injecție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unică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folosință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preumplută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, cu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doză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unitară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oferă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eficiență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simplitate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pentru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a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asigura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acuratețea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reducerea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costurilor</a:t>
                      </a:r>
                      <a:r>
                        <a:rPr lang="ro-RO" sz="1200" b="0" dirty="0">
                          <a:latin typeface="Georgia" panose="02040502050405020303" pitchFamily="18" charset="0"/>
                        </a:rPr>
                        <a:t>,</a:t>
                      </a:r>
                      <a:r>
                        <a:rPr lang="ro-RO" sz="1200" b="0" baseline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utilizează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un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cartuș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de 1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până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la 2,5 ml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este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proiectat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pentru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compatibilitate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cu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seturile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administrare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intravenoasă</a:t>
                      </a:r>
                      <a:r>
                        <a:rPr lang="ro-RO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ro-RO" sz="1200" b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intramuscular</a:t>
                      </a:r>
                      <a:r>
                        <a:rPr lang="ro-RO" sz="1200" b="0" dirty="0">
                          <a:latin typeface="Georgia" panose="02040502050405020303" pitchFamily="18" charset="0"/>
                        </a:rPr>
                        <a:t>ă</a:t>
                      </a:r>
                      <a:r>
                        <a:rPr lang="en-US" sz="1200" b="0" dirty="0">
                          <a:latin typeface="Georgia" panose="02040502050405020303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21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Georgia" panose="02040502050405020303" pitchFamily="18" charset="0"/>
                        </a:rPr>
                        <a:t>Seringi</a:t>
                      </a:r>
                      <a:r>
                        <a:rPr lang="en-US" sz="1200" b="1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Georgia" panose="02040502050405020303" pitchFamily="18" charset="0"/>
                        </a:rPr>
                        <a:t>preumplute</a:t>
                      </a:r>
                      <a:r>
                        <a:rPr lang="en-US" sz="1200" b="1" dirty="0">
                          <a:latin typeface="Georgia" panose="02040502050405020303" pitchFamily="18" charset="0"/>
                        </a:rPr>
                        <a:t> din </a:t>
                      </a:r>
                      <a:r>
                        <a:rPr lang="en-US" sz="1200" b="1" dirty="0" err="1">
                          <a:latin typeface="Georgia" panose="02040502050405020303" pitchFamily="18" charset="0"/>
                        </a:rPr>
                        <a:t>sticlă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eorgia" panose="02040502050405020303" pitchFamily="18" charset="0"/>
                        </a:rPr>
                        <a:t>Seringa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preumplută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este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un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sistem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injectare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cu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doză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unitară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, care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este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disponibil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în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polimer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sticlă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cu volume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umplere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la 0,2 mL la 29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mL.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Seringile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preumplute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sunt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disponibile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în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configurații</a:t>
                      </a:r>
                      <a:r>
                        <a:rPr lang="ro-RO" sz="1200" dirty="0">
                          <a:latin typeface="Georgia" panose="02040502050405020303" pitchFamily="18" charset="0"/>
                        </a:rPr>
                        <a:t>. </a:t>
                      </a:r>
                      <a:endParaRPr lang="en-US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047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Georgia" panose="02040502050405020303" pitchFamily="18" charset="0"/>
                        </a:rPr>
                        <a:t>Cartușe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Angajate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ofere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calitate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inovație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cartușele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seringi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din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sticlă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calibrate One 2 One sunt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preumplute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cu un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lichid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gata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administrare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sunt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disponibile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în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dimensiuni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la 1 la 3 ml.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Cartușele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au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fost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utilizate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,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iar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mai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t</a:t>
                      </a:r>
                      <a:r>
                        <a:rPr lang="ro-RO" sz="1200" dirty="0">
                          <a:latin typeface="Georgia" panose="02040502050405020303" pitchFamily="18" charset="0"/>
                        </a:rPr>
                        <a:t>ârziu în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sisteme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autoinjectare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69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Georgia" panose="02040502050405020303" pitchFamily="18" charset="0"/>
                        </a:rPr>
                        <a:t>Seringa </a:t>
                      </a:r>
                      <a:r>
                        <a:rPr lang="en-US" sz="1200" b="1" dirty="0" err="1">
                          <a:latin typeface="Georgia" panose="02040502050405020303" pitchFamily="18" charset="0"/>
                        </a:rPr>
                        <a:t>Ansyr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>
                          <a:latin typeface="Georgia" panose="02040502050405020303" pitchFamily="18" charset="0"/>
                        </a:rPr>
                        <a:t>S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eringă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preumplută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dintr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-o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singură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bucată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, din plastic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polipropilenă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. Seringa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Ansyr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®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este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sterilizată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terminal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pentru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a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răspunde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preocupărilor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privind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nivelul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asigurare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a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sterilității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și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este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disponibilă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în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volume de </a:t>
                      </a:r>
                      <a:r>
                        <a:rPr lang="en-US" sz="1200" dirty="0" err="1">
                          <a:latin typeface="Georgia" panose="02040502050405020303" pitchFamily="18" charset="0"/>
                        </a:rPr>
                        <a:t>umplere</a:t>
                      </a:r>
                      <a:r>
                        <a:rPr lang="en-US" sz="1200" dirty="0">
                          <a:latin typeface="Georgia" panose="02040502050405020303" pitchFamily="18" charset="0"/>
                        </a:rPr>
                        <a:t> de la 2,5 ml la 50 ml.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56173"/>
                  </a:ext>
                </a:extLst>
              </a:tr>
            </a:tbl>
          </a:graphicData>
        </a:graphic>
      </p:graphicFrame>
      <p:pic>
        <p:nvPicPr>
          <p:cNvPr id="11" name="Picture 10" descr="A close-up of a syringe">
            <a:extLst>
              <a:ext uri="{FF2B5EF4-FFF2-40B4-BE49-F238E27FC236}">
                <a16:creationId xmlns:a16="http://schemas.microsoft.com/office/drawing/2014/main" id="{6C753EF0-D84E-8AD8-5549-F7EB86980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064" y="3470132"/>
            <a:ext cx="3998207" cy="3082132"/>
          </a:xfrm>
          <a:prstGeom prst="rect">
            <a:avLst/>
          </a:prstGeom>
        </p:spPr>
      </p:pic>
      <p:pic>
        <p:nvPicPr>
          <p:cNvPr id="9" name="Picture 8" descr="A group of syringes with a needle">
            <a:extLst>
              <a:ext uri="{FF2B5EF4-FFF2-40B4-BE49-F238E27FC236}">
                <a16:creationId xmlns:a16="http://schemas.microsoft.com/office/drawing/2014/main" id="{FF31061E-11D3-E055-E53F-D8E9E6CE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107" y="1074678"/>
            <a:ext cx="3545228" cy="2216568"/>
          </a:xfrm>
          <a:prstGeom prst="rect">
            <a:avLst/>
          </a:prstGeom>
        </p:spPr>
      </p:pic>
      <p:pic>
        <p:nvPicPr>
          <p:cNvPr id="7" name="Picture 6" descr="A syringe with a needle&#10;&#10;Description automatically generated">
            <a:extLst>
              <a:ext uri="{FF2B5EF4-FFF2-40B4-BE49-F238E27FC236}">
                <a16:creationId xmlns:a16="http://schemas.microsoft.com/office/drawing/2014/main" id="{ABC33B6C-19F6-71C6-4A1D-0F294CDF3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000"/>
          <a:stretch/>
        </p:blipFill>
        <p:spPr>
          <a:xfrm>
            <a:off x="6838379" y="559544"/>
            <a:ext cx="1813178" cy="661992"/>
          </a:xfrm>
          <a:prstGeom prst="rect">
            <a:avLst/>
          </a:prstGeom>
        </p:spPr>
      </p:pic>
      <p:pic>
        <p:nvPicPr>
          <p:cNvPr id="13" name="Picture 12" descr="A close-up of a syringe&#10;&#10;Description automatically generated">
            <a:extLst>
              <a:ext uri="{FF2B5EF4-FFF2-40B4-BE49-F238E27FC236}">
                <a16:creationId xmlns:a16="http://schemas.microsoft.com/office/drawing/2014/main" id="{DD3AF47B-C507-56E0-27EA-1D5E0E616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990" y="4740164"/>
            <a:ext cx="2072810" cy="1489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3FED7-135F-7CDA-0B76-D1626E0A6864}"/>
              </a:ext>
            </a:extLst>
          </p:cNvPr>
          <p:cNvSpPr txBox="1"/>
          <p:nvPr/>
        </p:nvSpPr>
        <p:spPr>
          <a:xfrm>
            <a:off x="6975539" y="1109914"/>
            <a:ext cx="1813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Seringa </a:t>
            </a:r>
            <a:r>
              <a:rPr lang="en-US" sz="1200" b="1" dirty="0" err="1">
                <a:latin typeface="Georgia" panose="02040502050405020303" pitchFamily="18" charset="0"/>
              </a:rPr>
              <a:t>iSecure</a:t>
            </a:r>
            <a:r>
              <a:rPr lang="en-US" sz="1200" b="1" dirty="0">
                <a:latin typeface="Georgia" panose="02040502050405020303" pitchFamily="18" charset="0"/>
              </a:rPr>
              <a:t>™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C3D71-FA17-9A4A-0E02-41C117F3BA5F}"/>
              </a:ext>
            </a:extLst>
          </p:cNvPr>
          <p:cNvSpPr txBox="1"/>
          <p:nvPr/>
        </p:nvSpPr>
        <p:spPr>
          <a:xfrm>
            <a:off x="8862027" y="3230304"/>
            <a:ext cx="2491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Georgia" panose="02040502050405020303" pitchFamily="18" charset="0"/>
              </a:rPr>
              <a:t>Seringi</a:t>
            </a:r>
            <a:r>
              <a:rPr lang="en-US" sz="1200" b="1" dirty="0">
                <a:latin typeface="Georgia" panose="02040502050405020303" pitchFamily="18" charset="0"/>
              </a:rPr>
              <a:t> </a:t>
            </a:r>
            <a:r>
              <a:rPr lang="en-US" sz="1200" b="1" dirty="0" err="1">
                <a:latin typeface="Georgia" panose="02040502050405020303" pitchFamily="18" charset="0"/>
              </a:rPr>
              <a:t>preumplute</a:t>
            </a:r>
            <a:r>
              <a:rPr lang="en-US" sz="1200" b="1" dirty="0">
                <a:latin typeface="Georgia" panose="02040502050405020303" pitchFamily="18" charset="0"/>
              </a:rPr>
              <a:t> din </a:t>
            </a:r>
            <a:r>
              <a:rPr lang="en-US" sz="1200" b="1" dirty="0" err="1">
                <a:latin typeface="Georgia" panose="02040502050405020303" pitchFamily="18" charset="0"/>
              </a:rPr>
              <a:t>sticl</a:t>
            </a:r>
            <a:r>
              <a:rPr lang="ro-RO" sz="1200" b="1" dirty="0">
                <a:latin typeface="Georgia" panose="02040502050405020303" pitchFamily="18" charset="0"/>
              </a:rPr>
              <a:t>ă</a:t>
            </a:r>
            <a:endParaRPr lang="en-US" sz="1200" b="1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3C8CB-24DF-EBDB-ED61-B115F185F64D}"/>
              </a:ext>
            </a:extLst>
          </p:cNvPr>
          <p:cNvSpPr txBox="1"/>
          <p:nvPr/>
        </p:nvSpPr>
        <p:spPr>
          <a:xfrm>
            <a:off x="9564624" y="6399040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b="1" dirty="0">
                <a:latin typeface="Georgia" panose="02040502050405020303" pitchFamily="18" charset="0"/>
              </a:rPr>
              <a:t>Cartușe</a:t>
            </a:r>
            <a:endParaRPr lang="en-US" sz="1200" b="1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6242D-D9E7-EFD8-844A-5CB9FA16E0B7}"/>
              </a:ext>
            </a:extLst>
          </p:cNvPr>
          <p:cNvSpPr txBox="1"/>
          <p:nvPr/>
        </p:nvSpPr>
        <p:spPr>
          <a:xfrm>
            <a:off x="2168225" y="6310081"/>
            <a:ext cx="1316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Seringa </a:t>
            </a:r>
            <a:r>
              <a:rPr lang="en-US" sz="1200" b="1" dirty="0" err="1">
                <a:latin typeface="Georgia" panose="02040502050405020303" pitchFamily="18" charset="0"/>
              </a:rPr>
              <a:t>Ansyr</a:t>
            </a:r>
            <a:endParaRPr lang="en-US" sz="1200" b="1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E83625-6929-F706-1CE5-9CB456CA2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288" y="5087177"/>
            <a:ext cx="202404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1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B0AF6-A04A-3AAB-C035-D7BB5C9E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666" y="248282"/>
            <a:ext cx="8468314" cy="3985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1A6174-C56D-9704-69A9-974375414B77}"/>
              </a:ext>
            </a:extLst>
          </p:cNvPr>
          <p:cNvSpPr txBox="1"/>
          <p:nvPr/>
        </p:nvSpPr>
        <p:spPr>
          <a:xfrm>
            <a:off x="128016" y="789738"/>
            <a:ext cx="3675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b="1" dirty="0">
                <a:latin typeface="Georgia" panose="02040502050405020303" pitchFamily="18" charset="0"/>
              </a:rPr>
              <a:t>P</a:t>
            </a:r>
            <a:r>
              <a:rPr lang="fr-FR" b="1" dirty="0">
                <a:latin typeface="Georgia" panose="02040502050405020303" pitchFamily="18" charset="0"/>
              </a:rPr>
              <a:t>en -</a:t>
            </a:r>
            <a:r>
              <a:rPr lang="fr-FR" b="1" dirty="0" err="1">
                <a:latin typeface="Georgia" panose="02040502050405020303" pitchFamily="18" charset="0"/>
              </a:rPr>
              <a:t>uri</a:t>
            </a:r>
            <a:r>
              <a:rPr lang="fr-FR" b="1" dirty="0">
                <a:latin typeface="Georgia" panose="02040502050405020303" pitchFamily="18" charset="0"/>
              </a:rPr>
              <a:t> </a:t>
            </a:r>
            <a:endParaRPr lang="ro-RO" b="1" dirty="0">
              <a:latin typeface="Georgia" panose="02040502050405020303" pitchFamily="18" charset="0"/>
            </a:endParaRPr>
          </a:p>
          <a:p>
            <a:pPr algn="ctr"/>
            <a:r>
              <a:rPr lang="fr-FR" b="1" dirty="0">
                <a:latin typeface="Georgia" panose="02040502050405020303" pitchFamily="18" charset="0"/>
              </a:rPr>
              <a:t>(</a:t>
            </a:r>
            <a:r>
              <a:rPr lang="fr-FR" b="1" dirty="0" err="1">
                <a:latin typeface="Georgia" panose="02040502050405020303" pitchFamily="18" charset="0"/>
              </a:rPr>
              <a:t>stilouri</a:t>
            </a:r>
            <a:r>
              <a:rPr lang="fr-FR" b="1" dirty="0">
                <a:latin typeface="Georgia" panose="02040502050405020303" pitchFamily="18" charset="0"/>
              </a:rPr>
              <a:t> </a:t>
            </a:r>
            <a:r>
              <a:rPr lang="fr-FR" b="1" dirty="0" err="1">
                <a:latin typeface="Georgia" panose="02040502050405020303" pitchFamily="18" charset="0"/>
              </a:rPr>
              <a:t>injectabile</a:t>
            </a:r>
            <a:r>
              <a:rPr lang="fr-FR" b="1" dirty="0">
                <a:latin typeface="Georgia" panose="02040502050405020303" pitchFamily="18" charset="0"/>
              </a:rPr>
              <a:t>)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82C7A-9405-03BA-D38A-3D0DC219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453" y="5031071"/>
            <a:ext cx="2175801" cy="1060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D9C54-140E-818D-AF66-FA87E2E5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06" y="4290534"/>
            <a:ext cx="2347163" cy="1304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551AB-0BBC-9427-98AC-ABBBB134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08" y="2451884"/>
            <a:ext cx="5104447" cy="3968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99BBBE-467D-AEF7-7C98-B1E65CEB225D}"/>
              </a:ext>
            </a:extLst>
          </p:cNvPr>
          <p:cNvSpPr txBox="1"/>
          <p:nvPr/>
        </p:nvSpPr>
        <p:spPr>
          <a:xfrm>
            <a:off x="179053" y="6400073"/>
            <a:ext cx="53639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https://www.maximizemarketresearch.com/market-report/pen-needles-market/159780/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5E4554-8CA6-7D62-245D-0806F5E09FD7}"/>
              </a:ext>
            </a:extLst>
          </p:cNvPr>
          <p:cNvSpPr/>
          <p:nvPr/>
        </p:nvSpPr>
        <p:spPr>
          <a:xfrm>
            <a:off x="9832157" y="633323"/>
            <a:ext cx="1172130" cy="45075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3DA439-5A05-CD56-E169-5CC85CC87167}"/>
              </a:ext>
            </a:extLst>
          </p:cNvPr>
          <p:cNvSpPr/>
          <p:nvPr/>
        </p:nvSpPr>
        <p:spPr>
          <a:xfrm>
            <a:off x="10874132" y="1244987"/>
            <a:ext cx="1078992" cy="45075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C7A976-C2DB-7707-7C2C-41B2515FFD97}"/>
              </a:ext>
            </a:extLst>
          </p:cNvPr>
          <p:cNvSpPr/>
          <p:nvPr/>
        </p:nvSpPr>
        <p:spPr>
          <a:xfrm>
            <a:off x="8788815" y="262350"/>
            <a:ext cx="1078992" cy="65019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98E39F-1539-8951-D0DF-8E71DC4636CB}"/>
              </a:ext>
            </a:extLst>
          </p:cNvPr>
          <p:cNvSpPr/>
          <p:nvPr/>
        </p:nvSpPr>
        <p:spPr>
          <a:xfrm>
            <a:off x="7589520" y="1221977"/>
            <a:ext cx="1199295" cy="45075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423A2-F14A-F75C-6E35-8C3CAB2D5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254" y="4513273"/>
            <a:ext cx="1697468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74182-814B-7493-BB0E-CE0B0F85D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6" y="4550094"/>
            <a:ext cx="16974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6335A-E222-D9B6-DB8B-71C484E0F058}"/>
              </a:ext>
            </a:extLst>
          </p:cNvPr>
          <p:cNvSpPr txBox="1"/>
          <p:nvPr/>
        </p:nvSpPr>
        <p:spPr>
          <a:xfrm>
            <a:off x="3703321" y="1309994"/>
            <a:ext cx="367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Georgia" panose="02040502050405020303" pitchFamily="18" charset="0"/>
              </a:rPr>
              <a:t>P</a:t>
            </a:r>
            <a:r>
              <a:rPr lang="fr-FR" b="1" dirty="0">
                <a:latin typeface="Georgia" panose="02040502050405020303" pitchFamily="18" charset="0"/>
              </a:rPr>
              <a:t>en -</a:t>
            </a:r>
            <a:r>
              <a:rPr lang="fr-FR" b="1" dirty="0" err="1">
                <a:latin typeface="Georgia" panose="02040502050405020303" pitchFamily="18" charset="0"/>
              </a:rPr>
              <a:t>uri</a:t>
            </a:r>
            <a:r>
              <a:rPr lang="fr-FR" b="1" dirty="0">
                <a:latin typeface="Georgia" panose="02040502050405020303" pitchFamily="18" charset="0"/>
              </a:rPr>
              <a:t> (</a:t>
            </a:r>
            <a:r>
              <a:rPr lang="fr-FR" b="1" dirty="0" err="1">
                <a:latin typeface="Georgia" panose="02040502050405020303" pitchFamily="18" charset="0"/>
              </a:rPr>
              <a:t>stilouri</a:t>
            </a:r>
            <a:r>
              <a:rPr lang="fr-FR" b="1" dirty="0">
                <a:latin typeface="Georgia" panose="02040502050405020303" pitchFamily="18" charset="0"/>
              </a:rPr>
              <a:t> </a:t>
            </a:r>
            <a:r>
              <a:rPr lang="fr-FR" b="1" dirty="0" err="1">
                <a:latin typeface="Georgia" panose="02040502050405020303" pitchFamily="18" charset="0"/>
              </a:rPr>
              <a:t>injectabile</a:t>
            </a:r>
            <a:r>
              <a:rPr lang="fr-FR" b="1" dirty="0">
                <a:latin typeface="Georgia" panose="02040502050405020303" pitchFamily="18" charset="0"/>
              </a:rPr>
              <a:t>)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B0151-EE9E-0497-5180-65EF5586C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079" y="2869041"/>
            <a:ext cx="2481079" cy="667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23BA5-0D60-00B2-E679-38E18CA1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274" y="3394572"/>
            <a:ext cx="2912842" cy="31843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C3020-6ABD-3F7F-AE50-D1D4244806C9}"/>
              </a:ext>
            </a:extLst>
          </p:cNvPr>
          <p:cNvSpPr txBox="1"/>
          <p:nvPr/>
        </p:nvSpPr>
        <p:spPr>
          <a:xfrm>
            <a:off x="1005602" y="2850441"/>
            <a:ext cx="770863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Georgia" panose="02040502050405020303" pitchFamily="18" charset="0"/>
              </a:rPr>
              <a:t>Majoritatea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modele</a:t>
            </a:r>
            <a:r>
              <a:rPr lang="ro-RO" sz="1600" dirty="0">
                <a:latin typeface="Georgia" panose="02040502050405020303" pitchFamily="18" charset="0"/>
              </a:rPr>
              <a:t>lor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stilouri</a:t>
            </a:r>
            <a:r>
              <a:rPr lang="en-US" sz="1600" dirty="0">
                <a:latin typeface="Georgia" panose="02040502050405020303" pitchFamily="18" charset="0"/>
              </a:rPr>
              <a:t> se </a:t>
            </a:r>
            <a:r>
              <a:rPr lang="en-US" sz="1600" dirty="0" err="1">
                <a:latin typeface="Georgia" panose="02040502050405020303" pitchFamily="18" charset="0"/>
              </a:rPr>
              <a:t>încadrează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două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categorii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distincte</a:t>
            </a:r>
            <a:r>
              <a:rPr lang="en-US" sz="1600" dirty="0">
                <a:latin typeface="Georgia" panose="02040502050405020303" pitchFamily="18" charset="0"/>
              </a:rPr>
              <a:t>:</a:t>
            </a:r>
          </a:p>
          <a:p>
            <a:pPr algn="just"/>
            <a:r>
              <a:rPr lang="en-US" sz="1600" dirty="0">
                <a:latin typeface="Georgia" panose="02040502050405020303" pitchFamily="18" charset="0"/>
              </a:rPr>
              <a:t>-</a:t>
            </a:r>
            <a:r>
              <a:rPr lang="en-US" sz="1600" i="1" dirty="0">
                <a:solidFill>
                  <a:schemeClr val="accent1"/>
                </a:solidFill>
                <a:latin typeface="Georgia" panose="02040502050405020303" pitchFamily="18" charset="0"/>
              </a:rPr>
              <a:t>de </a:t>
            </a:r>
            <a:r>
              <a:rPr lang="en-US" sz="1600" i="1" dirty="0" err="1">
                <a:solidFill>
                  <a:schemeClr val="accent1"/>
                </a:solidFill>
                <a:latin typeface="Georgia" panose="02040502050405020303" pitchFamily="18" charset="0"/>
              </a:rPr>
              <a:t>unică</a:t>
            </a:r>
            <a:r>
              <a:rPr lang="en-US" sz="1600" i="1" dirty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Georgia" panose="02040502050405020303" pitchFamily="18" charset="0"/>
              </a:rPr>
              <a:t>folosință</a:t>
            </a:r>
            <a:r>
              <a:rPr lang="en-US" sz="1600" dirty="0">
                <a:latin typeface="Georgia" panose="02040502050405020303" pitchFamily="18" charset="0"/>
              </a:rPr>
              <a:t>: </a:t>
            </a:r>
            <a:r>
              <a:rPr lang="en-US" sz="1600" dirty="0" err="1">
                <a:latin typeface="Georgia" panose="02040502050405020303" pitchFamily="18" charset="0"/>
              </a:rPr>
              <a:t>conține</a:t>
            </a:r>
            <a:r>
              <a:rPr lang="en-US" sz="1600" dirty="0">
                <a:latin typeface="Georgia" panose="02040502050405020303" pitchFamily="18" charset="0"/>
              </a:rPr>
              <a:t> un </a:t>
            </a:r>
            <a:r>
              <a:rPr lang="en-US" sz="1600" dirty="0" err="1">
                <a:latin typeface="Georgia" panose="02040502050405020303" pitchFamily="18" charset="0"/>
              </a:rPr>
              <a:t>cartuș</a:t>
            </a:r>
            <a:r>
              <a:rPr lang="ro-RO" sz="1600" dirty="0">
                <a:latin typeface="Georgia" panose="02040502050405020303" pitchFamily="18" charset="0"/>
              </a:rPr>
              <a:t>, care o</a:t>
            </a:r>
            <a:r>
              <a:rPr lang="en-US" sz="1600" dirty="0" err="1">
                <a:latin typeface="Georgia" panose="02040502050405020303" pitchFamily="18" charset="0"/>
              </a:rPr>
              <a:t>dată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utilizat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întregul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stilou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este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aruncat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1600" dirty="0">
                <a:latin typeface="Georgia" panose="02040502050405020303" pitchFamily="18" charset="0"/>
              </a:rPr>
              <a:t>-</a:t>
            </a:r>
            <a:r>
              <a:rPr lang="en-US" sz="1600" i="1" dirty="0" err="1">
                <a:solidFill>
                  <a:schemeClr val="accent1"/>
                </a:solidFill>
                <a:latin typeface="Georgia" panose="02040502050405020303" pitchFamily="18" charset="0"/>
              </a:rPr>
              <a:t>reutilizabil</a:t>
            </a:r>
            <a:r>
              <a:rPr lang="en-US" sz="1600" dirty="0">
                <a:latin typeface="Georgia" panose="02040502050405020303" pitchFamily="18" charset="0"/>
              </a:rPr>
              <a:t>: </a:t>
            </a:r>
            <a:r>
              <a:rPr lang="en-US" sz="1600" dirty="0" err="1">
                <a:latin typeface="Georgia" panose="02040502050405020303" pitchFamily="18" charset="0"/>
              </a:rPr>
              <a:t>conține</a:t>
            </a:r>
            <a:r>
              <a:rPr lang="en-US" sz="1600" dirty="0">
                <a:latin typeface="Georgia" panose="02040502050405020303" pitchFamily="18" charset="0"/>
              </a:rPr>
              <a:t> un </a:t>
            </a:r>
            <a:r>
              <a:rPr lang="en-US" sz="1600" dirty="0" err="1">
                <a:latin typeface="Georgia" panose="02040502050405020303" pitchFamily="18" charset="0"/>
              </a:rPr>
              <a:t>cartuș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înlocuibil</a:t>
            </a:r>
            <a:r>
              <a:rPr lang="ro-RO" sz="1600" dirty="0">
                <a:latin typeface="Georgia" panose="02040502050405020303" pitchFamily="18" charset="0"/>
              </a:rPr>
              <a:t>, care o</a:t>
            </a:r>
            <a:r>
              <a:rPr lang="en-US" sz="1600" dirty="0" err="1">
                <a:latin typeface="Georgia" panose="02040502050405020303" pitchFamily="18" charset="0"/>
              </a:rPr>
              <a:t>dată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golit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ro-RO" sz="1600" dirty="0">
                <a:latin typeface="Georgia" panose="02040502050405020303" pitchFamily="18" charset="0"/>
              </a:rPr>
              <a:t>se </a:t>
            </a:r>
            <a:r>
              <a:rPr lang="en-US" sz="1600" dirty="0" err="1">
                <a:latin typeface="Georgia" panose="02040502050405020303" pitchFamily="18" charset="0"/>
              </a:rPr>
              <a:t>aruncă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o-RO" sz="1600" dirty="0">
                <a:latin typeface="Georgia" panose="02040502050405020303" pitchFamily="18" charset="0"/>
              </a:rPr>
              <a:t>se </a:t>
            </a:r>
            <a:r>
              <a:rPr lang="en-US" sz="1600" dirty="0" err="1">
                <a:latin typeface="Georgia" panose="02040502050405020303" pitchFamily="18" charset="0"/>
              </a:rPr>
              <a:t>instalează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unul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nou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Georgia" panose="02040502050405020303" pitchFamily="18" charset="0"/>
              </a:rPr>
              <a:t>Acul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unică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folosință</a:t>
            </a:r>
            <a:r>
              <a:rPr lang="en-US" sz="1600" dirty="0">
                <a:latin typeface="Georgia" panose="02040502050405020303" pitchFamily="18" charset="0"/>
              </a:rPr>
              <a:t> se </a:t>
            </a:r>
            <a:r>
              <a:rPr lang="ro-RO" sz="1600" dirty="0">
                <a:latin typeface="Georgia" panose="02040502050405020303" pitchFamily="18" charset="0"/>
              </a:rPr>
              <a:t>î</a:t>
            </a:r>
            <a:r>
              <a:rPr lang="en-US" sz="1600" dirty="0" err="1">
                <a:latin typeface="Georgia" panose="02040502050405020303" pitchFamily="18" charset="0"/>
              </a:rPr>
              <a:t>nlocuie</a:t>
            </a:r>
            <a:r>
              <a:rPr lang="ro-RO" sz="1600" dirty="0">
                <a:latin typeface="Georgia" panose="02040502050405020303" pitchFamily="18" charset="0"/>
              </a:rPr>
              <a:t>ște </a:t>
            </a:r>
            <a:r>
              <a:rPr lang="en-US" sz="1600" dirty="0" err="1">
                <a:latin typeface="Georgia" panose="02040502050405020303" pitchFamily="18" charset="0"/>
              </a:rPr>
              <a:t>după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fiecare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injectare</a:t>
            </a:r>
            <a:r>
              <a:rPr lang="en-US" sz="1600" dirty="0">
                <a:latin typeface="Georgia" panose="02040502050405020303" pitchFamily="18" charset="0"/>
              </a:rPr>
              <a:t>. Cu o </a:t>
            </a:r>
            <a:r>
              <a:rPr lang="en-US" sz="1600" dirty="0" err="1">
                <a:latin typeface="Georgia" panose="02040502050405020303" pitchFamily="18" charset="0"/>
              </a:rPr>
              <a:t>îngrijire</a:t>
            </a:r>
            <a:r>
              <a:rPr lang="ro-RO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corespunzătoare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stilourile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o-RO" sz="1600" dirty="0">
                <a:latin typeface="Georgia" panose="02040502050405020303" pitchFamily="18" charset="0"/>
              </a:rPr>
              <a:t>injectabile </a:t>
            </a:r>
            <a:r>
              <a:rPr lang="en-US" sz="1600" dirty="0" err="1">
                <a:latin typeface="Georgia" panose="02040502050405020303" pitchFamily="18" charset="0"/>
              </a:rPr>
              <a:t>reutilizabile</a:t>
            </a:r>
            <a:r>
              <a:rPr lang="en-US" sz="1600" dirty="0">
                <a:latin typeface="Georgia" panose="02040502050405020303" pitchFamily="18" charset="0"/>
              </a:rPr>
              <a:t> pot dura </a:t>
            </a:r>
            <a:r>
              <a:rPr lang="en-US" sz="1600" dirty="0" err="1">
                <a:latin typeface="Georgia" panose="02040502050405020303" pitchFamily="18" charset="0"/>
              </a:rPr>
              <a:t>mai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mulți</a:t>
            </a:r>
            <a:r>
              <a:rPr lang="en-US" sz="1600" dirty="0">
                <a:latin typeface="Georgia" panose="02040502050405020303" pitchFamily="18" charset="0"/>
              </a:rPr>
              <a:t> ani.</a:t>
            </a:r>
            <a:endParaRPr lang="ro-RO" sz="1600" dirty="0">
              <a:latin typeface="Georgia" panose="02040502050405020303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o-RO" sz="1600" dirty="0">
                <a:latin typeface="Georgia" panose="02040502050405020303" pitchFamily="18" charset="0"/>
              </a:rPr>
              <a:t>I</a:t>
            </a:r>
            <a:r>
              <a:rPr lang="en-US" sz="1600" dirty="0" err="1">
                <a:latin typeface="Georgia" panose="02040502050405020303" pitchFamily="18" charset="0"/>
              </a:rPr>
              <a:t>nstrucțiunile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utilizare</a:t>
            </a:r>
            <a:r>
              <a:rPr lang="en-US" sz="1600" dirty="0">
                <a:latin typeface="Georgia" panose="02040502050405020303" pitchFamily="18" charset="0"/>
              </a:rPr>
              <a:t> a </a:t>
            </a:r>
            <a:r>
              <a:rPr lang="en-US" sz="1600" dirty="0" err="1">
                <a:latin typeface="Georgia" panose="02040502050405020303" pitchFamily="18" charset="0"/>
              </a:rPr>
              <a:t>unui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stilou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variază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ușor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o-RO" sz="1600" dirty="0">
                <a:latin typeface="Georgia" panose="02040502050405020303" pitchFamily="18" charset="0"/>
              </a:rPr>
              <a:t>funcție de </a:t>
            </a:r>
            <a:r>
              <a:rPr lang="en-US" sz="1600" dirty="0" err="1">
                <a:latin typeface="Georgia" panose="02040502050405020303" pitchFamily="18" charset="0"/>
              </a:rPr>
              <a:t>producători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  <a:r>
              <a:rPr lang="ro-RO" sz="1600" dirty="0">
                <a:latin typeface="Georgia" panose="02040502050405020303" pitchFamily="18" charset="0"/>
              </a:rPr>
              <a:t>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o-RO" sz="1600" dirty="0">
                <a:latin typeface="Georgia" panose="02040502050405020303" pitchFamily="18" charset="0"/>
              </a:rPr>
              <a:t>Stilourile injectabile nu trebuie niciodată depozitate cu acul atașat, chiar dacă este un ac nou pentru a nu afecta sterilitatea acestuia.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05C81-0ED3-2C77-5DC4-32513EBB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542" y="273746"/>
            <a:ext cx="2912842" cy="2441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93555C-82F9-E253-5F5B-507AC3F62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86" y="356235"/>
            <a:ext cx="823025" cy="23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343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2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E0005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1725</TotalTime>
  <Words>1063</Words>
  <Application>Microsoft Office PowerPoint</Application>
  <PresentationFormat>Widescreen</PresentationFormat>
  <Paragraphs>79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Corbel</vt:lpstr>
      <vt:lpstr>Georgia</vt:lpstr>
      <vt:lpstr>Times New Roman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Iolanda Fustes-Damoc</dc:creator>
  <cp:lastModifiedBy>Iolanda Fustes-Damoc</cp:lastModifiedBy>
  <cp:revision>37</cp:revision>
  <dcterms:created xsi:type="dcterms:W3CDTF">2024-07-02T05:53:05Z</dcterms:created>
  <dcterms:modified xsi:type="dcterms:W3CDTF">2024-07-10T05:39:17Z</dcterms:modified>
</cp:coreProperties>
</file>