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1"/>
  </p:notesMasterIdLst>
  <p:sldIdLst>
    <p:sldId id="266" r:id="rId5"/>
    <p:sldId id="267" r:id="rId6"/>
    <p:sldId id="333" r:id="rId7"/>
    <p:sldId id="270" r:id="rId8"/>
    <p:sldId id="272" r:id="rId9"/>
    <p:sldId id="279" r:id="rId10"/>
    <p:sldId id="291" r:id="rId11"/>
    <p:sldId id="273" r:id="rId12"/>
    <p:sldId id="292" r:id="rId13"/>
    <p:sldId id="269" r:id="rId14"/>
    <p:sldId id="289" r:id="rId15"/>
    <p:sldId id="274" r:id="rId16"/>
    <p:sldId id="302" r:id="rId17"/>
    <p:sldId id="301" r:id="rId18"/>
    <p:sldId id="283" r:id="rId19"/>
    <p:sldId id="321" r:id="rId20"/>
    <p:sldId id="278" r:id="rId21"/>
    <p:sldId id="281" r:id="rId22"/>
    <p:sldId id="330" r:id="rId23"/>
    <p:sldId id="332" r:id="rId24"/>
    <p:sldId id="275" r:id="rId25"/>
    <p:sldId id="288" r:id="rId26"/>
    <p:sldId id="286" r:id="rId27"/>
    <p:sldId id="287" r:id="rId28"/>
    <p:sldId id="276" r:id="rId29"/>
    <p:sldId id="33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60858C-40AE-421C-A5BC-B34AEC205BA3}">
          <p14:sldIdLst>
            <p14:sldId id="266"/>
            <p14:sldId id="267"/>
            <p14:sldId id="333"/>
            <p14:sldId id="270"/>
            <p14:sldId id="272"/>
            <p14:sldId id="279"/>
            <p14:sldId id="291"/>
            <p14:sldId id="273"/>
            <p14:sldId id="292"/>
            <p14:sldId id="269"/>
            <p14:sldId id="289"/>
            <p14:sldId id="274"/>
            <p14:sldId id="302"/>
            <p14:sldId id="301"/>
            <p14:sldId id="283"/>
            <p14:sldId id="321"/>
            <p14:sldId id="278"/>
            <p14:sldId id="281"/>
            <p14:sldId id="330"/>
            <p14:sldId id="332"/>
            <p14:sldId id="275"/>
            <p14:sldId id="288"/>
            <p14:sldId id="286"/>
            <p14:sldId id="287"/>
            <p14:sldId id="276"/>
            <p14:sldId id="3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DE9"/>
    <a:srgbClr val="4F5D6A"/>
    <a:srgbClr val="FF6600"/>
    <a:srgbClr val="8BB2D3"/>
    <a:srgbClr val="F5E6C3"/>
    <a:srgbClr val="EDEDE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84561" autoAdjust="0"/>
  </p:normalViewPr>
  <p:slideViewPr>
    <p:cSldViewPr snapToGrid="0">
      <p:cViewPr varScale="1">
        <p:scale>
          <a:sx n="97" d="100"/>
          <a:sy n="97" d="100"/>
        </p:scale>
        <p:origin x="1056"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o-RO" b="1" dirty="0"/>
              <a:t>Piața produse de uz topic</a:t>
            </a:r>
            <a:endParaRPr lang="en-US" b="1" dirty="0"/>
          </a:p>
        </c:rich>
      </c:tx>
      <c:layout>
        <c:manualLayout>
          <c:xMode val="edge"/>
          <c:yMode val="edge"/>
          <c:x val="0.29841616490413669"/>
          <c:y val="1.7384079331630057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9.5158821705791458E-2"/>
          <c:y val="0.13593209349714522"/>
          <c:w val="0.86915662015453665"/>
          <c:h val="0.6655271197341010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729-45F5-816C-B0AB767A2602}"/>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0-8729-45F5-816C-B0AB767A2602}"/>
              </c:ext>
            </c:extLst>
          </c:dPt>
          <c:cat>
            <c:strRef>
              <c:f>Sheet1!$A$2:$A$3</c:f>
              <c:strCache>
                <c:ptCount val="2"/>
                <c:pt idx="0">
                  <c:v>Beauty and Personal Care Products</c:v>
                </c:pt>
                <c:pt idx="1">
                  <c:v>Topical Drugs</c:v>
                </c:pt>
              </c:strCache>
            </c:strRef>
          </c:cat>
          <c:val>
            <c:numRef>
              <c:f>Sheet1!$B$2:$B$3</c:f>
              <c:numCache>
                <c:formatCode>General</c:formatCode>
                <c:ptCount val="2"/>
                <c:pt idx="0">
                  <c:v>520.98</c:v>
                </c:pt>
                <c:pt idx="1">
                  <c:v>97.42</c:v>
                </c:pt>
              </c:numCache>
            </c:numRef>
          </c:val>
          <c:extLst>
            <c:ext xmlns:c16="http://schemas.microsoft.com/office/drawing/2014/chart" uri="{C3380CC4-5D6E-409C-BE32-E72D297353CC}">
              <c16:uniqueId val="{00000000-7E44-4ADE-963B-F8D835E5744D}"/>
            </c:ext>
          </c:extLst>
        </c:ser>
        <c:dLbls>
          <c:showLegendKey val="0"/>
          <c:showVal val="0"/>
          <c:showCatName val="0"/>
          <c:showSerName val="0"/>
          <c:showPercent val="0"/>
          <c:showBubbleSize val="0"/>
        </c:dLbls>
        <c:gapWidth val="182"/>
        <c:axId val="1292678704"/>
        <c:axId val="1292679664"/>
      </c:barChart>
      <c:catAx>
        <c:axId val="1292678704"/>
        <c:scaling>
          <c:orientation val="minMax"/>
        </c:scaling>
        <c:delete val="1"/>
        <c:axPos val="l"/>
        <c:title>
          <c:tx>
            <c:rich>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o-RO" dirty="0"/>
                  <a:t>Piața</a:t>
                </a:r>
                <a:r>
                  <a:rPr lang="ro-RO" baseline="0" dirty="0"/>
                  <a:t> de produse</a:t>
                </a:r>
                <a:endParaRPr lang="en-US" dirty="0"/>
              </a:p>
            </c:rich>
          </c:tx>
          <c:layout>
            <c:manualLayout>
              <c:xMode val="edge"/>
              <c:yMode val="edge"/>
              <c:x val="1.0204017463088827E-2"/>
              <c:y val="0.2579498512657412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crossAx val="1292679664"/>
        <c:crosses val="autoZero"/>
        <c:auto val="1"/>
        <c:lblAlgn val="ctr"/>
        <c:lblOffset val="100"/>
        <c:noMultiLvlLbl val="0"/>
      </c:catAx>
      <c:valAx>
        <c:axId val="1292679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o-RO" dirty="0" err="1"/>
                  <a:t>Billions</a:t>
                </a:r>
                <a:r>
                  <a:rPr lang="ro-RO" dirty="0"/>
                  <a:t>, USD</a:t>
                </a:r>
                <a:endParaRPr lang="en-US" dirty="0"/>
              </a:p>
            </c:rich>
          </c:tx>
          <c:layout>
            <c:manualLayout>
              <c:xMode val="edge"/>
              <c:yMode val="edge"/>
              <c:x val="0.43247543659394572"/>
              <c:y val="0.910196629450592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92678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_rels/drawing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4849E-D592-479C-997A-4A988D60DB14}"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C0E39FDB-4483-4E5E-81D1-50039135CFBB}">
      <dgm:prSet phldrT="[Text]" custT="1"/>
      <dgm:spPr/>
      <dgm:t>
        <a:bodyPr/>
        <a:lstStyle/>
        <a:p>
          <a:r>
            <a:rPr lang="ro-RO" sz="1800">
              <a:solidFill>
                <a:schemeClr val="tx1"/>
              </a:solidFill>
              <a:latin typeface="Times New Roman" panose="02020603050405020304" pitchFamily="18" charset="0"/>
              <a:cs typeface="Times New Roman" panose="02020603050405020304" pitchFamily="18" charset="0"/>
            </a:rPr>
            <a:t>Stres Psihologic</a:t>
          </a:r>
          <a:endParaRPr lang="en-US" sz="1800" dirty="0">
            <a:solidFill>
              <a:schemeClr val="tx1"/>
            </a:solidFill>
            <a:latin typeface="Times New Roman" panose="02020603050405020304" pitchFamily="18" charset="0"/>
            <a:cs typeface="Times New Roman" panose="02020603050405020304" pitchFamily="18" charset="0"/>
          </a:endParaRPr>
        </a:p>
      </dgm:t>
    </dgm:pt>
    <dgm:pt modelId="{A448B511-753E-4AD9-82B4-EEF1B8DC2BA1}" type="parTrans" cxnId="{202DF2CA-9285-42CC-B408-8F89E93306B1}">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46974931-0425-40D1-9329-2E0C6E2DE149}" type="sibTrans" cxnId="{202DF2CA-9285-42CC-B408-8F89E93306B1}">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50ED69C0-238E-4B1E-805F-9351394F7B98}">
      <dgm:prSet phldrT="[Text]" custT="1"/>
      <dgm:spPr/>
      <dgm:t>
        <a:bodyPr/>
        <a:lstStyle/>
        <a:p>
          <a:r>
            <a:rPr lang="ro-RO" sz="1400">
              <a:solidFill>
                <a:schemeClr val="tx1"/>
              </a:solidFill>
              <a:latin typeface="Times New Roman" panose="02020603050405020304" pitchFamily="18" charset="0"/>
              <a:cs typeface="Times New Roman" panose="02020603050405020304" pitchFamily="18" charset="0"/>
            </a:rPr>
            <a:t>Presiune mentală</a:t>
          </a:r>
          <a:endParaRPr lang="en-US" sz="1400" dirty="0">
            <a:solidFill>
              <a:schemeClr val="tx1"/>
            </a:solidFill>
            <a:latin typeface="Times New Roman" panose="02020603050405020304" pitchFamily="18" charset="0"/>
            <a:cs typeface="Times New Roman" panose="02020603050405020304" pitchFamily="18" charset="0"/>
          </a:endParaRPr>
        </a:p>
      </dgm:t>
    </dgm:pt>
    <dgm:pt modelId="{4A52C4AC-BC14-4598-B2B2-F2CCFDF2B521}" type="parTrans" cxnId="{0007CA4B-3764-4ECB-8DBC-2FB36A3906AB}">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A46163C6-5404-4B32-9327-1B6EC5A5A153}" type="sibTrans" cxnId="{0007CA4B-3764-4ECB-8DBC-2FB36A3906AB}">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27CE4084-8D4C-4A3A-B41F-F68DED7D3A70}">
      <dgm:prSet phldrT="[Text]" custT="1"/>
      <dgm:spPr/>
      <dgm:t>
        <a:bodyPr/>
        <a:lstStyle/>
        <a:p>
          <a:r>
            <a:rPr lang="ro-RO" sz="1400" dirty="0">
              <a:solidFill>
                <a:schemeClr val="tx1"/>
              </a:solidFill>
              <a:latin typeface="Times New Roman" panose="02020603050405020304" pitchFamily="18" charset="0"/>
              <a:cs typeface="Times New Roman" panose="02020603050405020304" pitchFamily="18" charset="0"/>
            </a:rPr>
            <a:t>Fizică</a:t>
          </a:r>
          <a:endParaRPr lang="en-US" sz="1400" dirty="0">
            <a:solidFill>
              <a:schemeClr val="tx1"/>
            </a:solidFill>
            <a:latin typeface="Times New Roman" panose="02020603050405020304" pitchFamily="18" charset="0"/>
            <a:cs typeface="Times New Roman" panose="02020603050405020304" pitchFamily="18" charset="0"/>
          </a:endParaRPr>
        </a:p>
      </dgm:t>
    </dgm:pt>
    <dgm:pt modelId="{8B6F9047-8538-4108-B85A-9018E76571E9}" type="parTrans" cxnId="{EE311DC2-9D46-47B9-BED0-903D46E78FFE}">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B3D1242D-E7D2-4113-9643-A45111B99525}" type="sibTrans" cxnId="{EE311DC2-9D46-47B9-BED0-903D46E78FFE}">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6BDF6A82-B47B-4334-BD3C-4CA3941BEA56}">
      <dgm:prSet phldrT="[Text]" custT="1"/>
      <dgm:spPr/>
      <dgm:t>
        <a:bodyPr/>
        <a:lstStyle/>
        <a:p>
          <a:r>
            <a:rPr lang="ro-RO" sz="1200">
              <a:solidFill>
                <a:schemeClr val="tx1"/>
              </a:solidFill>
              <a:latin typeface="Times New Roman" panose="02020603050405020304" pitchFamily="18" charset="0"/>
              <a:cs typeface="Times New Roman" panose="02020603050405020304" pitchFamily="18" charset="0"/>
            </a:rPr>
            <a:t>Emoțională</a:t>
          </a:r>
          <a:endParaRPr lang="en-US" sz="1200" dirty="0">
            <a:solidFill>
              <a:schemeClr val="tx1"/>
            </a:solidFill>
            <a:latin typeface="Times New Roman" panose="02020603050405020304" pitchFamily="18" charset="0"/>
            <a:cs typeface="Times New Roman" panose="02020603050405020304" pitchFamily="18" charset="0"/>
          </a:endParaRPr>
        </a:p>
      </dgm:t>
    </dgm:pt>
    <dgm:pt modelId="{B0C029F5-5808-4F1D-9A5A-2A439D4347DC}" type="parTrans" cxnId="{562425DA-7901-4CE3-BF8A-4B7EEC7D4609}">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9DEA4F05-B4FD-44E2-B5BD-1DA66728C522}" type="sibTrans" cxnId="{562425DA-7901-4CE3-BF8A-4B7EEC7D4609}">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3AF0DE64-C3C5-4504-9EF0-BDE87DFAF668}">
      <dgm:prSet phldrT="[Text]"/>
      <dgm:spPr/>
      <dgm:t>
        <a:bodyPr/>
        <a:lstStyle/>
        <a:p>
          <a:endParaRPr lang="en-US" sz="1800" dirty="0">
            <a:solidFill>
              <a:schemeClr val="tx1"/>
            </a:solidFill>
            <a:latin typeface="Times New Roman" panose="02020603050405020304" pitchFamily="18" charset="0"/>
            <a:cs typeface="Times New Roman" panose="02020603050405020304" pitchFamily="18" charset="0"/>
          </a:endParaRPr>
        </a:p>
      </dgm:t>
    </dgm:pt>
    <dgm:pt modelId="{E3F0A2A7-20B8-4FED-B1F6-42E82B891853}" type="parTrans" cxnId="{5B7258B7-C09E-4445-B6D4-3FD0E12F7858}">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312E01D6-3CF6-4D28-B1D1-3193621967B5}" type="sibTrans" cxnId="{5B7258B7-C09E-4445-B6D4-3FD0E12F7858}">
      <dgm:prSet/>
      <dgm:spPr/>
      <dgm:t>
        <a:bodyPr/>
        <a:lstStyle/>
        <a:p>
          <a:endParaRPr lang="en-US" sz="1800">
            <a:solidFill>
              <a:schemeClr val="tx1"/>
            </a:solidFill>
            <a:latin typeface="Times New Roman" panose="02020603050405020304" pitchFamily="18" charset="0"/>
            <a:cs typeface="Times New Roman" panose="02020603050405020304" pitchFamily="18" charset="0"/>
          </a:endParaRPr>
        </a:p>
      </dgm:t>
    </dgm:pt>
    <dgm:pt modelId="{0E7211BC-C2CF-402F-9F93-FE445773396A}" type="pres">
      <dgm:prSet presAssocID="{79C4849E-D592-479C-997A-4A988D60DB14}" presName="Name0" presStyleCnt="0">
        <dgm:presLayoutVars>
          <dgm:chMax val="1"/>
          <dgm:dir/>
          <dgm:animLvl val="ctr"/>
          <dgm:resizeHandles val="exact"/>
        </dgm:presLayoutVars>
      </dgm:prSet>
      <dgm:spPr/>
    </dgm:pt>
    <dgm:pt modelId="{13D175CF-D7EB-4AA6-AB21-CD628EEC7D94}" type="pres">
      <dgm:prSet presAssocID="{C0E39FDB-4483-4E5E-81D1-50039135CFBB}" presName="centerShape" presStyleLbl="node0" presStyleIdx="0" presStyleCnt="1" custScaleX="165743" custLinFactNeighborX="-229" custLinFactNeighborY="-7381"/>
      <dgm:spPr/>
    </dgm:pt>
    <dgm:pt modelId="{4228F9EA-46A1-446E-B193-672F2C8CED07}" type="pres">
      <dgm:prSet presAssocID="{50ED69C0-238E-4B1E-805F-9351394F7B98}" presName="node" presStyleLbl="node1" presStyleIdx="0" presStyleCnt="3" custScaleX="143284">
        <dgm:presLayoutVars>
          <dgm:bulletEnabled val="1"/>
        </dgm:presLayoutVars>
      </dgm:prSet>
      <dgm:spPr/>
    </dgm:pt>
    <dgm:pt modelId="{A104D19E-E511-452E-A70F-10CBC919AB97}" type="pres">
      <dgm:prSet presAssocID="{50ED69C0-238E-4B1E-805F-9351394F7B98}" presName="dummy" presStyleCnt="0"/>
      <dgm:spPr/>
    </dgm:pt>
    <dgm:pt modelId="{9FC2647B-8E75-4076-8EA8-AACC3E557D67}" type="pres">
      <dgm:prSet presAssocID="{A46163C6-5404-4B32-9327-1B6EC5A5A153}" presName="sibTrans" presStyleLbl="sibTrans2D1" presStyleIdx="0" presStyleCnt="3" custLinFactNeighborX="964" custLinFactNeighborY="-1042"/>
      <dgm:spPr/>
    </dgm:pt>
    <dgm:pt modelId="{1F1B08F2-24B8-4081-A80E-278CBB9F7B7D}" type="pres">
      <dgm:prSet presAssocID="{27CE4084-8D4C-4A3A-B41F-F68DED7D3A70}" presName="node" presStyleLbl="node1" presStyleIdx="1" presStyleCnt="3" custScaleX="164231">
        <dgm:presLayoutVars>
          <dgm:bulletEnabled val="1"/>
        </dgm:presLayoutVars>
      </dgm:prSet>
      <dgm:spPr/>
    </dgm:pt>
    <dgm:pt modelId="{61474474-A2B1-4B15-8001-E979FB75A332}" type="pres">
      <dgm:prSet presAssocID="{27CE4084-8D4C-4A3A-B41F-F68DED7D3A70}" presName="dummy" presStyleCnt="0"/>
      <dgm:spPr/>
    </dgm:pt>
    <dgm:pt modelId="{5E4D698E-8672-4EED-984E-9F72A4B5F9FD}" type="pres">
      <dgm:prSet presAssocID="{B3D1242D-E7D2-4113-9643-A45111B99525}" presName="sibTrans" presStyleLbl="sibTrans2D1" presStyleIdx="1" presStyleCnt="3"/>
      <dgm:spPr/>
    </dgm:pt>
    <dgm:pt modelId="{B13730E4-881D-4348-9E03-77541E953DC0}" type="pres">
      <dgm:prSet presAssocID="{6BDF6A82-B47B-4334-BD3C-4CA3941BEA56}" presName="node" presStyleLbl="node1" presStyleIdx="2" presStyleCnt="3" custScaleX="154831">
        <dgm:presLayoutVars>
          <dgm:bulletEnabled val="1"/>
        </dgm:presLayoutVars>
      </dgm:prSet>
      <dgm:spPr/>
    </dgm:pt>
    <dgm:pt modelId="{F7E50198-538A-4C80-AFE1-589A2927D40F}" type="pres">
      <dgm:prSet presAssocID="{6BDF6A82-B47B-4334-BD3C-4CA3941BEA56}" presName="dummy" presStyleCnt="0"/>
      <dgm:spPr/>
    </dgm:pt>
    <dgm:pt modelId="{3C6F528C-53B7-4749-B4DE-A5FE50147CEE}" type="pres">
      <dgm:prSet presAssocID="{9DEA4F05-B4FD-44E2-B5BD-1DA66728C522}" presName="sibTrans" presStyleLbl="sibTrans2D1" presStyleIdx="2" presStyleCnt="3"/>
      <dgm:spPr/>
    </dgm:pt>
  </dgm:ptLst>
  <dgm:cxnLst>
    <dgm:cxn modelId="{6C5F5400-386B-45F8-9793-9CC841C17783}" type="presOf" srcId="{B3D1242D-E7D2-4113-9643-A45111B99525}" destId="{5E4D698E-8672-4EED-984E-9F72A4B5F9FD}" srcOrd="0" destOrd="0" presId="urn:microsoft.com/office/officeart/2005/8/layout/radial6"/>
    <dgm:cxn modelId="{04B6E511-A1F9-41A2-97BB-D4361D0758B9}" type="presOf" srcId="{27CE4084-8D4C-4A3A-B41F-F68DED7D3A70}" destId="{1F1B08F2-24B8-4081-A80E-278CBB9F7B7D}" srcOrd="0" destOrd="0" presId="urn:microsoft.com/office/officeart/2005/8/layout/radial6"/>
    <dgm:cxn modelId="{ED8BF213-DD87-4A1B-84C0-4623AD86757A}" type="presOf" srcId="{79C4849E-D592-479C-997A-4A988D60DB14}" destId="{0E7211BC-C2CF-402F-9F93-FE445773396A}" srcOrd="0" destOrd="0" presId="urn:microsoft.com/office/officeart/2005/8/layout/radial6"/>
    <dgm:cxn modelId="{552DDB2D-1D9C-4544-8360-42F45EA1551F}" type="presOf" srcId="{A46163C6-5404-4B32-9327-1B6EC5A5A153}" destId="{9FC2647B-8E75-4076-8EA8-AACC3E557D67}" srcOrd="0" destOrd="0" presId="urn:microsoft.com/office/officeart/2005/8/layout/radial6"/>
    <dgm:cxn modelId="{0007CA4B-3764-4ECB-8DBC-2FB36A3906AB}" srcId="{C0E39FDB-4483-4E5E-81D1-50039135CFBB}" destId="{50ED69C0-238E-4B1E-805F-9351394F7B98}" srcOrd="0" destOrd="0" parTransId="{4A52C4AC-BC14-4598-B2B2-F2CCFDF2B521}" sibTransId="{A46163C6-5404-4B32-9327-1B6EC5A5A153}"/>
    <dgm:cxn modelId="{A623BF53-31D0-4820-BF58-9BC4E231A68A}" type="presOf" srcId="{9DEA4F05-B4FD-44E2-B5BD-1DA66728C522}" destId="{3C6F528C-53B7-4749-B4DE-A5FE50147CEE}" srcOrd="0" destOrd="0" presId="urn:microsoft.com/office/officeart/2005/8/layout/radial6"/>
    <dgm:cxn modelId="{EB1D027F-5F8A-4FDD-A8E1-0B7BB4515338}" type="presOf" srcId="{50ED69C0-238E-4B1E-805F-9351394F7B98}" destId="{4228F9EA-46A1-446E-B193-672F2C8CED07}" srcOrd="0" destOrd="0" presId="urn:microsoft.com/office/officeart/2005/8/layout/radial6"/>
    <dgm:cxn modelId="{A1D65180-8B7C-4EE4-95D6-676AE59CFF37}" type="presOf" srcId="{C0E39FDB-4483-4E5E-81D1-50039135CFBB}" destId="{13D175CF-D7EB-4AA6-AB21-CD628EEC7D94}" srcOrd="0" destOrd="0" presId="urn:microsoft.com/office/officeart/2005/8/layout/radial6"/>
    <dgm:cxn modelId="{5B7258B7-C09E-4445-B6D4-3FD0E12F7858}" srcId="{79C4849E-D592-479C-997A-4A988D60DB14}" destId="{3AF0DE64-C3C5-4504-9EF0-BDE87DFAF668}" srcOrd="1" destOrd="0" parTransId="{E3F0A2A7-20B8-4FED-B1F6-42E82B891853}" sibTransId="{312E01D6-3CF6-4D28-B1D1-3193621967B5}"/>
    <dgm:cxn modelId="{EE311DC2-9D46-47B9-BED0-903D46E78FFE}" srcId="{C0E39FDB-4483-4E5E-81D1-50039135CFBB}" destId="{27CE4084-8D4C-4A3A-B41F-F68DED7D3A70}" srcOrd="1" destOrd="0" parTransId="{8B6F9047-8538-4108-B85A-9018E76571E9}" sibTransId="{B3D1242D-E7D2-4113-9643-A45111B99525}"/>
    <dgm:cxn modelId="{202DF2CA-9285-42CC-B408-8F89E93306B1}" srcId="{79C4849E-D592-479C-997A-4A988D60DB14}" destId="{C0E39FDB-4483-4E5E-81D1-50039135CFBB}" srcOrd="0" destOrd="0" parTransId="{A448B511-753E-4AD9-82B4-EEF1B8DC2BA1}" sibTransId="{46974931-0425-40D1-9329-2E0C6E2DE149}"/>
    <dgm:cxn modelId="{562425DA-7901-4CE3-BF8A-4B7EEC7D4609}" srcId="{C0E39FDB-4483-4E5E-81D1-50039135CFBB}" destId="{6BDF6A82-B47B-4334-BD3C-4CA3941BEA56}" srcOrd="2" destOrd="0" parTransId="{B0C029F5-5808-4F1D-9A5A-2A439D4347DC}" sibTransId="{9DEA4F05-B4FD-44E2-B5BD-1DA66728C522}"/>
    <dgm:cxn modelId="{F18DAFE4-6FDE-49C4-80D2-EA6353F316E0}" type="presOf" srcId="{6BDF6A82-B47B-4334-BD3C-4CA3941BEA56}" destId="{B13730E4-881D-4348-9E03-77541E953DC0}" srcOrd="0" destOrd="0" presId="urn:microsoft.com/office/officeart/2005/8/layout/radial6"/>
    <dgm:cxn modelId="{3B48D110-C07A-4B23-8833-D94F5BC0276A}" type="presParOf" srcId="{0E7211BC-C2CF-402F-9F93-FE445773396A}" destId="{13D175CF-D7EB-4AA6-AB21-CD628EEC7D94}" srcOrd="0" destOrd="0" presId="urn:microsoft.com/office/officeart/2005/8/layout/radial6"/>
    <dgm:cxn modelId="{668FF429-F592-4684-BE0D-14A79EDB48EB}" type="presParOf" srcId="{0E7211BC-C2CF-402F-9F93-FE445773396A}" destId="{4228F9EA-46A1-446E-B193-672F2C8CED07}" srcOrd="1" destOrd="0" presId="urn:microsoft.com/office/officeart/2005/8/layout/radial6"/>
    <dgm:cxn modelId="{F889517E-2C8F-4876-8DA8-F7C4B1CC000A}" type="presParOf" srcId="{0E7211BC-C2CF-402F-9F93-FE445773396A}" destId="{A104D19E-E511-452E-A70F-10CBC919AB97}" srcOrd="2" destOrd="0" presId="urn:microsoft.com/office/officeart/2005/8/layout/radial6"/>
    <dgm:cxn modelId="{A4972748-73A8-4A1E-941F-603210306D56}" type="presParOf" srcId="{0E7211BC-C2CF-402F-9F93-FE445773396A}" destId="{9FC2647B-8E75-4076-8EA8-AACC3E557D67}" srcOrd="3" destOrd="0" presId="urn:microsoft.com/office/officeart/2005/8/layout/radial6"/>
    <dgm:cxn modelId="{4E6C2FC9-E99F-41E1-B2B5-E06C5744498C}" type="presParOf" srcId="{0E7211BC-C2CF-402F-9F93-FE445773396A}" destId="{1F1B08F2-24B8-4081-A80E-278CBB9F7B7D}" srcOrd="4" destOrd="0" presId="urn:microsoft.com/office/officeart/2005/8/layout/radial6"/>
    <dgm:cxn modelId="{532821D9-375F-46F2-B4F3-7393E969E9F4}" type="presParOf" srcId="{0E7211BC-C2CF-402F-9F93-FE445773396A}" destId="{61474474-A2B1-4B15-8001-E979FB75A332}" srcOrd="5" destOrd="0" presId="urn:microsoft.com/office/officeart/2005/8/layout/radial6"/>
    <dgm:cxn modelId="{40AA15B8-4178-4DD3-B013-B22BECEF8755}" type="presParOf" srcId="{0E7211BC-C2CF-402F-9F93-FE445773396A}" destId="{5E4D698E-8672-4EED-984E-9F72A4B5F9FD}" srcOrd="6" destOrd="0" presId="urn:microsoft.com/office/officeart/2005/8/layout/radial6"/>
    <dgm:cxn modelId="{15BD51BD-3C2E-4CE4-AA38-49BEAA703599}" type="presParOf" srcId="{0E7211BC-C2CF-402F-9F93-FE445773396A}" destId="{B13730E4-881D-4348-9E03-77541E953DC0}" srcOrd="7" destOrd="0" presId="urn:microsoft.com/office/officeart/2005/8/layout/radial6"/>
    <dgm:cxn modelId="{276D6144-8FB9-42AB-9B42-A54642CCB601}" type="presParOf" srcId="{0E7211BC-C2CF-402F-9F93-FE445773396A}" destId="{F7E50198-538A-4C80-AFE1-589A2927D40F}" srcOrd="8" destOrd="0" presId="urn:microsoft.com/office/officeart/2005/8/layout/radial6"/>
    <dgm:cxn modelId="{F9597FE1-8061-4285-A679-FBF53D379B49}" type="presParOf" srcId="{0E7211BC-C2CF-402F-9F93-FE445773396A}" destId="{3C6F528C-53B7-4749-B4DE-A5FE50147CEE}" srcOrd="9"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561B8-656B-4364-8248-ACACF5208CB3}" type="doc">
      <dgm:prSet loTypeId="urn:microsoft.com/office/officeart/2005/8/layout/hierarchy2" loCatId="hierarchy" qsTypeId="urn:microsoft.com/office/officeart/2005/8/quickstyle/3d7" qsCatId="3D" csTypeId="urn:microsoft.com/office/officeart/2005/8/colors/colorful3" csCatId="colorful" phldr="1"/>
      <dgm:spPr/>
      <dgm:t>
        <a:bodyPr/>
        <a:lstStyle/>
        <a:p>
          <a:endParaRPr lang="en-US"/>
        </a:p>
      </dgm:t>
    </dgm:pt>
    <dgm:pt modelId="{D58DE67A-A6A0-4A7E-9BB4-CC472C5B4074}">
      <dgm:prSet phldrT="[Text]" custT="1"/>
      <dgm:spPr>
        <a:solidFill>
          <a:srgbClr val="FF6600"/>
        </a:solidFill>
      </dgm:spPr>
      <dgm:t>
        <a:bodyPr/>
        <a:lstStyle/>
        <a:p>
          <a:r>
            <a:rPr lang="ro-RO" sz="2400" b="1" dirty="0">
              <a:latin typeface="Times New Roman" panose="02020603050405020304" pitchFamily="18" charset="0"/>
              <a:cs typeface="Times New Roman" panose="02020603050405020304" pitchFamily="18" charset="0"/>
            </a:rPr>
            <a:t>stres</a:t>
          </a:r>
          <a:endParaRPr lang="en-US" sz="2400" b="1" dirty="0">
            <a:latin typeface="Times New Roman" panose="02020603050405020304" pitchFamily="18" charset="0"/>
            <a:cs typeface="Times New Roman" panose="02020603050405020304" pitchFamily="18" charset="0"/>
          </a:endParaRPr>
        </a:p>
      </dgm:t>
    </dgm:pt>
    <dgm:pt modelId="{74798A25-A308-455F-8819-8D9197E73240}" type="parTrans" cxnId="{B5890092-5DDA-435E-861E-A38077F37A66}">
      <dgm:prSet/>
      <dgm:spPr/>
      <dgm:t>
        <a:bodyPr/>
        <a:lstStyle/>
        <a:p>
          <a:endParaRPr lang="en-US">
            <a:latin typeface="Times New Roman" panose="02020603050405020304" pitchFamily="18" charset="0"/>
            <a:cs typeface="Times New Roman" panose="02020603050405020304" pitchFamily="18" charset="0"/>
          </a:endParaRPr>
        </a:p>
      </dgm:t>
    </dgm:pt>
    <dgm:pt modelId="{075D9E00-351B-4F2B-87D1-C6C888463BFC}" type="sibTrans" cxnId="{B5890092-5DDA-435E-861E-A38077F37A66}">
      <dgm:prSet/>
      <dgm:spPr/>
      <dgm:t>
        <a:bodyPr/>
        <a:lstStyle/>
        <a:p>
          <a:endParaRPr lang="en-US">
            <a:latin typeface="Times New Roman" panose="02020603050405020304" pitchFamily="18" charset="0"/>
            <a:cs typeface="Times New Roman" panose="02020603050405020304" pitchFamily="18" charset="0"/>
          </a:endParaRPr>
        </a:p>
      </dgm:t>
    </dgm:pt>
    <dgm:pt modelId="{207D2A0D-807F-4CBC-B1FF-66BE66A574BD}">
      <dgm:prSet phldrT="[Text]"/>
      <dgm:spPr/>
      <dgm:t>
        <a:bodyPr/>
        <a:lstStyle/>
        <a:p>
          <a:r>
            <a:rPr lang="ro-RO" dirty="0">
              <a:latin typeface="Times New Roman" panose="02020603050405020304" pitchFamily="18" charset="0"/>
              <a:cs typeface="Times New Roman" panose="02020603050405020304" pitchFamily="18" charset="0"/>
            </a:rPr>
            <a:t>Cortizol, neuropeptide, oxidare</a:t>
          </a:r>
          <a:endParaRPr lang="en-US" dirty="0">
            <a:latin typeface="Times New Roman" panose="02020603050405020304" pitchFamily="18" charset="0"/>
            <a:cs typeface="Times New Roman" panose="02020603050405020304" pitchFamily="18" charset="0"/>
          </a:endParaRPr>
        </a:p>
      </dgm:t>
    </dgm:pt>
    <dgm:pt modelId="{CAF9E8AF-350E-49A4-871A-6A3B5127FB84}" type="parTrans" cxnId="{58755E13-9130-4A7C-A346-F85A46797483}">
      <dgm:prSet/>
      <dgm:spPr/>
      <dgm:t>
        <a:bodyPr/>
        <a:lstStyle/>
        <a:p>
          <a:endParaRPr lang="en-US">
            <a:latin typeface="Times New Roman" panose="02020603050405020304" pitchFamily="18" charset="0"/>
            <a:cs typeface="Times New Roman" panose="02020603050405020304" pitchFamily="18" charset="0"/>
          </a:endParaRPr>
        </a:p>
      </dgm:t>
    </dgm:pt>
    <dgm:pt modelId="{9D736985-CB3B-497E-9338-61A3AC7AF93A}" type="sibTrans" cxnId="{58755E13-9130-4A7C-A346-F85A46797483}">
      <dgm:prSet/>
      <dgm:spPr/>
      <dgm:t>
        <a:bodyPr/>
        <a:lstStyle/>
        <a:p>
          <a:endParaRPr lang="en-US">
            <a:latin typeface="Times New Roman" panose="02020603050405020304" pitchFamily="18" charset="0"/>
            <a:cs typeface="Times New Roman" panose="02020603050405020304" pitchFamily="18" charset="0"/>
          </a:endParaRPr>
        </a:p>
      </dgm:t>
    </dgm:pt>
    <dgm:pt modelId="{7691F1A5-3241-48FE-AE01-674795B0F2A7}">
      <dgm:prSet phldrT="[Text]"/>
      <dgm:spPr/>
      <dgm:t>
        <a:bodyPr/>
        <a:lstStyle/>
        <a:p>
          <a:r>
            <a:rPr lang="ro-RO" b="1" i="1" dirty="0">
              <a:latin typeface="Times New Roman" panose="02020603050405020304" pitchFamily="18" charset="0"/>
              <a:cs typeface="Times New Roman" panose="02020603050405020304" pitchFamily="18" charset="0"/>
            </a:rPr>
            <a:t>Inflamație</a:t>
          </a:r>
          <a:endParaRPr lang="en-US" b="1" i="1" dirty="0">
            <a:latin typeface="Times New Roman" panose="02020603050405020304" pitchFamily="18" charset="0"/>
            <a:cs typeface="Times New Roman" panose="02020603050405020304" pitchFamily="18" charset="0"/>
          </a:endParaRPr>
        </a:p>
      </dgm:t>
    </dgm:pt>
    <dgm:pt modelId="{93D0AA6D-DD11-4F6A-83D9-41A6FA0B1023}" type="parTrans" cxnId="{9FDECE79-947E-44A2-9F64-138D5C8A9F20}">
      <dgm:prSet/>
      <dgm:spPr/>
      <dgm:t>
        <a:bodyPr/>
        <a:lstStyle/>
        <a:p>
          <a:endParaRPr lang="en-US">
            <a:latin typeface="Times New Roman" panose="02020603050405020304" pitchFamily="18" charset="0"/>
            <a:cs typeface="Times New Roman" panose="02020603050405020304" pitchFamily="18" charset="0"/>
          </a:endParaRPr>
        </a:p>
      </dgm:t>
    </dgm:pt>
    <dgm:pt modelId="{A953F93C-CF2A-4F9E-8BA9-49F4F3D68F8D}" type="sibTrans" cxnId="{9FDECE79-947E-44A2-9F64-138D5C8A9F20}">
      <dgm:prSet/>
      <dgm:spPr/>
      <dgm:t>
        <a:bodyPr/>
        <a:lstStyle/>
        <a:p>
          <a:endParaRPr lang="en-US">
            <a:latin typeface="Times New Roman" panose="02020603050405020304" pitchFamily="18" charset="0"/>
            <a:cs typeface="Times New Roman" panose="02020603050405020304" pitchFamily="18" charset="0"/>
          </a:endParaRPr>
        </a:p>
      </dgm:t>
    </dgm:pt>
    <dgm:pt modelId="{8F700A91-C85B-4067-9F61-5B0D9F24CBB9}">
      <dgm:prSet phldrT="[Text]"/>
      <dgm:spPr/>
      <dgm:t>
        <a:bodyPr/>
        <a:lstStyle/>
        <a:p>
          <a:r>
            <a:rPr lang="ro-RO" b="1" i="1" dirty="0">
              <a:latin typeface="Times New Roman" panose="02020603050405020304" pitchFamily="18" charset="0"/>
              <a:cs typeface="Times New Roman" panose="02020603050405020304" pitchFamily="18" charset="0"/>
            </a:rPr>
            <a:t>Daune provocate de stresul oxidativ</a:t>
          </a:r>
          <a:endParaRPr lang="en-US" b="1" i="1" dirty="0">
            <a:latin typeface="Times New Roman" panose="02020603050405020304" pitchFamily="18" charset="0"/>
            <a:cs typeface="Times New Roman" panose="02020603050405020304" pitchFamily="18" charset="0"/>
          </a:endParaRPr>
        </a:p>
      </dgm:t>
    </dgm:pt>
    <dgm:pt modelId="{8FAF91F5-9E29-481C-8DEB-9A786576505A}" type="parTrans" cxnId="{4DBDD42D-AC2B-477C-B3C4-6D2F866F65DC}">
      <dgm:prSet/>
      <dgm:spPr/>
      <dgm:t>
        <a:bodyPr/>
        <a:lstStyle/>
        <a:p>
          <a:endParaRPr lang="en-US">
            <a:latin typeface="Times New Roman" panose="02020603050405020304" pitchFamily="18" charset="0"/>
            <a:cs typeface="Times New Roman" panose="02020603050405020304" pitchFamily="18" charset="0"/>
          </a:endParaRPr>
        </a:p>
      </dgm:t>
    </dgm:pt>
    <dgm:pt modelId="{9D8D2DF2-38D5-43B7-BD95-1588C6034E43}" type="sibTrans" cxnId="{4DBDD42D-AC2B-477C-B3C4-6D2F866F65DC}">
      <dgm:prSet/>
      <dgm:spPr/>
      <dgm:t>
        <a:bodyPr/>
        <a:lstStyle/>
        <a:p>
          <a:endParaRPr lang="en-US">
            <a:latin typeface="Times New Roman" panose="02020603050405020304" pitchFamily="18" charset="0"/>
            <a:cs typeface="Times New Roman" panose="02020603050405020304" pitchFamily="18" charset="0"/>
          </a:endParaRPr>
        </a:p>
      </dgm:t>
    </dgm:pt>
    <dgm:pt modelId="{F457D28B-0C1A-4B75-816B-E762C5D76527}">
      <dgm:prSet/>
      <dgm:spPr/>
      <dgm:t>
        <a:bodyPr/>
        <a:lstStyle/>
        <a:p>
          <a:r>
            <a:rPr lang="ro-RO" b="1" i="1" dirty="0">
              <a:latin typeface="Times New Roman" panose="02020603050405020304" pitchFamily="18" charset="0"/>
              <a:cs typeface="Times New Roman" panose="02020603050405020304" pitchFamily="18" charset="0"/>
            </a:rPr>
            <a:t>Afectare funcție barieră a pielii</a:t>
          </a:r>
          <a:endParaRPr lang="en-US" b="1" i="1" dirty="0">
            <a:latin typeface="Times New Roman" panose="02020603050405020304" pitchFamily="18" charset="0"/>
            <a:cs typeface="Times New Roman" panose="02020603050405020304" pitchFamily="18" charset="0"/>
          </a:endParaRPr>
        </a:p>
      </dgm:t>
    </dgm:pt>
    <dgm:pt modelId="{642BCD76-2BCA-48C3-8234-3F6EE2468209}" type="parTrans" cxnId="{9DA5890B-C47B-4414-858A-32ECCD19CC99}">
      <dgm:prSet/>
      <dgm:spPr/>
      <dgm:t>
        <a:bodyPr/>
        <a:lstStyle/>
        <a:p>
          <a:endParaRPr lang="en-US">
            <a:latin typeface="Times New Roman" panose="02020603050405020304" pitchFamily="18" charset="0"/>
            <a:cs typeface="Times New Roman" panose="02020603050405020304" pitchFamily="18" charset="0"/>
          </a:endParaRPr>
        </a:p>
      </dgm:t>
    </dgm:pt>
    <dgm:pt modelId="{EF64E824-F47E-4A0D-ACB4-EBA7DE17849E}" type="sibTrans" cxnId="{9DA5890B-C47B-4414-858A-32ECCD19CC99}">
      <dgm:prSet/>
      <dgm:spPr/>
      <dgm:t>
        <a:bodyPr/>
        <a:lstStyle/>
        <a:p>
          <a:endParaRPr lang="en-US">
            <a:latin typeface="Times New Roman" panose="02020603050405020304" pitchFamily="18" charset="0"/>
            <a:cs typeface="Times New Roman" panose="02020603050405020304" pitchFamily="18" charset="0"/>
          </a:endParaRPr>
        </a:p>
      </dgm:t>
    </dgm:pt>
    <dgm:pt modelId="{F7AE25F6-9A09-4126-8433-B57413ADFB3C}">
      <dgm:prSet/>
      <dgm:spPr/>
      <dgm:t>
        <a:bodyPr/>
        <a:lstStyle/>
        <a:p>
          <a:r>
            <a:rPr lang="ro-RO" b="1" i="1" dirty="0">
              <a:latin typeface="Times New Roman" panose="02020603050405020304" pitchFamily="18" charset="0"/>
              <a:cs typeface="Times New Roman" panose="02020603050405020304" pitchFamily="18" charset="0"/>
            </a:rPr>
            <a:t>Sensibilitate</a:t>
          </a:r>
          <a:endParaRPr lang="en-US" b="1" i="1" dirty="0">
            <a:latin typeface="Times New Roman" panose="02020603050405020304" pitchFamily="18" charset="0"/>
            <a:cs typeface="Times New Roman" panose="02020603050405020304" pitchFamily="18" charset="0"/>
          </a:endParaRPr>
        </a:p>
      </dgm:t>
    </dgm:pt>
    <dgm:pt modelId="{C2146083-ED23-4A89-8EEC-6CB10E94D063}" type="parTrans" cxnId="{8C7DC64F-8532-452F-8850-55479241025F}">
      <dgm:prSet/>
      <dgm:spPr/>
      <dgm:t>
        <a:bodyPr/>
        <a:lstStyle/>
        <a:p>
          <a:endParaRPr lang="en-US">
            <a:latin typeface="Times New Roman" panose="02020603050405020304" pitchFamily="18" charset="0"/>
            <a:cs typeface="Times New Roman" panose="02020603050405020304" pitchFamily="18" charset="0"/>
          </a:endParaRPr>
        </a:p>
      </dgm:t>
    </dgm:pt>
    <dgm:pt modelId="{A287EB97-3FF4-4C6C-B991-E2314F61BA1A}" type="sibTrans" cxnId="{8C7DC64F-8532-452F-8850-55479241025F}">
      <dgm:prSet/>
      <dgm:spPr/>
      <dgm:t>
        <a:bodyPr/>
        <a:lstStyle/>
        <a:p>
          <a:endParaRPr lang="en-US">
            <a:latin typeface="Times New Roman" panose="02020603050405020304" pitchFamily="18" charset="0"/>
            <a:cs typeface="Times New Roman" panose="02020603050405020304" pitchFamily="18" charset="0"/>
          </a:endParaRPr>
        </a:p>
      </dgm:t>
    </dgm:pt>
    <dgm:pt modelId="{97238BBC-FB01-479C-B23C-9EE8FEDD5B45}" type="pres">
      <dgm:prSet presAssocID="{8F1561B8-656B-4364-8248-ACACF5208CB3}" presName="diagram" presStyleCnt="0">
        <dgm:presLayoutVars>
          <dgm:chPref val="1"/>
          <dgm:dir/>
          <dgm:animOne val="branch"/>
          <dgm:animLvl val="lvl"/>
          <dgm:resizeHandles val="exact"/>
        </dgm:presLayoutVars>
      </dgm:prSet>
      <dgm:spPr/>
    </dgm:pt>
    <dgm:pt modelId="{D8B6FD4D-8E9B-40CE-996F-B7B380D0E631}" type="pres">
      <dgm:prSet presAssocID="{D58DE67A-A6A0-4A7E-9BB4-CC472C5B4074}" presName="root1" presStyleCnt="0"/>
      <dgm:spPr/>
    </dgm:pt>
    <dgm:pt modelId="{1906F701-2890-4A30-974E-17E66BA8E566}" type="pres">
      <dgm:prSet presAssocID="{D58DE67A-A6A0-4A7E-9BB4-CC472C5B4074}" presName="LevelOneTextNode" presStyleLbl="node0" presStyleIdx="0" presStyleCnt="1" custLinFactNeighborX="-2545" custLinFactNeighborY="8308">
        <dgm:presLayoutVars>
          <dgm:chPref val="3"/>
        </dgm:presLayoutVars>
      </dgm:prSet>
      <dgm:spPr>
        <a:prstGeom prst="irregularSeal2">
          <a:avLst/>
        </a:prstGeom>
      </dgm:spPr>
    </dgm:pt>
    <dgm:pt modelId="{832B27DC-2B30-4439-AA54-CBBA143AF089}" type="pres">
      <dgm:prSet presAssocID="{D58DE67A-A6A0-4A7E-9BB4-CC472C5B4074}" presName="level2hierChild" presStyleCnt="0"/>
      <dgm:spPr/>
    </dgm:pt>
    <dgm:pt modelId="{B1C71F37-A5CD-4419-AB0C-2EDCAD25223B}" type="pres">
      <dgm:prSet presAssocID="{CAF9E8AF-350E-49A4-871A-6A3B5127FB84}" presName="conn2-1" presStyleLbl="parChTrans1D2" presStyleIdx="0" presStyleCnt="1"/>
      <dgm:spPr/>
    </dgm:pt>
    <dgm:pt modelId="{9AF306B8-802F-470B-A1B8-42147C61153D}" type="pres">
      <dgm:prSet presAssocID="{CAF9E8AF-350E-49A4-871A-6A3B5127FB84}" presName="connTx" presStyleLbl="parChTrans1D2" presStyleIdx="0" presStyleCnt="1"/>
      <dgm:spPr/>
    </dgm:pt>
    <dgm:pt modelId="{B0E2BF8A-5915-494A-B40A-5C86412156A1}" type="pres">
      <dgm:prSet presAssocID="{207D2A0D-807F-4CBC-B1FF-66BE66A574BD}" presName="root2" presStyleCnt="0"/>
      <dgm:spPr/>
    </dgm:pt>
    <dgm:pt modelId="{3FA39152-6BBD-4910-A9BB-14B74B2059C5}" type="pres">
      <dgm:prSet presAssocID="{207D2A0D-807F-4CBC-B1FF-66BE66A574BD}" presName="LevelTwoTextNode" presStyleLbl="node2" presStyleIdx="0" presStyleCnt="1">
        <dgm:presLayoutVars>
          <dgm:chPref val="3"/>
        </dgm:presLayoutVars>
      </dgm:prSet>
      <dgm:spPr>
        <a:prstGeom prst="verticalScroll">
          <a:avLst/>
        </a:prstGeom>
      </dgm:spPr>
    </dgm:pt>
    <dgm:pt modelId="{22AA697A-3212-47EF-AF25-72CDA976075E}" type="pres">
      <dgm:prSet presAssocID="{207D2A0D-807F-4CBC-B1FF-66BE66A574BD}" presName="level3hierChild" presStyleCnt="0"/>
      <dgm:spPr/>
    </dgm:pt>
    <dgm:pt modelId="{C0D39C25-3B38-4F9D-9CE1-FBABA4A12AB1}" type="pres">
      <dgm:prSet presAssocID="{642BCD76-2BCA-48C3-8234-3F6EE2468209}" presName="conn2-1" presStyleLbl="parChTrans1D3" presStyleIdx="0" presStyleCnt="4"/>
      <dgm:spPr/>
    </dgm:pt>
    <dgm:pt modelId="{7D05C95D-7DAE-4D55-8BB3-6914D152D7E3}" type="pres">
      <dgm:prSet presAssocID="{642BCD76-2BCA-48C3-8234-3F6EE2468209}" presName="connTx" presStyleLbl="parChTrans1D3" presStyleIdx="0" presStyleCnt="4"/>
      <dgm:spPr/>
    </dgm:pt>
    <dgm:pt modelId="{75E7B1E3-3D13-4A7B-B2A7-931207ACAA0B}" type="pres">
      <dgm:prSet presAssocID="{F457D28B-0C1A-4B75-816B-E762C5D76527}" presName="root2" presStyleCnt="0"/>
      <dgm:spPr/>
    </dgm:pt>
    <dgm:pt modelId="{21F820AB-1EFF-4D84-AFA3-7D2E8BDFB46A}" type="pres">
      <dgm:prSet presAssocID="{F457D28B-0C1A-4B75-816B-E762C5D76527}" presName="LevelTwoTextNode" presStyleLbl="node3" presStyleIdx="0" presStyleCnt="4">
        <dgm:presLayoutVars>
          <dgm:chPref val="3"/>
        </dgm:presLayoutVars>
      </dgm:prSet>
      <dgm:spPr/>
    </dgm:pt>
    <dgm:pt modelId="{83EA41D6-2EBA-4759-AD41-23338922E575}" type="pres">
      <dgm:prSet presAssocID="{F457D28B-0C1A-4B75-816B-E762C5D76527}" presName="level3hierChild" presStyleCnt="0"/>
      <dgm:spPr/>
    </dgm:pt>
    <dgm:pt modelId="{CC3447F2-44C6-4671-B8D7-C2E983A16CF4}" type="pres">
      <dgm:prSet presAssocID="{93D0AA6D-DD11-4F6A-83D9-41A6FA0B1023}" presName="conn2-1" presStyleLbl="parChTrans1D3" presStyleIdx="1" presStyleCnt="4"/>
      <dgm:spPr/>
    </dgm:pt>
    <dgm:pt modelId="{4346D499-DFC1-485B-A7AF-5F6D22C0CDA4}" type="pres">
      <dgm:prSet presAssocID="{93D0AA6D-DD11-4F6A-83D9-41A6FA0B1023}" presName="connTx" presStyleLbl="parChTrans1D3" presStyleIdx="1" presStyleCnt="4"/>
      <dgm:spPr/>
    </dgm:pt>
    <dgm:pt modelId="{9D63D535-7C61-4F93-BAF4-5F4FA55EE10F}" type="pres">
      <dgm:prSet presAssocID="{7691F1A5-3241-48FE-AE01-674795B0F2A7}" presName="root2" presStyleCnt="0"/>
      <dgm:spPr/>
    </dgm:pt>
    <dgm:pt modelId="{38E2AF20-D0B5-4C18-941B-0C17B29FC260}" type="pres">
      <dgm:prSet presAssocID="{7691F1A5-3241-48FE-AE01-674795B0F2A7}" presName="LevelTwoTextNode" presStyleLbl="node3" presStyleIdx="1" presStyleCnt="4">
        <dgm:presLayoutVars>
          <dgm:chPref val="3"/>
        </dgm:presLayoutVars>
      </dgm:prSet>
      <dgm:spPr/>
    </dgm:pt>
    <dgm:pt modelId="{D7EA2E13-815E-4C65-934F-D9A37AD246F8}" type="pres">
      <dgm:prSet presAssocID="{7691F1A5-3241-48FE-AE01-674795B0F2A7}" presName="level3hierChild" presStyleCnt="0"/>
      <dgm:spPr/>
    </dgm:pt>
    <dgm:pt modelId="{C128825A-3DDB-4F36-9ABB-1BFCD2BD99A9}" type="pres">
      <dgm:prSet presAssocID="{C2146083-ED23-4A89-8EEC-6CB10E94D063}" presName="conn2-1" presStyleLbl="parChTrans1D3" presStyleIdx="2" presStyleCnt="4"/>
      <dgm:spPr/>
    </dgm:pt>
    <dgm:pt modelId="{C83913DD-8D37-4A82-8C12-E56E12C9128D}" type="pres">
      <dgm:prSet presAssocID="{C2146083-ED23-4A89-8EEC-6CB10E94D063}" presName="connTx" presStyleLbl="parChTrans1D3" presStyleIdx="2" presStyleCnt="4"/>
      <dgm:spPr/>
    </dgm:pt>
    <dgm:pt modelId="{00EF502E-F6A9-4875-B6A8-0FE67FF9FFA7}" type="pres">
      <dgm:prSet presAssocID="{F7AE25F6-9A09-4126-8433-B57413ADFB3C}" presName="root2" presStyleCnt="0"/>
      <dgm:spPr/>
    </dgm:pt>
    <dgm:pt modelId="{015C373D-B8BA-4819-899C-267FCE15921F}" type="pres">
      <dgm:prSet presAssocID="{F7AE25F6-9A09-4126-8433-B57413ADFB3C}" presName="LevelTwoTextNode" presStyleLbl="node3" presStyleIdx="2" presStyleCnt="4">
        <dgm:presLayoutVars>
          <dgm:chPref val="3"/>
        </dgm:presLayoutVars>
      </dgm:prSet>
      <dgm:spPr/>
    </dgm:pt>
    <dgm:pt modelId="{21466CAF-1B3D-4F10-81D3-C628AA1B9E9B}" type="pres">
      <dgm:prSet presAssocID="{F7AE25F6-9A09-4126-8433-B57413ADFB3C}" presName="level3hierChild" presStyleCnt="0"/>
      <dgm:spPr/>
    </dgm:pt>
    <dgm:pt modelId="{FFF80765-960B-49DD-BAEB-FFF34D0EDFD2}" type="pres">
      <dgm:prSet presAssocID="{8FAF91F5-9E29-481C-8DEB-9A786576505A}" presName="conn2-1" presStyleLbl="parChTrans1D3" presStyleIdx="3" presStyleCnt="4"/>
      <dgm:spPr/>
    </dgm:pt>
    <dgm:pt modelId="{EB74D52D-E2DE-4460-973E-9E379C3820A8}" type="pres">
      <dgm:prSet presAssocID="{8FAF91F5-9E29-481C-8DEB-9A786576505A}" presName="connTx" presStyleLbl="parChTrans1D3" presStyleIdx="3" presStyleCnt="4"/>
      <dgm:spPr/>
    </dgm:pt>
    <dgm:pt modelId="{A1F185AA-3025-46DD-BE4C-51DC791ED9E6}" type="pres">
      <dgm:prSet presAssocID="{8F700A91-C85B-4067-9F61-5B0D9F24CBB9}" presName="root2" presStyleCnt="0"/>
      <dgm:spPr/>
    </dgm:pt>
    <dgm:pt modelId="{5169B835-D075-49D4-AE50-B382D73CFCB3}" type="pres">
      <dgm:prSet presAssocID="{8F700A91-C85B-4067-9F61-5B0D9F24CBB9}" presName="LevelTwoTextNode" presStyleLbl="node3" presStyleIdx="3" presStyleCnt="4">
        <dgm:presLayoutVars>
          <dgm:chPref val="3"/>
        </dgm:presLayoutVars>
      </dgm:prSet>
      <dgm:spPr/>
    </dgm:pt>
    <dgm:pt modelId="{8C060E0F-E770-4200-8097-C3AF01B22616}" type="pres">
      <dgm:prSet presAssocID="{8F700A91-C85B-4067-9F61-5B0D9F24CBB9}" presName="level3hierChild" presStyleCnt="0"/>
      <dgm:spPr/>
    </dgm:pt>
  </dgm:ptLst>
  <dgm:cxnLst>
    <dgm:cxn modelId="{9DA5890B-C47B-4414-858A-32ECCD19CC99}" srcId="{207D2A0D-807F-4CBC-B1FF-66BE66A574BD}" destId="{F457D28B-0C1A-4B75-816B-E762C5D76527}" srcOrd="0" destOrd="0" parTransId="{642BCD76-2BCA-48C3-8234-3F6EE2468209}" sibTransId="{EF64E824-F47E-4A0D-ACB4-EBA7DE17849E}"/>
    <dgm:cxn modelId="{58755E13-9130-4A7C-A346-F85A46797483}" srcId="{D58DE67A-A6A0-4A7E-9BB4-CC472C5B4074}" destId="{207D2A0D-807F-4CBC-B1FF-66BE66A574BD}" srcOrd="0" destOrd="0" parTransId="{CAF9E8AF-350E-49A4-871A-6A3B5127FB84}" sibTransId="{9D736985-CB3B-497E-9338-61A3AC7AF93A}"/>
    <dgm:cxn modelId="{0C940D1C-8B55-4820-B3BC-ED943F0E7F9F}" type="presOf" srcId="{CAF9E8AF-350E-49A4-871A-6A3B5127FB84}" destId="{B1C71F37-A5CD-4419-AB0C-2EDCAD25223B}" srcOrd="0" destOrd="0" presId="urn:microsoft.com/office/officeart/2005/8/layout/hierarchy2"/>
    <dgm:cxn modelId="{4DBDD42D-AC2B-477C-B3C4-6D2F866F65DC}" srcId="{207D2A0D-807F-4CBC-B1FF-66BE66A574BD}" destId="{8F700A91-C85B-4067-9F61-5B0D9F24CBB9}" srcOrd="3" destOrd="0" parTransId="{8FAF91F5-9E29-481C-8DEB-9A786576505A}" sibTransId="{9D8D2DF2-38D5-43B7-BD95-1588C6034E43}"/>
    <dgm:cxn modelId="{838AAE38-DA74-46EA-953B-C3D3A5F7B728}" type="presOf" srcId="{8F700A91-C85B-4067-9F61-5B0D9F24CBB9}" destId="{5169B835-D075-49D4-AE50-B382D73CFCB3}" srcOrd="0" destOrd="0" presId="urn:microsoft.com/office/officeart/2005/8/layout/hierarchy2"/>
    <dgm:cxn modelId="{DD99E63D-57C1-46D7-9BCD-786D0A9F3B0F}" type="presOf" srcId="{8F1561B8-656B-4364-8248-ACACF5208CB3}" destId="{97238BBC-FB01-479C-B23C-9EE8FEDD5B45}" srcOrd="0" destOrd="0" presId="urn:microsoft.com/office/officeart/2005/8/layout/hierarchy2"/>
    <dgm:cxn modelId="{FC09216C-58C5-43F9-BA8B-0CEBA0166AA7}" type="presOf" srcId="{C2146083-ED23-4A89-8EEC-6CB10E94D063}" destId="{C83913DD-8D37-4A82-8C12-E56E12C9128D}" srcOrd="1" destOrd="0" presId="urn:microsoft.com/office/officeart/2005/8/layout/hierarchy2"/>
    <dgm:cxn modelId="{BD0F266E-C863-467F-9FC1-C9D722A701AB}" type="presOf" srcId="{7691F1A5-3241-48FE-AE01-674795B0F2A7}" destId="{38E2AF20-D0B5-4C18-941B-0C17B29FC260}" srcOrd="0" destOrd="0" presId="urn:microsoft.com/office/officeart/2005/8/layout/hierarchy2"/>
    <dgm:cxn modelId="{8C7DC64F-8532-452F-8850-55479241025F}" srcId="{207D2A0D-807F-4CBC-B1FF-66BE66A574BD}" destId="{F7AE25F6-9A09-4126-8433-B57413ADFB3C}" srcOrd="2" destOrd="0" parTransId="{C2146083-ED23-4A89-8EEC-6CB10E94D063}" sibTransId="{A287EB97-3FF4-4C6C-B991-E2314F61BA1A}"/>
    <dgm:cxn modelId="{497B0872-7E47-4546-8BC5-A0559B0BCC24}" type="presOf" srcId="{8FAF91F5-9E29-481C-8DEB-9A786576505A}" destId="{FFF80765-960B-49DD-BAEB-FFF34D0EDFD2}" srcOrd="0" destOrd="0" presId="urn:microsoft.com/office/officeart/2005/8/layout/hierarchy2"/>
    <dgm:cxn modelId="{A26FA478-6374-43A5-B1F7-064F5BC1DB9D}" type="presOf" srcId="{642BCD76-2BCA-48C3-8234-3F6EE2468209}" destId="{7D05C95D-7DAE-4D55-8BB3-6914D152D7E3}" srcOrd="1" destOrd="0" presId="urn:microsoft.com/office/officeart/2005/8/layout/hierarchy2"/>
    <dgm:cxn modelId="{9FDECE79-947E-44A2-9F64-138D5C8A9F20}" srcId="{207D2A0D-807F-4CBC-B1FF-66BE66A574BD}" destId="{7691F1A5-3241-48FE-AE01-674795B0F2A7}" srcOrd="1" destOrd="0" parTransId="{93D0AA6D-DD11-4F6A-83D9-41A6FA0B1023}" sibTransId="{A953F93C-CF2A-4F9E-8BA9-49F4F3D68F8D}"/>
    <dgm:cxn modelId="{646F4382-A370-44FF-BB85-79511BD73F89}" type="presOf" srcId="{D58DE67A-A6A0-4A7E-9BB4-CC472C5B4074}" destId="{1906F701-2890-4A30-974E-17E66BA8E566}" srcOrd="0" destOrd="0" presId="urn:microsoft.com/office/officeart/2005/8/layout/hierarchy2"/>
    <dgm:cxn modelId="{E25DD98D-75A5-4F22-98D9-E60E1ED7E184}" type="presOf" srcId="{93D0AA6D-DD11-4F6A-83D9-41A6FA0B1023}" destId="{4346D499-DFC1-485B-A7AF-5F6D22C0CDA4}" srcOrd="1" destOrd="0" presId="urn:microsoft.com/office/officeart/2005/8/layout/hierarchy2"/>
    <dgm:cxn modelId="{CEC32590-F825-4BDC-AA13-088EBEB8D61E}" type="presOf" srcId="{642BCD76-2BCA-48C3-8234-3F6EE2468209}" destId="{C0D39C25-3B38-4F9D-9CE1-FBABA4A12AB1}" srcOrd="0" destOrd="0" presId="urn:microsoft.com/office/officeart/2005/8/layout/hierarchy2"/>
    <dgm:cxn modelId="{B5890092-5DDA-435E-861E-A38077F37A66}" srcId="{8F1561B8-656B-4364-8248-ACACF5208CB3}" destId="{D58DE67A-A6A0-4A7E-9BB4-CC472C5B4074}" srcOrd="0" destOrd="0" parTransId="{74798A25-A308-455F-8819-8D9197E73240}" sibTransId="{075D9E00-351B-4F2B-87D1-C6C888463BFC}"/>
    <dgm:cxn modelId="{9187E7AA-281D-4447-BF27-0515D0E4D9D9}" type="presOf" srcId="{CAF9E8AF-350E-49A4-871A-6A3B5127FB84}" destId="{9AF306B8-802F-470B-A1B8-42147C61153D}" srcOrd="1" destOrd="0" presId="urn:microsoft.com/office/officeart/2005/8/layout/hierarchy2"/>
    <dgm:cxn modelId="{0BF4A7B8-D4A7-40B9-9702-8C80FE8B3B0D}" type="presOf" srcId="{F7AE25F6-9A09-4126-8433-B57413ADFB3C}" destId="{015C373D-B8BA-4819-899C-267FCE15921F}" srcOrd="0" destOrd="0" presId="urn:microsoft.com/office/officeart/2005/8/layout/hierarchy2"/>
    <dgm:cxn modelId="{FF1207CB-C220-43B7-A80D-7C1E59B8D631}" type="presOf" srcId="{207D2A0D-807F-4CBC-B1FF-66BE66A574BD}" destId="{3FA39152-6BBD-4910-A9BB-14B74B2059C5}" srcOrd="0" destOrd="0" presId="urn:microsoft.com/office/officeart/2005/8/layout/hierarchy2"/>
    <dgm:cxn modelId="{ABFDADD2-427D-48D5-9101-74E9C532FE81}" type="presOf" srcId="{C2146083-ED23-4A89-8EEC-6CB10E94D063}" destId="{C128825A-3DDB-4F36-9ABB-1BFCD2BD99A9}" srcOrd="0" destOrd="0" presId="urn:microsoft.com/office/officeart/2005/8/layout/hierarchy2"/>
    <dgm:cxn modelId="{CDC6F1D9-2FDA-4AFC-B518-524CAB0A9FF7}" type="presOf" srcId="{F457D28B-0C1A-4B75-816B-E762C5D76527}" destId="{21F820AB-1EFF-4D84-AFA3-7D2E8BDFB46A}" srcOrd="0" destOrd="0" presId="urn:microsoft.com/office/officeart/2005/8/layout/hierarchy2"/>
    <dgm:cxn modelId="{562D2AF3-6752-4BAC-A46B-3E171A44E696}" type="presOf" srcId="{93D0AA6D-DD11-4F6A-83D9-41A6FA0B1023}" destId="{CC3447F2-44C6-4671-B8D7-C2E983A16CF4}" srcOrd="0" destOrd="0" presId="urn:microsoft.com/office/officeart/2005/8/layout/hierarchy2"/>
    <dgm:cxn modelId="{807500FD-840D-416F-A1E3-04AEF99FFE3E}" type="presOf" srcId="{8FAF91F5-9E29-481C-8DEB-9A786576505A}" destId="{EB74D52D-E2DE-4460-973E-9E379C3820A8}" srcOrd="1" destOrd="0" presId="urn:microsoft.com/office/officeart/2005/8/layout/hierarchy2"/>
    <dgm:cxn modelId="{E070BCCD-1A6B-4A36-8EA1-FF93906341BA}" type="presParOf" srcId="{97238BBC-FB01-479C-B23C-9EE8FEDD5B45}" destId="{D8B6FD4D-8E9B-40CE-996F-B7B380D0E631}" srcOrd="0" destOrd="0" presId="urn:microsoft.com/office/officeart/2005/8/layout/hierarchy2"/>
    <dgm:cxn modelId="{ACC2E0AC-0B61-4C98-8CBD-AE196B413A33}" type="presParOf" srcId="{D8B6FD4D-8E9B-40CE-996F-B7B380D0E631}" destId="{1906F701-2890-4A30-974E-17E66BA8E566}" srcOrd="0" destOrd="0" presId="urn:microsoft.com/office/officeart/2005/8/layout/hierarchy2"/>
    <dgm:cxn modelId="{335A84E6-9A4B-4D48-AFEE-38AEC10E1F5B}" type="presParOf" srcId="{D8B6FD4D-8E9B-40CE-996F-B7B380D0E631}" destId="{832B27DC-2B30-4439-AA54-CBBA143AF089}" srcOrd="1" destOrd="0" presId="urn:microsoft.com/office/officeart/2005/8/layout/hierarchy2"/>
    <dgm:cxn modelId="{220E3ACA-FFCE-4699-8FFA-D7B0BD2A29C0}" type="presParOf" srcId="{832B27DC-2B30-4439-AA54-CBBA143AF089}" destId="{B1C71F37-A5CD-4419-AB0C-2EDCAD25223B}" srcOrd="0" destOrd="0" presId="urn:microsoft.com/office/officeart/2005/8/layout/hierarchy2"/>
    <dgm:cxn modelId="{059E1593-025D-4FEF-9E23-1CABA1607B07}" type="presParOf" srcId="{B1C71F37-A5CD-4419-AB0C-2EDCAD25223B}" destId="{9AF306B8-802F-470B-A1B8-42147C61153D}" srcOrd="0" destOrd="0" presId="urn:microsoft.com/office/officeart/2005/8/layout/hierarchy2"/>
    <dgm:cxn modelId="{A6D9A173-2869-4E12-A0C5-A3F15F69BD50}" type="presParOf" srcId="{832B27DC-2B30-4439-AA54-CBBA143AF089}" destId="{B0E2BF8A-5915-494A-B40A-5C86412156A1}" srcOrd="1" destOrd="0" presId="urn:microsoft.com/office/officeart/2005/8/layout/hierarchy2"/>
    <dgm:cxn modelId="{CD72CE5E-D046-475D-B6FC-9E5786676728}" type="presParOf" srcId="{B0E2BF8A-5915-494A-B40A-5C86412156A1}" destId="{3FA39152-6BBD-4910-A9BB-14B74B2059C5}" srcOrd="0" destOrd="0" presId="urn:microsoft.com/office/officeart/2005/8/layout/hierarchy2"/>
    <dgm:cxn modelId="{711B5BD9-3DA7-4518-81F7-3BB8290A1580}" type="presParOf" srcId="{B0E2BF8A-5915-494A-B40A-5C86412156A1}" destId="{22AA697A-3212-47EF-AF25-72CDA976075E}" srcOrd="1" destOrd="0" presId="urn:microsoft.com/office/officeart/2005/8/layout/hierarchy2"/>
    <dgm:cxn modelId="{3431D820-8DF7-4163-908F-F1055F1B2B11}" type="presParOf" srcId="{22AA697A-3212-47EF-AF25-72CDA976075E}" destId="{C0D39C25-3B38-4F9D-9CE1-FBABA4A12AB1}" srcOrd="0" destOrd="0" presId="urn:microsoft.com/office/officeart/2005/8/layout/hierarchy2"/>
    <dgm:cxn modelId="{E6D9CC79-1688-4032-BF3E-523B03E92573}" type="presParOf" srcId="{C0D39C25-3B38-4F9D-9CE1-FBABA4A12AB1}" destId="{7D05C95D-7DAE-4D55-8BB3-6914D152D7E3}" srcOrd="0" destOrd="0" presId="urn:microsoft.com/office/officeart/2005/8/layout/hierarchy2"/>
    <dgm:cxn modelId="{F5C37C88-84CF-4B56-AC4C-4B94A97ED17B}" type="presParOf" srcId="{22AA697A-3212-47EF-AF25-72CDA976075E}" destId="{75E7B1E3-3D13-4A7B-B2A7-931207ACAA0B}" srcOrd="1" destOrd="0" presId="urn:microsoft.com/office/officeart/2005/8/layout/hierarchy2"/>
    <dgm:cxn modelId="{4EC3EEFF-192C-49A9-AF30-C47DF44D93D0}" type="presParOf" srcId="{75E7B1E3-3D13-4A7B-B2A7-931207ACAA0B}" destId="{21F820AB-1EFF-4D84-AFA3-7D2E8BDFB46A}" srcOrd="0" destOrd="0" presId="urn:microsoft.com/office/officeart/2005/8/layout/hierarchy2"/>
    <dgm:cxn modelId="{28385B6F-67E5-4645-99DE-963448C7AE43}" type="presParOf" srcId="{75E7B1E3-3D13-4A7B-B2A7-931207ACAA0B}" destId="{83EA41D6-2EBA-4759-AD41-23338922E575}" srcOrd="1" destOrd="0" presId="urn:microsoft.com/office/officeart/2005/8/layout/hierarchy2"/>
    <dgm:cxn modelId="{FC4ECAB0-1FE5-4013-8440-A61E3F9C3182}" type="presParOf" srcId="{22AA697A-3212-47EF-AF25-72CDA976075E}" destId="{CC3447F2-44C6-4671-B8D7-C2E983A16CF4}" srcOrd="2" destOrd="0" presId="urn:microsoft.com/office/officeart/2005/8/layout/hierarchy2"/>
    <dgm:cxn modelId="{27EF5019-58C5-4492-BF71-51763EB8AF31}" type="presParOf" srcId="{CC3447F2-44C6-4671-B8D7-C2E983A16CF4}" destId="{4346D499-DFC1-485B-A7AF-5F6D22C0CDA4}" srcOrd="0" destOrd="0" presId="urn:microsoft.com/office/officeart/2005/8/layout/hierarchy2"/>
    <dgm:cxn modelId="{7CF376E5-6A8F-4711-A761-695B67D31F11}" type="presParOf" srcId="{22AA697A-3212-47EF-AF25-72CDA976075E}" destId="{9D63D535-7C61-4F93-BAF4-5F4FA55EE10F}" srcOrd="3" destOrd="0" presId="urn:microsoft.com/office/officeart/2005/8/layout/hierarchy2"/>
    <dgm:cxn modelId="{D148E886-9DAE-47A6-A8F2-A94CCBF491A9}" type="presParOf" srcId="{9D63D535-7C61-4F93-BAF4-5F4FA55EE10F}" destId="{38E2AF20-D0B5-4C18-941B-0C17B29FC260}" srcOrd="0" destOrd="0" presId="urn:microsoft.com/office/officeart/2005/8/layout/hierarchy2"/>
    <dgm:cxn modelId="{CB658098-F29C-461F-9DC7-08556DA22497}" type="presParOf" srcId="{9D63D535-7C61-4F93-BAF4-5F4FA55EE10F}" destId="{D7EA2E13-815E-4C65-934F-D9A37AD246F8}" srcOrd="1" destOrd="0" presId="urn:microsoft.com/office/officeart/2005/8/layout/hierarchy2"/>
    <dgm:cxn modelId="{645E7231-1CF6-42A5-B075-1D648EB0573D}" type="presParOf" srcId="{22AA697A-3212-47EF-AF25-72CDA976075E}" destId="{C128825A-3DDB-4F36-9ABB-1BFCD2BD99A9}" srcOrd="4" destOrd="0" presId="urn:microsoft.com/office/officeart/2005/8/layout/hierarchy2"/>
    <dgm:cxn modelId="{F64E0FAC-A5BD-4FEA-951F-B57AACB61031}" type="presParOf" srcId="{C128825A-3DDB-4F36-9ABB-1BFCD2BD99A9}" destId="{C83913DD-8D37-4A82-8C12-E56E12C9128D}" srcOrd="0" destOrd="0" presId="urn:microsoft.com/office/officeart/2005/8/layout/hierarchy2"/>
    <dgm:cxn modelId="{A44A3274-13EE-407A-A6E6-3075D070CE28}" type="presParOf" srcId="{22AA697A-3212-47EF-AF25-72CDA976075E}" destId="{00EF502E-F6A9-4875-B6A8-0FE67FF9FFA7}" srcOrd="5" destOrd="0" presId="urn:microsoft.com/office/officeart/2005/8/layout/hierarchy2"/>
    <dgm:cxn modelId="{5F5F77B0-E6C9-4EED-BBA2-BE4085FF5687}" type="presParOf" srcId="{00EF502E-F6A9-4875-B6A8-0FE67FF9FFA7}" destId="{015C373D-B8BA-4819-899C-267FCE15921F}" srcOrd="0" destOrd="0" presId="urn:microsoft.com/office/officeart/2005/8/layout/hierarchy2"/>
    <dgm:cxn modelId="{A3254DC9-7E58-4930-8FF2-1387772B3BE2}" type="presParOf" srcId="{00EF502E-F6A9-4875-B6A8-0FE67FF9FFA7}" destId="{21466CAF-1B3D-4F10-81D3-C628AA1B9E9B}" srcOrd="1" destOrd="0" presId="urn:microsoft.com/office/officeart/2005/8/layout/hierarchy2"/>
    <dgm:cxn modelId="{476EC2D4-12F9-4BB1-B34A-BAA09A5D0201}" type="presParOf" srcId="{22AA697A-3212-47EF-AF25-72CDA976075E}" destId="{FFF80765-960B-49DD-BAEB-FFF34D0EDFD2}" srcOrd="6" destOrd="0" presId="urn:microsoft.com/office/officeart/2005/8/layout/hierarchy2"/>
    <dgm:cxn modelId="{0E0E9869-D4B4-4092-AE55-6C3764D785B2}" type="presParOf" srcId="{FFF80765-960B-49DD-BAEB-FFF34D0EDFD2}" destId="{EB74D52D-E2DE-4460-973E-9E379C3820A8}" srcOrd="0" destOrd="0" presId="urn:microsoft.com/office/officeart/2005/8/layout/hierarchy2"/>
    <dgm:cxn modelId="{FB5C4B13-06FD-419C-9D15-13AC8B660544}" type="presParOf" srcId="{22AA697A-3212-47EF-AF25-72CDA976075E}" destId="{A1F185AA-3025-46DD-BE4C-51DC791ED9E6}" srcOrd="7" destOrd="0" presId="urn:microsoft.com/office/officeart/2005/8/layout/hierarchy2"/>
    <dgm:cxn modelId="{410AAF85-DF43-4F16-8769-25A485F9A387}" type="presParOf" srcId="{A1F185AA-3025-46DD-BE4C-51DC791ED9E6}" destId="{5169B835-D075-49D4-AE50-B382D73CFCB3}" srcOrd="0" destOrd="0" presId="urn:microsoft.com/office/officeart/2005/8/layout/hierarchy2"/>
    <dgm:cxn modelId="{489BD8B5-37AA-49EA-949E-9347B16D82D2}" type="presParOf" srcId="{A1F185AA-3025-46DD-BE4C-51DC791ED9E6}" destId="{8C060E0F-E770-4200-8097-C3AF01B22616}"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58374-B6D5-466B-8983-64DA5938FB2C}"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5415DC22-5465-41E3-A1A8-F9893C4D8DA8}">
      <dgm:prSet phldrT="[Text]"/>
      <dgm:spPr>
        <a:solidFill>
          <a:schemeClr val="accent6">
            <a:lumMod val="60000"/>
            <a:lumOff val="40000"/>
          </a:schemeClr>
        </a:solidFill>
      </dgm:spPr>
      <dgm:t>
        <a:bodyPr/>
        <a:lstStyle/>
        <a:p>
          <a:r>
            <a:rPr lang="ro-RO" dirty="0">
              <a:solidFill>
                <a:srgbClr val="7030A0"/>
              </a:solidFill>
              <a:latin typeface="Times New Roman" panose="02020603050405020304" pitchFamily="18" charset="0"/>
              <a:cs typeface="Times New Roman" panose="02020603050405020304" pitchFamily="18" charset="0"/>
            </a:rPr>
            <a:t>Emotional well-being</a:t>
          </a:r>
          <a:endParaRPr lang="en-US" dirty="0">
            <a:solidFill>
              <a:srgbClr val="7030A0"/>
            </a:solidFill>
            <a:latin typeface="Times New Roman" panose="02020603050405020304" pitchFamily="18" charset="0"/>
            <a:cs typeface="Times New Roman" panose="02020603050405020304" pitchFamily="18" charset="0"/>
          </a:endParaRPr>
        </a:p>
      </dgm:t>
    </dgm:pt>
    <dgm:pt modelId="{2EAE87BB-A493-4797-B7E4-0F37ED0D7EE4}" type="parTrans" cxnId="{39327EEB-896C-4843-B8EB-BDD3AD4200C2}">
      <dgm:prSet/>
      <dgm:spPr/>
      <dgm:t>
        <a:bodyPr/>
        <a:lstStyle/>
        <a:p>
          <a:endParaRPr lang="en-US"/>
        </a:p>
      </dgm:t>
    </dgm:pt>
    <dgm:pt modelId="{30F4FF97-6211-4263-A662-0416E6F335F6}" type="sibTrans" cxnId="{39327EEB-896C-4843-B8EB-BDD3AD4200C2}">
      <dgm:prSet/>
      <dgm:spPr/>
      <dgm:t>
        <a:bodyPr/>
        <a:lstStyle/>
        <a:p>
          <a:endParaRPr lang="en-US"/>
        </a:p>
      </dgm:t>
    </dgm:pt>
    <dgm:pt modelId="{B6636724-AB25-4E41-A97C-40385D86E145}" type="pres">
      <dgm:prSet presAssocID="{7D258374-B6D5-466B-8983-64DA5938FB2C}" presName="hierChild1" presStyleCnt="0">
        <dgm:presLayoutVars>
          <dgm:orgChart val="1"/>
          <dgm:chPref val="1"/>
          <dgm:dir/>
          <dgm:animOne val="branch"/>
          <dgm:animLvl val="lvl"/>
          <dgm:resizeHandles/>
        </dgm:presLayoutVars>
      </dgm:prSet>
      <dgm:spPr/>
    </dgm:pt>
    <dgm:pt modelId="{9141244C-5201-4093-9CB0-A53CA663C284}" type="pres">
      <dgm:prSet presAssocID="{5415DC22-5465-41E3-A1A8-F9893C4D8DA8}" presName="hierRoot1" presStyleCnt="0">
        <dgm:presLayoutVars>
          <dgm:hierBranch val="init"/>
        </dgm:presLayoutVars>
      </dgm:prSet>
      <dgm:spPr/>
    </dgm:pt>
    <dgm:pt modelId="{C35B4C54-E72F-499C-8634-5A44848A835A}" type="pres">
      <dgm:prSet presAssocID="{5415DC22-5465-41E3-A1A8-F9893C4D8DA8}" presName="rootComposite1" presStyleCnt="0"/>
      <dgm:spPr/>
    </dgm:pt>
    <dgm:pt modelId="{D1EAA8FD-9A11-4974-8676-F71782CC9E80}" type="pres">
      <dgm:prSet presAssocID="{5415DC22-5465-41E3-A1A8-F9893C4D8DA8}" presName="rootText1" presStyleLbl="node0" presStyleIdx="0" presStyleCnt="1" custLinFactNeighborX="-1608" custLinFactNeighborY="970">
        <dgm:presLayoutVars>
          <dgm:chPref val="3"/>
        </dgm:presLayoutVars>
      </dgm:prSet>
      <dgm:spPr>
        <a:prstGeom prst="teardrop">
          <a:avLst/>
        </a:prstGeom>
      </dgm:spPr>
    </dgm:pt>
    <dgm:pt modelId="{3EC653C5-7448-4D03-94A1-5ED5B64ED53C}" type="pres">
      <dgm:prSet presAssocID="{5415DC22-5465-41E3-A1A8-F9893C4D8DA8}" presName="rootConnector1" presStyleLbl="node1" presStyleIdx="0" presStyleCnt="0"/>
      <dgm:spPr/>
    </dgm:pt>
    <dgm:pt modelId="{9F7C46F0-3C26-4CBB-811C-D500D5B3D9E9}" type="pres">
      <dgm:prSet presAssocID="{5415DC22-5465-41E3-A1A8-F9893C4D8DA8}" presName="hierChild2" presStyleCnt="0"/>
      <dgm:spPr/>
    </dgm:pt>
    <dgm:pt modelId="{664F005F-A45E-475E-9FE9-CA4FE07CAC00}" type="pres">
      <dgm:prSet presAssocID="{5415DC22-5465-41E3-A1A8-F9893C4D8DA8}" presName="hierChild3" presStyleCnt="0"/>
      <dgm:spPr/>
    </dgm:pt>
  </dgm:ptLst>
  <dgm:cxnLst>
    <dgm:cxn modelId="{2610DF27-A26C-4C5F-AC19-3DE1E3533000}" type="presOf" srcId="{5415DC22-5465-41E3-A1A8-F9893C4D8DA8}" destId="{D1EAA8FD-9A11-4974-8676-F71782CC9E80}" srcOrd="0" destOrd="0" presId="urn:microsoft.com/office/officeart/2009/3/layout/HorizontalOrganizationChart"/>
    <dgm:cxn modelId="{735A3A31-AAF5-4D64-B45E-C6F5EDD1BF43}" type="presOf" srcId="{5415DC22-5465-41E3-A1A8-F9893C4D8DA8}" destId="{3EC653C5-7448-4D03-94A1-5ED5B64ED53C}" srcOrd="1" destOrd="0" presId="urn:microsoft.com/office/officeart/2009/3/layout/HorizontalOrganizationChart"/>
    <dgm:cxn modelId="{15FFF1B4-9939-41BA-9AA1-AD6804576152}" type="presOf" srcId="{7D258374-B6D5-466B-8983-64DA5938FB2C}" destId="{B6636724-AB25-4E41-A97C-40385D86E145}" srcOrd="0" destOrd="0" presId="urn:microsoft.com/office/officeart/2009/3/layout/HorizontalOrganizationChart"/>
    <dgm:cxn modelId="{39327EEB-896C-4843-B8EB-BDD3AD4200C2}" srcId="{7D258374-B6D5-466B-8983-64DA5938FB2C}" destId="{5415DC22-5465-41E3-A1A8-F9893C4D8DA8}" srcOrd="0" destOrd="0" parTransId="{2EAE87BB-A493-4797-B7E4-0F37ED0D7EE4}" sibTransId="{30F4FF97-6211-4263-A662-0416E6F335F6}"/>
    <dgm:cxn modelId="{30B792C9-0D83-4CDE-9657-9052DDF7F1CF}" type="presParOf" srcId="{B6636724-AB25-4E41-A97C-40385D86E145}" destId="{9141244C-5201-4093-9CB0-A53CA663C284}" srcOrd="0" destOrd="0" presId="urn:microsoft.com/office/officeart/2009/3/layout/HorizontalOrganizationChart"/>
    <dgm:cxn modelId="{964F3084-A51D-4A13-B4D9-F9D7E9802CA7}" type="presParOf" srcId="{9141244C-5201-4093-9CB0-A53CA663C284}" destId="{C35B4C54-E72F-499C-8634-5A44848A835A}" srcOrd="0" destOrd="0" presId="urn:microsoft.com/office/officeart/2009/3/layout/HorizontalOrganizationChart"/>
    <dgm:cxn modelId="{6606451D-C5F1-4D5B-9046-00306E04183F}" type="presParOf" srcId="{C35B4C54-E72F-499C-8634-5A44848A835A}" destId="{D1EAA8FD-9A11-4974-8676-F71782CC9E80}" srcOrd="0" destOrd="0" presId="urn:microsoft.com/office/officeart/2009/3/layout/HorizontalOrganizationChart"/>
    <dgm:cxn modelId="{955D17C0-BD49-4027-A1D4-32ACF4AFA38B}" type="presParOf" srcId="{C35B4C54-E72F-499C-8634-5A44848A835A}" destId="{3EC653C5-7448-4D03-94A1-5ED5B64ED53C}" srcOrd="1" destOrd="0" presId="urn:microsoft.com/office/officeart/2009/3/layout/HorizontalOrganizationChart"/>
    <dgm:cxn modelId="{F108E550-177F-4A84-8755-CF573F3E55F4}" type="presParOf" srcId="{9141244C-5201-4093-9CB0-A53CA663C284}" destId="{9F7C46F0-3C26-4CBB-811C-D500D5B3D9E9}" srcOrd="1" destOrd="0" presId="urn:microsoft.com/office/officeart/2009/3/layout/HorizontalOrganizationChart"/>
    <dgm:cxn modelId="{4A50BC9A-9C7A-4A81-8E35-C30E463CB526}" type="presParOf" srcId="{9141244C-5201-4093-9CB0-A53CA663C284}" destId="{664F005F-A45E-475E-9FE9-CA4FE07CAC00}"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2FFD8-025E-458D-9F75-067E691186FD}" type="doc">
      <dgm:prSet loTypeId="urn:microsoft.com/office/officeart/2005/8/layout/vList4" loCatId="picture" qsTypeId="urn:microsoft.com/office/officeart/2005/8/quickstyle/simple1" qsCatId="simple" csTypeId="urn:microsoft.com/office/officeart/2005/8/colors/accent1_2" csCatId="accent1" phldr="1"/>
      <dgm:spPr/>
    </dgm:pt>
    <dgm:pt modelId="{F0CB539A-E25F-407E-ACDC-975A6E3A34F8}">
      <dgm:prSet phldrT="[Text]"/>
      <dgm:spPr>
        <a:solidFill>
          <a:schemeClr val="accent5">
            <a:lumMod val="60000"/>
            <a:lumOff val="40000"/>
          </a:schemeClr>
        </a:solidFill>
      </dgm:spPr>
      <dgm:t>
        <a:bodyPr/>
        <a:lstStyle/>
        <a:p>
          <a:r>
            <a:rPr lang="ro-RO" dirty="0">
              <a:solidFill>
                <a:schemeClr val="tx1"/>
              </a:solidFill>
              <a:latin typeface="Times New Roman" panose="02020603050405020304" pitchFamily="18" charset="0"/>
              <a:cs typeface="Times New Roman" panose="02020603050405020304" pitchFamily="18" charset="0"/>
            </a:rPr>
            <a:t>Formulare sorturi care să conțină principii active de origine naturală standardizate </a:t>
          </a:r>
          <a:endParaRPr lang="en-US" dirty="0">
            <a:solidFill>
              <a:schemeClr val="tx1"/>
            </a:solidFill>
            <a:latin typeface="Times New Roman" panose="02020603050405020304" pitchFamily="18" charset="0"/>
            <a:cs typeface="Times New Roman" panose="02020603050405020304" pitchFamily="18" charset="0"/>
          </a:endParaRPr>
        </a:p>
      </dgm:t>
    </dgm:pt>
    <dgm:pt modelId="{D11FA1E4-E278-4F2D-964E-1F2A92F07D80}" type="parTrans" cxnId="{8A511788-18CA-4D65-BC2B-863F2DB3F174}">
      <dgm:prSet/>
      <dgm:spPr/>
      <dgm:t>
        <a:bodyPr/>
        <a:lstStyle/>
        <a:p>
          <a:endParaRPr lang="en-US"/>
        </a:p>
      </dgm:t>
    </dgm:pt>
    <dgm:pt modelId="{BCB30063-A714-4767-872A-ADB11B8847E1}" type="sibTrans" cxnId="{8A511788-18CA-4D65-BC2B-863F2DB3F174}">
      <dgm:prSet/>
      <dgm:spPr/>
      <dgm:t>
        <a:bodyPr/>
        <a:lstStyle/>
        <a:p>
          <a:endParaRPr lang="en-US"/>
        </a:p>
      </dgm:t>
    </dgm:pt>
    <dgm:pt modelId="{AADF150A-6804-4A78-8352-B031325EB054}">
      <dgm:prSet phldrT="[Text]"/>
      <dgm:spPr>
        <a:solidFill>
          <a:srgbClr val="92D050"/>
        </a:solidFill>
      </dgm:spPr>
      <dgm:t>
        <a:bodyPr/>
        <a:lstStyle/>
        <a:p>
          <a:r>
            <a:rPr lang="ro-RO" dirty="0">
              <a:solidFill>
                <a:schemeClr val="tx1"/>
              </a:solidFill>
              <a:latin typeface="Times New Roman" panose="02020603050405020304" pitchFamily="18" charset="0"/>
              <a:cs typeface="Times New Roman" panose="02020603050405020304" pitchFamily="18" charset="0"/>
            </a:rPr>
            <a:t>Dezvoltarea de celule stem din plante în vederea obținerii de principii active încapsulate</a:t>
          </a:r>
          <a:endParaRPr lang="en-US" dirty="0">
            <a:solidFill>
              <a:schemeClr val="tx1"/>
            </a:solidFill>
            <a:latin typeface="Times New Roman" panose="02020603050405020304" pitchFamily="18" charset="0"/>
            <a:cs typeface="Times New Roman" panose="02020603050405020304" pitchFamily="18" charset="0"/>
          </a:endParaRPr>
        </a:p>
      </dgm:t>
    </dgm:pt>
    <dgm:pt modelId="{BD424996-DFC7-46A6-B0BF-5041D61BC647}" type="parTrans" cxnId="{66D3D0C8-1F65-4298-880C-4A4343C0BDC7}">
      <dgm:prSet/>
      <dgm:spPr/>
      <dgm:t>
        <a:bodyPr/>
        <a:lstStyle/>
        <a:p>
          <a:endParaRPr lang="en-US"/>
        </a:p>
      </dgm:t>
    </dgm:pt>
    <dgm:pt modelId="{43A39222-01E9-480A-BA7E-0C7E67245B4F}" type="sibTrans" cxnId="{66D3D0C8-1F65-4298-880C-4A4343C0BDC7}">
      <dgm:prSet/>
      <dgm:spPr/>
      <dgm:t>
        <a:bodyPr/>
        <a:lstStyle/>
        <a:p>
          <a:endParaRPr lang="en-US"/>
        </a:p>
      </dgm:t>
    </dgm:pt>
    <dgm:pt modelId="{EC2FB61B-883A-4B80-B57C-43E3F3C34FE5}" type="pres">
      <dgm:prSet presAssocID="{6FD2FFD8-025E-458D-9F75-067E691186FD}" presName="linear" presStyleCnt="0">
        <dgm:presLayoutVars>
          <dgm:dir/>
          <dgm:resizeHandles val="exact"/>
        </dgm:presLayoutVars>
      </dgm:prSet>
      <dgm:spPr/>
    </dgm:pt>
    <dgm:pt modelId="{B0372174-BA49-4B00-A6DB-B290F18A84BF}" type="pres">
      <dgm:prSet presAssocID="{F0CB539A-E25F-407E-ACDC-975A6E3A34F8}" presName="comp" presStyleCnt="0"/>
      <dgm:spPr/>
    </dgm:pt>
    <dgm:pt modelId="{489AC1FD-7B8D-46F8-B967-3BD405B2517C}" type="pres">
      <dgm:prSet presAssocID="{F0CB539A-E25F-407E-ACDC-975A6E3A34F8}" presName="box" presStyleLbl="node1" presStyleIdx="0" presStyleCnt="2"/>
      <dgm:spPr/>
    </dgm:pt>
    <dgm:pt modelId="{FE3852C1-1042-4CF3-8F07-957AECA6E845}" type="pres">
      <dgm:prSet presAssocID="{F0CB539A-E25F-407E-ACDC-975A6E3A34F8}" presName="img" presStyleLbl="fgImgPlace1" presStyleIdx="0" presStyleCnt="2"/>
      <dgm:spPr>
        <a:blipFill rotWithShape="1">
          <a:blip xmlns:r="http://schemas.openxmlformats.org/officeDocument/2006/relationships" r:embed="rId1"/>
          <a:srcRect/>
          <a:stretch>
            <a:fillRect t="-9000" b="-9000"/>
          </a:stretch>
        </a:blipFill>
      </dgm:spPr>
    </dgm:pt>
    <dgm:pt modelId="{F1F74425-CEE2-4406-98AD-C74F57B1FC3C}" type="pres">
      <dgm:prSet presAssocID="{F0CB539A-E25F-407E-ACDC-975A6E3A34F8}" presName="text" presStyleLbl="node1" presStyleIdx="0" presStyleCnt="2">
        <dgm:presLayoutVars>
          <dgm:bulletEnabled val="1"/>
        </dgm:presLayoutVars>
      </dgm:prSet>
      <dgm:spPr/>
    </dgm:pt>
    <dgm:pt modelId="{9AA87F9B-26AB-42CE-9297-1CD9FABAC71D}" type="pres">
      <dgm:prSet presAssocID="{BCB30063-A714-4767-872A-ADB11B8847E1}" presName="spacer" presStyleCnt="0"/>
      <dgm:spPr/>
    </dgm:pt>
    <dgm:pt modelId="{2E25E305-8BBA-4642-BE91-92114B209D2A}" type="pres">
      <dgm:prSet presAssocID="{AADF150A-6804-4A78-8352-B031325EB054}" presName="comp" presStyleCnt="0"/>
      <dgm:spPr/>
    </dgm:pt>
    <dgm:pt modelId="{207C2DAC-056F-49D1-8442-396DBAF15D5B}" type="pres">
      <dgm:prSet presAssocID="{AADF150A-6804-4A78-8352-B031325EB054}" presName="box" presStyleLbl="node1" presStyleIdx="1" presStyleCnt="2"/>
      <dgm:spPr/>
    </dgm:pt>
    <dgm:pt modelId="{57F9F557-DF72-4ABE-A344-F9B8FA840F5E}" type="pres">
      <dgm:prSet presAssocID="{AADF150A-6804-4A78-8352-B031325EB054}" presName="img" presStyleLbl="fgImgPlace1" presStyleIdx="1" presStyleCnt="2"/>
      <dgm:spPr>
        <a:blipFill rotWithShape="1">
          <a:blip xmlns:r="http://schemas.openxmlformats.org/officeDocument/2006/relationships" r:embed="rId2"/>
          <a:srcRect/>
          <a:stretch>
            <a:fillRect l="-25000" r="-25000"/>
          </a:stretch>
        </a:blipFill>
      </dgm:spPr>
    </dgm:pt>
    <dgm:pt modelId="{EEC93298-80EC-4A5A-BE23-22CAB13BCB82}" type="pres">
      <dgm:prSet presAssocID="{AADF150A-6804-4A78-8352-B031325EB054}" presName="text" presStyleLbl="node1" presStyleIdx="1" presStyleCnt="2">
        <dgm:presLayoutVars>
          <dgm:bulletEnabled val="1"/>
        </dgm:presLayoutVars>
      </dgm:prSet>
      <dgm:spPr/>
    </dgm:pt>
  </dgm:ptLst>
  <dgm:cxnLst>
    <dgm:cxn modelId="{7287A20A-20F1-4B77-AA96-779CEAE20F69}" type="presOf" srcId="{6FD2FFD8-025E-458D-9F75-067E691186FD}" destId="{EC2FB61B-883A-4B80-B57C-43E3F3C34FE5}" srcOrd="0" destOrd="0" presId="urn:microsoft.com/office/officeart/2005/8/layout/vList4"/>
    <dgm:cxn modelId="{32028347-24BC-4993-B044-0D39506246CC}" type="presOf" srcId="{F0CB539A-E25F-407E-ACDC-975A6E3A34F8}" destId="{489AC1FD-7B8D-46F8-B967-3BD405B2517C}" srcOrd="0" destOrd="0" presId="urn:microsoft.com/office/officeart/2005/8/layout/vList4"/>
    <dgm:cxn modelId="{7CBE734E-8654-4DC0-AD73-86C60F3B8F66}" type="presOf" srcId="{AADF150A-6804-4A78-8352-B031325EB054}" destId="{EEC93298-80EC-4A5A-BE23-22CAB13BCB82}" srcOrd="1" destOrd="0" presId="urn:microsoft.com/office/officeart/2005/8/layout/vList4"/>
    <dgm:cxn modelId="{B8CF7056-ADEE-40D5-BD1A-7E21F2DD2B37}" type="presOf" srcId="{AADF150A-6804-4A78-8352-B031325EB054}" destId="{207C2DAC-056F-49D1-8442-396DBAF15D5B}" srcOrd="0" destOrd="0" presId="urn:microsoft.com/office/officeart/2005/8/layout/vList4"/>
    <dgm:cxn modelId="{8A511788-18CA-4D65-BC2B-863F2DB3F174}" srcId="{6FD2FFD8-025E-458D-9F75-067E691186FD}" destId="{F0CB539A-E25F-407E-ACDC-975A6E3A34F8}" srcOrd="0" destOrd="0" parTransId="{D11FA1E4-E278-4F2D-964E-1F2A92F07D80}" sibTransId="{BCB30063-A714-4767-872A-ADB11B8847E1}"/>
    <dgm:cxn modelId="{66D3D0C8-1F65-4298-880C-4A4343C0BDC7}" srcId="{6FD2FFD8-025E-458D-9F75-067E691186FD}" destId="{AADF150A-6804-4A78-8352-B031325EB054}" srcOrd="1" destOrd="0" parTransId="{BD424996-DFC7-46A6-B0BF-5041D61BC647}" sibTransId="{43A39222-01E9-480A-BA7E-0C7E67245B4F}"/>
    <dgm:cxn modelId="{5A9226DD-C8E1-42A3-B1F8-F2FB74FD6D5C}" type="presOf" srcId="{F0CB539A-E25F-407E-ACDC-975A6E3A34F8}" destId="{F1F74425-CEE2-4406-98AD-C74F57B1FC3C}" srcOrd="1" destOrd="0" presId="urn:microsoft.com/office/officeart/2005/8/layout/vList4"/>
    <dgm:cxn modelId="{94D493B0-6955-42DF-BE08-B32594C1DD44}" type="presParOf" srcId="{EC2FB61B-883A-4B80-B57C-43E3F3C34FE5}" destId="{B0372174-BA49-4B00-A6DB-B290F18A84BF}" srcOrd="0" destOrd="0" presId="urn:microsoft.com/office/officeart/2005/8/layout/vList4"/>
    <dgm:cxn modelId="{AA13DCBE-1EEF-4AB9-B414-D7C4D7ACB785}" type="presParOf" srcId="{B0372174-BA49-4B00-A6DB-B290F18A84BF}" destId="{489AC1FD-7B8D-46F8-B967-3BD405B2517C}" srcOrd="0" destOrd="0" presId="urn:microsoft.com/office/officeart/2005/8/layout/vList4"/>
    <dgm:cxn modelId="{B7878165-97CA-4C47-A334-D3372B69B766}" type="presParOf" srcId="{B0372174-BA49-4B00-A6DB-B290F18A84BF}" destId="{FE3852C1-1042-4CF3-8F07-957AECA6E845}" srcOrd="1" destOrd="0" presId="urn:microsoft.com/office/officeart/2005/8/layout/vList4"/>
    <dgm:cxn modelId="{D67216EA-85D9-4A2D-92A8-926EADF73EAA}" type="presParOf" srcId="{B0372174-BA49-4B00-A6DB-B290F18A84BF}" destId="{F1F74425-CEE2-4406-98AD-C74F57B1FC3C}" srcOrd="2" destOrd="0" presId="urn:microsoft.com/office/officeart/2005/8/layout/vList4"/>
    <dgm:cxn modelId="{650E0930-8A42-403E-B4DF-B83E82302069}" type="presParOf" srcId="{EC2FB61B-883A-4B80-B57C-43E3F3C34FE5}" destId="{9AA87F9B-26AB-42CE-9297-1CD9FABAC71D}" srcOrd="1" destOrd="0" presId="urn:microsoft.com/office/officeart/2005/8/layout/vList4"/>
    <dgm:cxn modelId="{C14DB257-6AE0-4A3A-B84F-92D5F35965D8}" type="presParOf" srcId="{EC2FB61B-883A-4B80-B57C-43E3F3C34FE5}" destId="{2E25E305-8BBA-4642-BE91-92114B209D2A}" srcOrd="2" destOrd="0" presId="urn:microsoft.com/office/officeart/2005/8/layout/vList4"/>
    <dgm:cxn modelId="{9965861C-8CBD-4C2E-9461-BCF6248130A3}" type="presParOf" srcId="{2E25E305-8BBA-4642-BE91-92114B209D2A}" destId="{207C2DAC-056F-49D1-8442-396DBAF15D5B}" srcOrd="0" destOrd="0" presId="urn:microsoft.com/office/officeart/2005/8/layout/vList4"/>
    <dgm:cxn modelId="{4D88FD9F-86B0-4265-B6ED-A523AC3CB6B8}" type="presParOf" srcId="{2E25E305-8BBA-4642-BE91-92114B209D2A}" destId="{57F9F557-DF72-4ABE-A344-F9B8FA840F5E}" srcOrd="1" destOrd="0" presId="urn:microsoft.com/office/officeart/2005/8/layout/vList4"/>
    <dgm:cxn modelId="{7DDA1466-EBBA-4D6A-9951-5E9B97C2470B}" type="presParOf" srcId="{2E25E305-8BBA-4642-BE91-92114B209D2A}" destId="{EEC93298-80EC-4A5A-BE23-22CAB13BCB8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1C10E9-3B5B-419F-86EA-23B0792161AE}"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18F8C3AE-29C6-4498-AC77-570279F6C7E0}">
      <dgm:prSet phldrT="[Text]" custT="1"/>
      <dgm:spPr/>
      <dgm:t>
        <a:bodyPr/>
        <a:lstStyle/>
        <a:p>
          <a:pPr algn="r"/>
          <a:r>
            <a:rPr lang="ro-RO" sz="2000" b="1" dirty="0">
              <a:solidFill>
                <a:schemeClr val="tx1"/>
              </a:solidFill>
              <a:latin typeface="Times New Roman" panose="02020603050405020304" pitchFamily="18" charset="0"/>
              <a:cs typeface="Times New Roman" panose="02020603050405020304" pitchFamily="18" charset="0"/>
            </a:rPr>
            <a:t>Ingrediente </a:t>
          </a:r>
          <a:r>
            <a:rPr lang="ro-RO" sz="2000" b="1" dirty="0" err="1">
              <a:solidFill>
                <a:schemeClr val="tx1"/>
              </a:solidFill>
              <a:latin typeface="Times New Roman" panose="02020603050405020304" pitchFamily="18" charset="0"/>
              <a:cs typeface="Times New Roman" panose="02020603050405020304" pitchFamily="18" charset="0"/>
            </a:rPr>
            <a:t>Neuroactive</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722BE046-F47F-41CA-92FF-D6842A577982}" type="parTrans" cxnId="{371CDE62-F872-4469-8521-60AE447614B9}">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9DA1093D-8CFE-4E1D-8DB5-AEDCB068A6C9}" type="sibTrans" cxnId="{371CDE62-F872-4469-8521-60AE447614B9}">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7B7C055D-3E6B-44AF-9918-1DA393CA0A6E}">
      <dgm:prSet phldrT="[Text]" custT="1"/>
      <dgm:spPr/>
      <dgm:t>
        <a:bodyPr/>
        <a:lstStyle/>
        <a:p>
          <a:r>
            <a:rPr lang="ro-RO" sz="1200" b="1" dirty="0">
              <a:solidFill>
                <a:schemeClr val="tx1"/>
              </a:solidFill>
              <a:latin typeface="Times New Roman" panose="02020603050405020304" pitchFamily="18" charset="0"/>
              <a:cs typeface="Times New Roman" panose="02020603050405020304" pitchFamily="18" charset="0"/>
            </a:rPr>
            <a:t>Complexe </a:t>
          </a:r>
          <a:r>
            <a:rPr lang="ro-RO" sz="1200" b="1" dirty="0" err="1">
              <a:solidFill>
                <a:schemeClr val="tx1"/>
              </a:solidFill>
              <a:latin typeface="Times New Roman" panose="02020603050405020304" pitchFamily="18" charset="0"/>
              <a:cs typeface="Times New Roman" panose="02020603050405020304" pitchFamily="18" charset="0"/>
            </a:rPr>
            <a:t>neuropeptidice</a:t>
          </a:r>
          <a:endParaRPr lang="en-US" sz="1200" b="1" dirty="0">
            <a:solidFill>
              <a:schemeClr val="tx1"/>
            </a:solidFill>
            <a:latin typeface="Times New Roman" panose="02020603050405020304" pitchFamily="18" charset="0"/>
            <a:cs typeface="Times New Roman" panose="02020603050405020304" pitchFamily="18" charset="0"/>
          </a:endParaRPr>
        </a:p>
      </dgm:t>
    </dgm:pt>
    <dgm:pt modelId="{173F7A10-CC55-42F9-8C79-2A1C1A633E91}" type="parTrans" cxnId="{846BF127-99E1-468B-8031-7D5D2CAE8455}">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AC228218-91E0-4322-8DD4-63E0892017E5}" type="sibTrans" cxnId="{846BF127-99E1-468B-8031-7D5D2CAE8455}">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380502EE-BDC9-4CD7-AB05-5CBB7EAD4021}">
      <dgm:prSet phldrT="[Text]" custT="1"/>
      <dgm:spPr/>
      <dgm:t>
        <a:bodyPr/>
        <a:lstStyle/>
        <a:p>
          <a:r>
            <a:rPr lang="ro-RO" sz="1200" b="1" dirty="0" err="1">
              <a:solidFill>
                <a:schemeClr val="tx1"/>
              </a:solidFill>
              <a:latin typeface="Times New Roman" panose="02020603050405020304" pitchFamily="18" charset="0"/>
              <a:cs typeface="Times New Roman" panose="02020603050405020304" pitchFamily="18" charset="0"/>
            </a:rPr>
            <a:t>Adaptogeni</a:t>
          </a:r>
          <a:endParaRPr lang="en-US" sz="1200" b="1" dirty="0">
            <a:solidFill>
              <a:schemeClr val="tx1"/>
            </a:solidFill>
            <a:latin typeface="Times New Roman" panose="02020603050405020304" pitchFamily="18" charset="0"/>
            <a:cs typeface="Times New Roman" panose="02020603050405020304" pitchFamily="18" charset="0"/>
          </a:endParaRPr>
        </a:p>
      </dgm:t>
    </dgm:pt>
    <dgm:pt modelId="{1F83AF90-9DA1-4900-A482-5AC11802FD32}" type="parTrans" cxnId="{23A3F7F9-412B-419F-8816-C3CC4BC1B7F9}">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210DCE0B-EB6A-4FB6-AB2E-CF619F5F2662}" type="sibTrans" cxnId="{23A3F7F9-412B-419F-8816-C3CC4BC1B7F9}">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9FA1FF77-0B8F-4626-AD4A-3463DE110637}">
      <dgm:prSet phldrT="[Text]" custT="1"/>
      <dgm:spPr/>
      <dgm:t>
        <a:bodyPr/>
        <a:lstStyle/>
        <a:p>
          <a:r>
            <a:rPr lang="ro-RO" sz="1200" b="1" dirty="0">
              <a:solidFill>
                <a:schemeClr val="tx1"/>
              </a:solidFill>
              <a:latin typeface="Times New Roman" panose="02020603050405020304" pitchFamily="18" charset="0"/>
              <a:cs typeface="Times New Roman" panose="02020603050405020304" pitchFamily="18" charset="0"/>
            </a:rPr>
            <a:t>Produse </a:t>
          </a:r>
          <a:r>
            <a:rPr lang="ro-RO" sz="1200" b="1" dirty="0" err="1">
              <a:solidFill>
                <a:schemeClr val="tx1"/>
              </a:solidFill>
              <a:latin typeface="Times New Roman" panose="02020603050405020304" pitchFamily="18" charset="0"/>
              <a:cs typeface="Times New Roman" panose="02020603050405020304" pitchFamily="18" charset="0"/>
            </a:rPr>
            <a:t>aromaterapie</a:t>
          </a:r>
          <a:r>
            <a:rPr lang="ro-RO" sz="1200" b="1" dirty="0">
              <a:solidFill>
                <a:schemeClr val="tx1"/>
              </a:solidFill>
              <a:latin typeface="Times New Roman" panose="02020603050405020304" pitchFamily="18" charset="0"/>
              <a:cs typeface="Times New Roman" panose="02020603050405020304" pitchFamily="18" charset="0"/>
            </a:rPr>
            <a:t> </a:t>
          </a:r>
          <a:endParaRPr lang="en-US" sz="1200" b="1" dirty="0">
            <a:solidFill>
              <a:schemeClr val="tx1"/>
            </a:solidFill>
            <a:latin typeface="Times New Roman" panose="02020603050405020304" pitchFamily="18" charset="0"/>
            <a:cs typeface="Times New Roman" panose="02020603050405020304" pitchFamily="18" charset="0"/>
          </a:endParaRPr>
        </a:p>
      </dgm:t>
    </dgm:pt>
    <dgm:pt modelId="{4C03687A-4434-4085-8918-3CF28C504573}" type="parTrans" cxnId="{AE20450A-0D74-493F-A8A2-DB24FFF6C3EB}">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EB57201A-9B90-4CAC-9538-02870274CE65}" type="sibTrans" cxnId="{AE20450A-0D74-493F-A8A2-DB24FFF6C3EB}">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52132D93-768F-4A24-B13D-3B45F29B3360}">
      <dgm:prSet phldrT="[Text]" custT="1"/>
      <dgm:spPr/>
      <dgm:t>
        <a:bodyPr/>
        <a:lstStyle/>
        <a:p>
          <a:r>
            <a:rPr lang="ro-RO" sz="1200" b="1" dirty="0" err="1">
              <a:solidFill>
                <a:schemeClr val="tx1"/>
              </a:solidFill>
              <a:latin typeface="Times New Roman" panose="02020603050405020304" pitchFamily="18" charset="0"/>
              <a:cs typeface="Times New Roman" panose="02020603050405020304" pitchFamily="18" charset="0"/>
            </a:rPr>
            <a:t>Exozomi</a:t>
          </a:r>
          <a:endParaRPr lang="en-US" sz="1200" b="1" dirty="0">
            <a:solidFill>
              <a:schemeClr val="tx1"/>
            </a:solidFill>
            <a:latin typeface="Times New Roman" panose="02020603050405020304" pitchFamily="18" charset="0"/>
            <a:cs typeface="Times New Roman" panose="02020603050405020304" pitchFamily="18" charset="0"/>
          </a:endParaRPr>
        </a:p>
      </dgm:t>
    </dgm:pt>
    <dgm:pt modelId="{10CF717C-91FC-4EB2-8653-A5ADCEED7C09}" type="parTrans" cxnId="{F08F0E1F-2DCE-46D6-B33B-27F3B52B44D4}">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2E684ADB-4D3E-4F12-8283-FC3BAFF3C4C2}" type="sibTrans" cxnId="{F08F0E1F-2DCE-46D6-B33B-27F3B52B44D4}">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BF1D6A6A-CE46-4730-B96E-C95900E3B736}">
      <dgm:prSet phldrT="[Text]" custT="1"/>
      <dgm:spPr/>
      <dgm:t>
        <a:bodyPr/>
        <a:lstStyle/>
        <a:p>
          <a:r>
            <a:rPr lang="ro-RO" sz="1200" b="1" dirty="0" err="1">
              <a:solidFill>
                <a:schemeClr val="tx1"/>
              </a:solidFill>
              <a:latin typeface="Times New Roman" panose="02020603050405020304" pitchFamily="18" charset="0"/>
              <a:cs typeface="Times New Roman" panose="02020603050405020304" pitchFamily="18" charset="0"/>
            </a:rPr>
            <a:t>Microalge</a:t>
          </a:r>
          <a:r>
            <a:rPr lang="ro-RO" sz="1200" b="1" dirty="0">
              <a:solidFill>
                <a:schemeClr val="tx1"/>
              </a:solidFill>
              <a:latin typeface="Times New Roman" panose="02020603050405020304" pitchFamily="18" charset="0"/>
              <a:cs typeface="Times New Roman" panose="02020603050405020304" pitchFamily="18" charset="0"/>
            </a:rPr>
            <a:t> și Active Biotehnologice</a:t>
          </a:r>
          <a:endParaRPr lang="en-US" sz="1200" b="1" dirty="0">
            <a:solidFill>
              <a:schemeClr val="tx1"/>
            </a:solidFill>
            <a:latin typeface="Times New Roman" panose="02020603050405020304" pitchFamily="18" charset="0"/>
            <a:cs typeface="Times New Roman" panose="02020603050405020304" pitchFamily="18" charset="0"/>
          </a:endParaRPr>
        </a:p>
      </dgm:t>
    </dgm:pt>
    <dgm:pt modelId="{04C14F28-DB16-4C94-B73F-8FC8C50306B0}" type="parTrans" cxnId="{90324B7E-1D91-4184-8A3A-95CFEC5886F7}">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C5B2D78D-7F05-4E3E-BD2D-FC915B0D314A}" type="sibTrans" cxnId="{90324B7E-1D91-4184-8A3A-95CFEC5886F7}">
      <dgm:prSet/>
      <dgm:spPr/>
      <dgm:t>
        <a:bodyPr/>
        <a:lstStyle/>
        <a:p>
          <a:endParaRPr lang="en-US" sz="1800" b="1">
            <a:solidFill>
              <a:schemeClr val="tx1"/>
            </a:solidFill>
            <a:latin typeface="Times New Roman" panose="02020603050405020304" pitchFamily="18" charset="0"/>
            <a:cs typeface="Times New Roman" panose="02020603050405020304" pitchFamily="18" charset="0"/>
          </a:endParaRPr>
        </a:p>
      </dgm:t>
    </dgm:pt>
    <dgm:pt modelId="{A89AB1EC-729C-45CE-B514-81F7E347FC5E}" type="pres">
      <dgm:prSet presAssocID="{C71C10E9-3B5B-419F-86EA-23B0792161AE}" presName="Name0" presStyleCnt="0">
        <dgm:presLayoutVars>
          <dgm:chMax val="1"/>
          <dgm:dir/>
          <dgm:animLvl val="ctr"/>
          <dgm:resizeHandles val="exact"/>
        </dgm:presLayoutVars>
      </dgm:prSet>
      <dgm:spPr/>
    </dgm:pt>
    <dgm:pt modelId="{42EDA760-3BDC-4696-BE51-4141A569D815}" type="pres">
      <dgm:prSet presAssocID="{18F8C3AE-29C6-4498-AC77-570279F6C7E0}" presName="centerShape" presStyleLbl="node0" presStyleIdx="0" presStyleCnt="1"/>
      <dgm:spPr/>
    </dgm:pt>
    <dgm:pt modelId="{FECDADAD-0EFE-4854-846E-EF441204379E}" type="pres">
      <dgm:prSet presAssocID="{7B7C055D-3E6B-44AF-9918-1DA393CA0A6E}" presName="node" presStyleLbl="node1" presStyleIdx="0" presStyleCnt="5">
        <dgm:presLayoutVars>
          <dgm:bulletEnabled val="1"/>
        </dgm:presLayoutVars>
      </dgm:prSet>
      <dgm:spPr/>
    </dgm:pt>
    <dgm:pt modelId="{0B34B65A-E84D-4446-8E65-04EC500B2F40}" type="pres">
      <dgm:prSet presAssocID="{7B7C055D-3E6B-44AF-9918-1DA393CA0A6E}" presName="dummy" presStyleCnt="0"/>
      <dgm:spPr/>
    </dgm:pt>
    <dgm:pt modelId="{D5A4DE59-341E-41CB-B17B-05B4AEBB089F}" type="pres">
      <dgm:prSet presAssocID="{AC228218-91E0-4322-8DD4-63E0892017E5}" presName="sibTrans" presStyleLbl="sibTrans2D1" presStyleIdx="0" presStyleCnt="5"/>
      <dgm:spPr/>
    </dgm:pt>
    <dgm:pt modelId="{6E81E183-76E8-49C5-B57B-C2EC49FB3131}" type="pres">
      <dgm:prSet presAssocID="{380502EE-BDC9-4CD7-AB05-5CBB7EAD4021}" presName="node" presStyleLbl="node1" presStyleIdx="1" presStyleCnt="5">
        <dgm:presLayoutVars>
          <dgm:bulletEnabled val="1"/>
        </dgm:presLayoutVars>
      </dgm:prSet>
      <dgm:spPr/>
    </dgm:pt>
    <dgm:pt modelId="{74BE29D9-8665-4635-85F5-2FA223D256F5}" type="pres">
      <dgm:prSet presAssocID="{380502EE-BDC9-4CD7-AB05-5CBB7EAD4021}" presName="dummy" presStyleCnt="0"/>
      <dgm:spPr/>
    </dgm:pt>
    <dgm:pt modelId="{B92AA220-5217-4E05-ADF1-048BD9A0034B}" type="pres">
      <dgm:prSet presAssocID="{210DCE0B-EB6A-4FB6-AB2E-CF619F5F2662}" presName="sibTrans" presStyleLbl="sibTrans2D1" presStyleIdx="1" presStyleCnt="5"/>
      <dgm:spPr/>
    </dgm:pt>
    <dgm:pt modelId="{CB3D655B-A041-48F1-8065-00DFF3C8F5A2}" type="pres">
      <dgm:prSet presAssocID="{9FA1FF77-0B8F-4626-AD4A-3463DE110637}" presName="node" presStyleLbl="node1" presStyleIdx="2" presStyleCnt="5">
        <dgm:presLayoutVars>
          <dgm:bulletEnabled val="1"/>
        </dgm:presLayoutVars>
      </dgm:prSet>
      <dgm:spPr/>
    </dgm:pt>
    <dgm:pt modelId="{814A3573-1A4E-4128-BC5B-706863AC8E51}" type="pres">
      <dgm:prSet presAssocID="{9FA1FF77-0B8F-4626-AD4A-3463DE110637}" presName="dummy" presStyleCnt="0"/>
      <dgm:spPr/>
    </dgm:pt>
    <dgm:pt modelId="{E3C1C3F6-5E6B-4617-A8B6-2196543956AD}" type="pres">
      <dgm:prSet presAssocID="{EB57201A-9B90-4CAC-9538-02870274CE65}" presName="sibTrans" presStyleLbl="sibTrans2D1" presStyleIdx="2" presStyleCnt="5"/>
      <dgm:spPr/>
    </dgm:pt>
    <dgm:pt modelId="{62F84CED-44EF-444D-8FE2-39D0F2BD8578}" type="pres">
      <dgm:prSet presAssocID="{52132D93-768F-4A24-B13D-3B45F29B3360}" presName="node" presStyleLbl="node1" presStyleIdx="3" presStyleCnt="5">
        <dgm:presLayoutVars>
          <dgm:bulletEnabled val="1"/>
        </dgm:presLayoutVars>
      </dgm:prSet>
      <dgm:spPr/>
    </dgm:pt>
    <dgm:pt modelId="{8D62F7C1-A7C2-40EB-BF8B-CCB929A58594}" type="pres">
      <dgm:prSet presAssocID="{52132D93-768F-4A24-B13D-3B45F29B3360}" presName="dummy" presStyleCnt="0"/>
      <dgm:spPr/>
    </dgm:pt>
    <dgm:pt modelId="{4BFA0BD5-235F-46CC-8318-41A8BFB7AA3C}" type="pres">
      <dgm:prSet presAssocID="{2E684ADB-4D3E-4F12-8283-FC3BAFF3C4C2}" presName="sibTrans" presStyleLbl="sibTrans2D1" presStyleIdx="3" presStyleCnt="5"/>
      <dgm:spPr/>
    </dgm:pt>
    <dgm:pt modelId="{C9CBC195-8F08-4080-AAB9-30FEC5A3E37D}" type="pres">
      <dgm:prSet presAssocID="{BF1D6A6A-CE46-4730-B96E-C95900E3B736}" presName="node" presStyleLbl="node1" presStyleIdx="4" presStyleCnt="5">
        <dgm:presLayoutVars>
          <dgm:bulletEnabled val="1"/>
        </dgm:presLayoutVars>
      </dgm:prSet>
      <dgm:spPr/>
    </dgm:pt>
    <dgm:pt modelId="{F6A62631-0823-40E0-8BA2-374D8AE06401}" type="pres">
      <dgm:prSet presAssocID="{BF1D6A6A-CE46-4730-B96E-C95900E3B736}" presName="dummy" presStyleCnt="0"/>
      <dgm:spPr/>
    </dgm:pt>
    <dgm:pt modelId="{3F3C3B07-FF1B-4326-91F5-3D3AD24F0724}" type="pres">
      <dgm:prSet presAssocID="{C5B2D78D-7F05-4E3E-BD2D-FC915B0D314A}" presName="sibTrans" presStyleLbl="sibTrans2D1" presStyleIdx="4" presStyleCnt="5"/>
      <dgm:spPr/>
    </dgm:pt>
  </dgm:ptLst>
  <dgm:cxnLst>
    <dgm:cxn modelId="{AE20450A-0D74-493F-A8A2-DB24FFF6C3EB}" srcId="{18F8C3AE-29C6-4498-AC77-570279F6C7E0}" destId="{9FA1FF77-0B8F-4626-AD4A-3463DE110637}" srcOrd="2" destOrd="0" parTransId="{4C03687A-4434-4085-8918-3CF28C504573}" sibTransId="{EB57201A-9B90-4CAC-9538-02870274CE65}"/>
    <dgm:cxn modelId="{74DEA21D-8782-4768-9934-B482D5EEBE25}" type="presOf" srcId="{BF1D6A6A-CE46-4730-B96E-C95900E3B736}" destId="{C9CBC195-8F08-4080-AAB9-30FEC5A3E37D}" srcOrd="0" destOrd="0" presId="urn:microsoft.com/office/officeart/2005/8/layout/radial6"/>
    <dgm:cxn modelId="{F08F0E1F-2DCE-46D6-B33B-27F3B52B44D4}" srcId="{18F8C3AE-29C6-4498-AC77-570279F6C7E0}" destId="{52132D93-768F-4A24-B13D-3B45F29B3360}" srcOrd="3" destOrd="0" parTransId="{10CF717C-91FC-4EB2-8653-A5ADCEED7C09}" sibTransId="{2E684ADB-4D3E-4F12-8283-FC3BAFF3C4C2}"/>
    <dgm:cxn modelId="{BB00C021-BE41-4E92-AE1C-2FED1A834897}" type="presOf" srcId="{210DCE0B-EB6A-4FB6-AB2E-CF619F5F2662}" destId="{B92AA220-5217-4E05-ADF1-048BD9A0034B}" srcOrd="0" destOrd="0" presId="urn:microsoft.com/office/officeart/2005/8/layout/radial6"/>
    <dgm:cxn modelId="{846BF127-99E1-468B-8031-7D5D2CAE8455}" srcId="{18F8C3AE-29C6-4498-AC77-570279F6C7E0}" destId="{7B7C055D-3E6B-44AF-9918-1DA393CA0A6E}" srcOrd="0" destOrd="0" parTransId="{173F7A10-CC55-42F9-8C79-2A1C1A633E91}" sibTransId="{AC228218-91E0-4322-8DD4-63E0892017E5}"/>
    <dgm:cxn modelId="{CE099E2C-96E0-4FAD-9864-1B46C544DE49}" type="presOf" srcId="{380502EE-BDC9-4CD7-AB05-5CBB7EAD4021}" destId="{6E81E183-76E8-49C5-B57B-C2EC49FB3131}" srcOrd="0" destOrd="0" presId="urn:microsoft.com/office/officeart/2005/8/layout/radial6"/>
    <dgm:cxn modelId="{82FFBF32-4ED9-4EE8-8D1B-17B792418F60}" type="presOf" srcId="{7B7C055D-3E6B-44AF-9918-1DA393CA0A6E}" destId="{FECDADAD-0EFE-4854-846E-EF441204379E}" srcOrd="0" destOrd="0" presId="urn:microsoft.com/office/officeart/2005/8/layout/radial6"/>
    <dgm:cxn modelId="{3180AD33-F1DF-4270-8A0F-4785E2956DED}" type="presOf" srcId="{EB57201A-9B90-4CAC-9538-02870274CE65}" destId="{E3C1C3F6-5E6B-4617-A8B6-2196543956AD}" srcOrd="0" destOrd="0" presId="urn:microsoft.com/office/officeart/2005/8/layout/radial6"/>
    <dgm:cxn modelId="{D557683D-8E17-4895-BAF0-DE29896FB2AE}" type="presOf" srcId="{52132D93-768F-4A24-B13D-3B45F29B3360}" destId="{62F84CED-44EF-444D-8FE2-39D0F2BD8578}" srcOrd="0" destOrd="0" presId="urn:microsoft.com/office/officeart/2005/8/layout/radial6"/>
    <dgm:cxn modelId="{371CDE62-F872-4469-8521-60AE447614B9}" srcId="{C71C10E9-3B5B-419F-86EA-23B0792161AE}" destId="{18F8C3AE-29C6-4498-AC77-570279F6C7E0}" srcOrd="0" destOrd="0" parTransId="{722BE046-F47F-41CA-92FF-D6842A577982}" sibTransId="{9DA1093D-8CFE-4E1D-8DB5-AEDCB068A6C9}"/>
    <dgm:cxn modelId="{7317CF7D-131B-4F36-BEB6-BD0209E6671A}" type="presOf" srcId="{9FA1FF77-0B8F-4626-AD4A-3463DE110637}" destId="{CB3D655B-A041-48F1-8065-00DFF3C8F5A2}" srcOrd="0" destOrd="0" presId="urn:microsoft.com/office/officeart/2005/8/layout/radial6"/>
    <dgm:cxn modelId="{90324B7E-1D91-4184-8A3A-95CFEC5886F7}" srcId="{18F8C3AE-29C6-4498-AC77-570279F6C7E0}" destId="{BF1D6A6A-CE46-4730-B96E-C95900E3B736}" srcOrd="4" destOrd="0" parTransId="{04C14F28-DB16-4C94-B73F-8FC8C50306B0}" sibTransId="{C5B2D78D-7F05-4E3E-BD2D-FC915B0D314A}"/>
    <dgm:cxn modelId="{332C1585-324D-4BAF-BAA4-9741BE4032EB}" type="presOf" srcId="{18F8C3AE-29C6-4498-AC77-570279F6C7E0}" destId="{42EDA760-3BDC-4696-BE51-4141A569D815}" srcOrd="0" destOrd="0" presId="urn:microsoft.com/office/officeart/2005/8/layout/radial6"/>
    <dgm:cxn modelId="{460403B2-A7A9-43CD-8F37-431B7769E6F5}" type="presOf" srcId="{C71C10E9-3B5B-419F-86EA-23B0792161AE}" destId="{A89AB1EC-729C-45CE-B514-81F7E347FC5E}" srcOrd="0" destOrd="0" presId="urn:microsoft.com/office/officeart/2005/8/layout/radial6"/>
    <dgm:cxn modelId="{7D2003D0-C046-4D89-8BCC-FB6EC5CEE347}" type="presOf" srcId="{2E684ADB-4D3E-4F12-8283-FC3BAFF3C4C2}" destId="{4BFA0BD5-235F-46CC-8318-41A8BFB7AA3C}" srcOrd="0" destOrd="0" presId="urn:microsoft.com/office/officeart/2005/8/layout/radial6"/>
    <dgm:cxn modelId="{BB12DCD1-D57B-4224-8E6F-99BD933DA14D}" type="presOf" srcId="{AC228218-91E0-4322-8DD4-63E0892017E5}" destId="{D5A4DE59-341E-41CB-B17B-05B4AEBB089F}" srcOrd="0" destOrd="0" presId="urn:microsoft.com/office/officeart/2005/8/layout/radial6"/>
    <dgm:cxn modelId="{A319B4E0-DDC2-4B52-A9A1-741E247BAD14}" type="presOf" srcId="{C5B2D78D-7F05-4E3E-BD2D-FC915B0D314A}" destId="{3F3C3B07-FF1B-4326-91F5-3D3AD24F0724}" srcOrd="0" destOrd="0" presId="urn:microsoft.com/office/officeart/2005/8/layout/radial6"/>
    <dgm:cxn modelId="{23A3F7F9-412B-419F-8816-C3CC4BC1B7F9}" srcId="{18F8C3AE-29C6-4498-AC77-570279F6C7E0}" destId="{380502EE-BDC9-4CD7-AB05-5CBB7EAD4021}" srcOrd="1" destOrd="0" parTransId="{1F83AF90-9DA1-4900-A482-5AC11802FD32}" sibTransId="{210DCE0B-EB6A-4FB6-AB2E-CF619F5F2662}"/>
    <dgm:cxn modelId="{B2E9B9AD-38AB-483B-857F-14131C963DFD}" type="presParOf" srcId="{A89AB1EC-729C-45CE-B514-81F7E347FC5E}" destId="{42EDA760-3BDC-4696-BE51-4141A569D815}" srcOrd="0" destOrd="0" presId="urn:microsoft.com/office/officeart/2005/8/layout/radial6"/>
    <dgm:cxn modelId="{6097E1CD-8389-4F62-A244-E208845C1F4A}" type="presParOf" srcId="{A89AB1EC-729C-45CE-B514-81F7E347FC5E}" destId="{FECDADAD-0EFE-4854-846E-EF441204379E}" srcOrd="1" destOrd="0" presId="urn:microsoft.com/office/officeart/2005/8/layout/radial6"/>
    <dgm:cxn modelId="{2E9B281E-B3A3-403E-971D-C9337BDDDDBD}" type="presParOf" srcId="{A89AB1EC-729C-45CE-B514-81F7E347FC5E}" destId="{0B34B65A-E84D-4446-8E65-04EC500B2F40}" srcOrd="2" destOrd="0" presId="urn:microsoft.com/office/officeart/2005/8/layout/radial6"/>
    <dgm:cxn modelId="{886D51A7-FB5C-4DBC-A85A-D77652095149}" type="presParOf" srcId="{A89AB1EC-729C-45CE-B514-81F7E347FC5E}" destId="{D5A4DE59-341E-41CB-B17B-05B4AEBB089F}" srcOrd="3" destOrd="0" presId="urn:microsoft.com/office/officeart/2005/8/layout/radial6"/>
    <dgm:cxn modelId="{8050EBFF-4AE3-481F-8B6E-3D2EFB569D0D}" type="presParOf" srcId="{A89AB1EC-729C-45CE-B514-81F7E347FC5E}" destId="{6E81E183-76E8-49C5-B57B-C2EC49FB3131}" srcOrd="4" destOrd="0" presId="urn:microsoft.com/office/officeart/2005/8/layout/radial6"/>
    <dgm:cxn modelId="{E6F9BC70-8462-44C4-84CC-7CF2CA182704}" type="presParOf" srcId="{A89AB1EC-729C-45CE-B514-81F7E347FC5E}" destId="{74BE29D9-8665-4635-85F5-2FA223D256F5}" srcOrd="5" destOrd="0" presId="urn:microsoft.com/office/officeart/2005/8/layout/radial6"/>
    <dgm:cxn modelId="{B120652E-609D-41F6-8238-D6C48F7F8BCE}" type="presParOf" srcId="{A89AB1EC-729C-45CE-B514-81F7E347FC5E}" destId="{B92AA220-5217-4E05-ADF1-048BD9A0034B}" srcOrd="6" destOrd="0" presId="urn:microsoft.com/office/officeart/2005/8/layout/radial6"/>
    <dgm:cxn modelId="{B9CACAAA-9710-42B5-9C42-9626CC4480E5}" type="presParOf" srcId="{A89AB1EC-729C-45CE-B514-81F7E347FC5E}" destId="{CB3D655B-A041-48F1-8065-00DFF3C8F5A2}" srcOrd="7" destOrd="0" presId="urn:microsoft.com/office/officeart/2005/8/layout/radial6"/>
    <dgm:cxn modelId="{84EB647D-DFF2-4074-886E-2FF17A7FC25D}" type="presParOf" srcId="{A89AB1EC-729C-45CE-B514-81F7E347FC5E}" destId="{814A3573-1A4E-4128-BC5B-706863AC8E51}" srcOrd="8" destOrd="0" presId="urn:microsoft.com/office/officeart/2005/8/layout/radial6"/>
    <dgm:cxn modelId="{1A9A2C40-F778-4048-BC7B-D3C840F2CD13}" type="presParOf" srcId="{A89AB1EC-729C-45CE-B514-81F7E347FC5E}" destId="{E3C1C3F6-5E6B-4617-A8B6-2196543956AD}" srcOrd="9" destOrd="0" presId="urn:microsoft.com/office/officeart/2005/8/layout/radial6"/>
    <dgm:cxn modelId="{44F43A42-F5F6-4F8C-BF6E-80E7FDA6C39D}" type="presParOf" srcId="{A89AB1EC-729C-45CE-B514-81F7E347FC5E}" destId="{62F84CED-44EF-444D-8FE2-39D0F2BD8578}" srcOrd="10" destOrd="0" presId="urn:microsoft.com/office/officeart/2005/8/layout/radial6"/>
    <dgm:cxn modelId="{B73606ED-7D2A-440C-9B77-53CC465BCF3A}" type="presParOf" srcId="{A89AB1EC-729C-45CE-B514-81F7E347FC5E}" destId="{8D62F7C1-A7C2-40EB-BF8B-CCB929A58594}" srcOrd="11" destOrd="0" presId="urn:microsoft.com/office/officeart/2005/8/layout/radial6"/>
    <dgm:cxn modelId="{D2C69ABE-CB40-4F32-81E7-52EDD424D8A0}" type="presParOf" srcId="{A89AB1EC-729C-45CE-B514-81F7E347FC5E}" destId="{4BFA0BD5-235F-46CC-8318-41A8BFB7AA3C}" srcOrd="12" destOrd="0" presId="urn:microsoft.com/office/officeart/2005/8/layout/radial6"/>
    <dgm:cxn modelId="{00614D83-77C6-4585-B7FE-26E1BFA47FEE}" type="presParOf" srcId="{A89AB1EC-729C-45CE-B514-81F7E347FC5E}" destId="{C9CBC195-8F08-4080-AAB9-30FEC5A3E37D}" srcOrd="13" destOrd="0" presId="urn:microsoft.com/office/officeart/2005/8/layout/radial6"/>
    <dgm:cxn modelId="{E04925E2-1ED4-4149-B4A3-442FC93F2F39}" type="presParOf" srcId="{A89AB1EC-729C-45CE-B514-81F7E347FC5E}" destId="{F6A62631-0823-40E0-8BA2-374D8AE06401}" srcOrd="14" destOrd="0" presId="urn:microsoft.com/office/officeart/2005/8/layout/radial6"/>
    <dgm:cxn modelId="{E62C7C35-7972-4643-B07E-97BD91DA9828}" type="presParOf" srcId="{A89AB1EC-729C-45CE-B514-81F7E347FC5E}" destId="{3F3C3B07-FF1B-4326-91F5-3D3AD24F0724}"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F528C-53B7-4749-B4DE-A5FE50147CEE}">
      <dsp:nvSpPr>
        <dsp:cNvPr id="0" name=""/>
        <dsp:cNvSpPr/>
      </dsp:nvSpPr>
      <dsp:spPr>
        <a:xfrm>
          <a:off x="2410593" y="608685"/>
          <a:ext cx="4067211" cy="4067211"/>
        </a:xfrm>
        <a:prstGeom prst="blockArc">
          <a:avLst>
            <a:gd name="adj1" fmla="val 9000000"/>
            <a:gd name="adj2" fmla="val 16200000"/>
            <a:gd name="adj3" fmla="val 4636"/>
          </a:avLst>
        </a:prstGeom>
        <a:solidFill>
          <a:schemeClr val="accent5">
            <a:hueOff val="8832355"/>
            <a:satOff val="28758"/>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4D698E-8672-4EED-984E-9F72A4B5F9FD}">
      <dsp:nvSpPr>
        <dsp:cNvPr id="0" name=""/>
        <dsp:cNvSpPr/>
      </dsp:nvSpPr>
      <dsp:spPr>
        <a:xfrm>
          <a:off x="2410593" y="608685"/>
          <a:ext cx="4067211" cy="4067211"/>
        </a:xfrm>
        <a:prstGeom prst="blockArc">
          <a:avLst>
            <a:gd name="adj1" fmla="val 1800000"/>
            <a:gd name="adj2" fmla="val 9000000"/>
            <a:gd name="adj3" fmla="val 4636"/>
          </a:avLst>
        </a:prstGeom>
        <a:solidFill>
          <a:schemeClr val="accent5">
            <a:hueOff val="4416178"/>
            <a:satOff val="14379"/>
            <a:lumOff val="5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C2647B-8E75-4076-8EA8-AACC3E557D67}">
      <dsp:nvSpPr>
        <dsp:cNvPr id="0" name=""/>
        <dsp:cNvSpPr/>
      </dsp:nvSpPr>
      <dsp:spPr>
        <a:xfrm>
          <a:off x="2449801" y="566304"/>
          <a:ext cx="4067211" cy="4067211"/>
        </a:xfrm>
        <a:prstGeom prst="blockArc">
          <a:avLst>
            <a:gd name="adj1" fmla="val 16200000"/>
            <a:gd name="adj2" fmla="val 180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D175CF-D7EB-4AA6-AB21-CD628EEC7D94}">
      <dsp:nvSpPr>
        <dsp:cNvPr id="0" name=""/>
        <dsp:cNvSpPr/>
      </dsp:nvSpPr>
      <dsp:spPr>
        <a:xfrm>
          <a:off x="2885075" y="1413849"/>
          <a:ext cx="3100051" cy="1870396"/>
        </a:xfrm>
        <a:prstGeom prst="ellipse">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kern="1200">
              <a:solidFill>
                <a:schemeClr val="tx1"/>
              </a:solidFill>
              <a:latin typeface="Times New Roman" panose="02020603050405020304" pitchFamily="18" charset="0"/>
              <a:cs typeface="Times New Roman" panose="02020603050405020304" pitchFamily="18" charset="0"/>
            </a:rPr>
            <a:t>Stres Psihologic</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3339067" y="1687762"/>
        <a:ext cx="2192067" cy="1322570"/>
      </dsp:txXfrm>
    </dsp:sp>
    <dsp:sp modelId="{4228F9EA-46A1-446E-B193-672F2C8CED07}">
      <dsp:nvSpPr>
        <dsp:cNvPr id="0" name=""/>
        <dsp:cNvSpPr/>
      </dsp:nvSpPr>
      <dsp:spPr>
        <a:xfrm>
          <a:off x="3506206" y="1180"/>
          <a:ext cx="1875985" cy="1309277"/>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a:solidFill>
                <a:schemeClr val="tx1"/>
              </a:solidFill>
              <a:latin typeface="Times New Roman" panose="02020603050405020304" pitchFamily="18" charset="0"/>
              <a:cs typeface="Times New Roman" panose="02020603050405020304" pitchFamily="18" charset="0"/>
            </a:rPr>
            <a:t>Presiune mentală</a:t>
          </a:r>
          <a:endParaRPr lang="en-US" sz="1400" kern="1200" dirty="0">
            <a:solidFill>
              <a:schemeClr val="tx1"/>
            </a:solidFill>
            <a:latin typeface="Times New Roman" panose="02020603050405020304" pitchFamily="18" charset="0"/>
            <a:cs typeface="Times New Roman" panose="02020603050405020304" pitchFamily="18" charset="0"/>
          </a:endParaRPr>
        </a:p>
      </dsp:txBody>
      <dsp:txXfrm>
        <a:off x="3780938" y="192919"/>
        <a:ext cx="1326521" cy="925799"/>
      </dsp:txXfrm>
    </dsp:sp>
    <dsp:sp modelId="{1F1B08F2-24B8-4081-A80E-278CBB9F7B7D}">
      <dsp:nvSpPr>
        <dsp:cNvPr id="0" name=""/>
        <dsp:cNvSpPr/>
      </dsp:nvSpPr>
      <dsp:spPr>
        <a:xfrm>
          <a:off x="5089414" y="2980888"/>
          <a:ext cx="2150239" cy="1309277"/>
        </a:xfrm>
        <a:prstGeom prst="ellipse">
          <a:avLst/>
        </a:prstGeom>
        <a:solidFill>
          <a:schemeClr val="accent5">
            <a:hueOff val="4416178"/>
            <a:satOff val="14379"/>
            <a:lumOff val="5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kern="1200" dirty="0">
              <a:solidFill>
                <a:schemeClr val="tx1"/>
              </a:solidFill>
              <a:latin typeface="Times New Roman" panose="02020603050405020304" pitchFamily="18" charset="0"/>
              <a:cs typeface="Times New Roman" panose="02020603050405020304" pitchFamily="18" charset="0"/>
            </a:rPr>
            <a:t>Fizică</a:t>
          </a:r>
          <a:endParaRPr lang="en-US" sz="1400" kern="1200" dirty="0">
            <a:solidFill>
              <a:schemeClr val="tx1"/>
            </a:solidFill>
            <a:latin typeface="Times New Roman" panose="02020603050405020304" pitchFamily="18" charset="0"/>
            <a:cs typeface="Times New Roman" panose="02020603050405020304" pitchFamily="18" charset="0"/>
          </a:endParaRPr>
        </a:p>
      </dsp:txBody>
      <dsp:txXfrm>
        <a:off x="5404309" y="3172627"/>
        <a:ext cx="1520449" cy="925799"/>
      </dsp:txXfrm>
    </dsp:sp>
    <dsp:sp modelId="{B13730E4-881D-4348-9E03-77541E953DC0}">
      <dsp:nvSpPr>
        <dsp:cNvPr id="0" name=""/>
        <dsp:cNvSpPr/>
      </dsp:nvSpPr>
      <dsp:spPr>
        <a:xfrm>
          <a:off x="1710280" y="2980888"/>
          <a:ext cx="2027167" cy="1309277"/>
        </a:xfrm>
        <a:prstGeom prst="ellipse">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kern="1200">
              <a:solidFill>
                <a:schemeClr val="tx1"/>
              </a:solidFill>
              <a:latin typeface="Times New Roman" panose="02020603050405020304" pitchFamily="18" charset="0"/>
              <a:cs typeface="Times New Roman" panose="02020603050405020304" pitchFamily="18" charset="0"/>
            </a:rPr>
            <a:t>Emoțională</a:t>
          </a:r>
          <a:endParaRPr lang="en-US" sz="1200" kern="1200" dirty="0">
            <a:solidFill>
              <a:schemeClr val="tx1"/>
            </a:solidFill>
            <a:latin typeface="Times New Roman" panose="02020603050405020304" pitchFamily="18" charset="0"/>
            <a:cs typeface="Times New Roman" panose="02020603050405020304" pitchFamily="18" charset="0"/>
          </a:endParaRPr>
        </a:p>
      </dsp:txBody>
      <dsp:txXfrm>
        <a:off x="2007152" y="3172627"/>
        <a:ext cx="1433423" cy="925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6F701-2890-4A30-974E-17E66BA8E566}">
      <dsp:nvSpPr>
        <dsp:cNvPr id="0" name=""/>
        <dsp:cNvSpPr/>
      </dsp:nvSpPr>
      <dsp:spPr>
        <a:xfrm>
          <a:off x="0" y="2033727"/>
          <a:ext cx="1883795" cy="941897"/>
        </a:xfrm>
        <a:prstGeom prst="irregularSeal2">
          <a:avLst/>
        </a:prstGeom>
        <a:solidFill>
          <a:srgbClr val="FF6600"/>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b="1" kern="1200" dirty="0">
              <a:latin typeface="Times New Roman" panose="02020603050405020304" pitchFamily="18" charset="0"/>
              <a:cs typeface="Times New Roman" panose="02020603050405020304" pitchFamily="18" charset="0"/>
            </a:rPr>
            <a:t>stres</a:t>
          </a:r>
          <a:endParaRPr lang="en-US" sz="2400" b="1" kern="1200" dirty="0">
            <a:latin typeface="Times New Roman" panose="02020603050405020304" pitchFamily="18" charset="0"/>
            <a:cs typeface="Times New Roman" panose="02020603050405020304" pitchFamily="18" charset="0"/>
          </a:endParaRPr>
        </a:p>
      </dsp:txBody>
      <dsp:txXfrm>
        <a:off x="468507" y="2312023"/>
        <a:ext cx="808287" cy="416571"/>
      </dsp:txXfrm>
    </dsp:sp>
    <dsp:sp modelId="{B1C71F37-A5CD-4419-AB0C-2EDCAD25223B}">
      <dsp:nvSpPr>
        <dsp:cNvPr id="0" name=""/>
        <dsp:cNvSpPr/>
      </dsp:nvSpPr>
      <dsp:spPr>
        <a:xfrm rot="21245543">
          <a:off x="1881776" y="2448081"/>
          <a:ext cx="760290" cy="34936"/>
        </a:xfrm>
        <a:custGeom>
          <a:avLst/>
          <a:gdLst/>
          <a:ahLst/>
          <a:cxnLst/>
          <a:rect l="0" t="0" r="0" b="0"/>
          <a:pathLst>
            <a:path>
              <a:moveTo>
                <a:pt x="0" y="17468"/>
              </a:moveTo>
              <a:lnTo>
                <a:pt x="760290" y="17468"/>
              </a:lnTo>
            </a:path>
          </a:pathLst>
        </a:custGeom>
        <a:noFill/>
        <a:ln w="34925" cap="flat" cmpd="sng" algn="in">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2242914" y="2446542"/>
        <a:ext cx="38014" cy="38014"/>
      </dsp:txXfrm>
    </dsp:sp>
    <dsp:sp modelId="{3FA39152-6BBD-4910-A9BB-14B74B2059C5}">
      <dsp:nvSpPr>
        <dsp:cNvPr id="0" name=""/>
        <dsp:cNvSpPr/>
      </dsp:nvSpPr>
      <dsp:spPr>
        <a:xfrm>
          <a:off x="2640048" y="1955474"/>
          <a:ext cx="1883795" cy="941897"/>
        </a:xfrm>
        <a:prstGeom prst="verticalScroll">
          <a:avLst/>
        </a:prstGeom>
        <a:solidFill>
          <a:schemeClr val="accent4">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kern="1200" dirty="0">
              <a:latin typeface="Times New Roman" panose="02020603050405020304" pitchFamily="18" charset="0"/>
              <a:cs typeface="Times New Roman" panose="02020603050405020304" pitchFamily="18" charset="0"/>
            </a:rPr>
            <a:t>Cortizol, neuropeptide, oxidare</a:t>
          </a:r>
          <a:endParaRPr lang="en-US" sz="1800" kern="1200" dirty="0">
            <a:latin typeface="Times New Roman" panose="02020603050405020304" pitchFamily="18" charset="0"/>
            <a:cs typeface="Times New Roman" panose="02020603050405020304" pitchFamily="18" charset="0"/>
          </a:endParaRPr>
        </a:p>
      </dsp:txBody>
      <dsp:txXfrm>
        <a:off x="2757785" y="2073211"/>
        <a:ext cx="1648321" cy="765291"/>
      </dsp:txXfrm>
    </dsp:sp>
    <dsp:sp modelId="{C0D39C25-3B38-4F9D-9CE1-FBABA4A12AB1}">
      <dsp:nvSpPr>
        <dsp:cNvPr id="0" name=""/>
        <dsp:cNvSpPr/>
      </dsp:nvSpPr>
      <dsp:spPr>
        <a:xfrm rot="17692822">
          <a:off x="4005103" y="1596568"/>
          <a:ext cx="1790999" cy="34936"/>
        </a:xfrm>
        <a:custGeom>
          <a:avLst/>
          <a:gdLst/>
          <a:ahLst/>
          <a:cxnLst/>
          <a:rect l="0" t="0" r="0" b="0"/>
          <a:pathLst>
            <a:path>
              <a:moveTo>
                <a:pt x="0" y="17468"/>
              </a:moveTo>
              <a:lnTo>
                <a:pt x="1790999" y="17468"/>
              </a:lnTo>
            </a:path>
          </a:pathLst>
        </a:custGeom>
        <a:noFill/>
        <a:ln w="34925" cap="flat" cmpd="sng" algn="in">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imes New Roman" panose="02020603050405020304" pitchFamily="18" charset="0"/>
            <a:cs typeface="Times New Roman" panose="02020603050405020304" pitchFamily="18" charset="0"/>
          </a:endParaRPr>
        </a:p>
      </dsp:txBody>
      <dsp:txXfrm>
        <a:off x="4855828" y="1569261"/>
        <a:ext cx="89549" cy="89549"/>
      </dsp:txXfrm>
    </dsp:sp>
    <dsp:sp modelId="{21F820AB-1EFF-4D84-AFA3-7D2E8BDFB46A}">
      <dsp:nvSpPr>
        <dsp:cNvPr id="0" name=""/>
        <dsp:cNvSpPr/>
      </dsp:nvSpPr>
      <dsp:spPr>
        <a:xfrm>
          <a:off x="5277362" y="330700"/>
          <a:ext cx="1883795" cy="94189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Afectare funcție barieră a pielii</a:t>
          </a:r>
          <a:endParaRPr lang="en-US" sz="1800" b="1" i="1" kern="1200" dirty="0">
            <a:latin typeface="Times New Roman" panose="02020603050405020304" pitchFamily="18" charset="0"/>
            <a:cs typeface="Times New Roman" panose="02020603050405020304" pitchFamily="18" charset="0"/>
          </a:endParaRPr>
        </a:p>
      </dsp:txBody>
      <dsp:txXfrm>
        <a:off x="5304949" y="358287"/>
        <a:ext cx="1828621" cy="886723"/>
      </dsp:txXfrm>
    </dsp:sp>
    <dsp:sp modelId="{CC3447F2-44C6-4671-B8D7-C2E983A16CF4}">
      <dsp:nvSpPr>
        <dsp:cNvPr id="0" name=""/>
        <dsp:cNvSpPr/>
      </dsp:nvSpPr>
      <dsp:spPr>
        <a:xfrm rot="19457599">
          <a:off x="4436623" y="2138159"/>
          <a:ext cx="927960" cy="34936"/>
        </a:xfrm>
        <a:custGeom>
          <a:avLst/>
          <a:gdLst/>
          <a:ahLst/>
          <a:cxnLst/>
          <a:rect l="0" t="0" r="0" b="0"/>
          <a:pathLst>
            <a:path>
              <a:moveTo>
                <a:pt x="0" y="17468"/>
              </a:moveTo>
              <a:lnTo>
                <a:pt x="927960" y="17468"/>
              </a:lnTo>
            </a:path>
          </a:pathLst>
        </a:custGeom>
        <a:noFill/>
        <a:ln w="34925" cap="flat" cmpd="sng" algn="in">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4877404" y="2132428"/>
        <a:ext cx="46398" cy="46398"/>
      </dsp:txXfrm>
    </dsp:sp>
    <dsp:sp modelId="{38E2AF20-D0B5-4C18-941B-0C17B29FC260}">
      <dsp:nvSpPr>
        <dsp:cNvPr id="0" name=""/>
        <dsp:cNvSpPr/>
      </dsp:nvSpPr>
      <dsp:spPr>
        <a:xfrm>
          <a:off x="5277362" y="1413883"/>
          <a:ext cx="1883795" cy="94189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Inflamație</a:t>
          </a:r>
          <a:endParaRPr lang="en-US" sz="1800" b="1" i="1" kern="1200" dirty="0">
            <a:latin typeface="Times New Roman" panose="02020603050405020304" pitchFamily="18" charset="0"/>
            <a:cs typeface="Times New Roman" panose="02020603050405020304" pitchFamily="18" charset="0"/>
          </a:endParaRPr>
        </a:p>
      </dsp:txBody>
      <dsp:txXfrm>
        <a:off x="5304949" y="1441470"/>
        <a:ext cx="1828621" cy="886723"/>
      </dsp:txXfrm>
    </dsp:sp>
    <dsp:sp modelId="{C128825A-3DDB-4F36-9ABB-1BFCD2BD99A9}">
      <dsp:nvSpPr>
        <dsp:cNvPr id="0" name=""/>
        <dsp:cNvSpPr/>
      </dsp:nvSpPr>
      <dsp:spPr>
        <a:xfrm rot="2142401">
          <a:off x="4436623" y="2679750"/>
          <a:ext cx="927960" cy="34936"/>
        </a:xfrm>
        <a:custGeom>
          <a:avLst/>
          <a:gdLst/>
          <a:ahLst/>
          <a:cxnLst/>
          <a:rect l="0" t="0" r="0" b="0"/>
          <a:pathLst>
            <a:path>
              <a:moveTo>
                <a:pt x="0" y="17468"/>
              </a:moveTo>
              <a:lnTo>
                <a:pt x="927960" y="17468"/>
              </a:lnTo>
            </a:path>
          </a:pathLst>
        </a:custGeom>
        <a:noFill/>
        <a:ln w="34925" cap="flat" cmpd="sng" algn="in">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4877404" y="2674020"/>
        <a:ext cx="46398" cy="46398"/>
      </dsp:txXfrm>
    </dsp:sp>
    <dsp:sp modelId="{015C373D-B8BA-4819-899C-267FCE15921F}">
      <dsp:nvSpPr>
        <dsp:cNvPr id="0" name=""/>
        <dsp:cNvSpPr/>
      </dsp:nvSpPr>
      <dsp:spPr>
        <a:xfrm>
          <a:off x="5277362" y="2497065"/>
          <a:ext cx="1883795" cy="94189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Sensibilitate</a:t>
          </a:r>
          <a:endParaRPr lang="en-US" sz="1800" b="1" i="1" kern="1200" dirty="0">
            <a:latin typeface="Times New Roman" panose="02020603050405020304" pitchFamily="18" charset="0"/>
            <a:cs typeface="Times New Roman" panose="02020603050405020304" pitchFamily="18" charset="0"/>
          </a:endParaRPr>
        </a:p>
      </dsp:txBody>
      <dsp:txXfrm>
        <a:off x="5304949" y="2524652"/>
        <a:ext cx="1828621" cy="886723"/>
      </dsp:txXfrm>
    </dsp:sp>
    <dsp:sp modelId="{FFF80765-960B-49DD-BAEB-FFF34D0EDFD2}">
      <dsp:nvSpPr>
        <dsp:cNvPr id="0" name=""/>
        <dsp:cNvSpPr/>
      </dsp:nvSpPr>
      <dsp:spPr>
        <a:xfrm rot="3907178">
          <a:off x="4005103" y="3221342"/>
          <a:ext cx="1790999" cy="34936"/>
        </a:xfrm>
        <a:custGeom>
          <a:avLst/>
          <a:gdLst/>
          <a:ahLst/>
          <a:cxnLst/>
          <a:rect l="0" t="0" r="0" b="0"/>
          <a:pathLst>
            <a:path>
              <a:moveTo>
                <a:pt x="0" y="17468"/>
              </a:moveTo>
              <a:lnTo>
                <a:pt x="1790999" y="17468"/>
              </a:lnTo>
            </a:path>
          </a:pathLst>
        </a:custGeom>
        <a:noFill/>
        <a:ln w="34925" cap="flat" cmpd="sng" algn="in">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Times New Roman" panose="02020603050405020304" pitchFamily="18" charset="0"/>
            <a:cs typeface="Times New Roman" panose="02020603050405020304" pitchFamily="18" charset="0"/>
          </a:endParaRPr>
        </a:p>
      </dsp:txBody>
      <dsp:txXfrm>
        <a:off x="4855828" y="3194035"/>
        <a:ext cx="89549" cy="89549"/>
      </dsp:txXfrm>
    </dsp:sp>
    <dsp:sp modelId="{5169B835-D075-49D4-AE50-B382D73CFCB3}">
      <dsp:nvSpPr>
        <dsp:cNvPr id="0" name=""/>
        <dsp:cNvSpPr/>
      </dsp:nvSpPr>
      <dsp:spPr>
        <a:xfrm>
          <a:off x="5277362" y="3580248"/>
          <a:ext cx="1883795" cy="941897"/>
        </a:xfrm>
        <a:prstGeom prst="roundRect">
          <a:avLst>
            <a:gd name="adj" fmla="val 10000"/>
          </a:avLst>
        </a:prstGeom>
        <a:solidFill>
          <a:schemeClr val="accent5">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Daune provocate de stresul oxidativ</a:t>
          </a:r>
          <a:endParaRPr lang="en-US" sz="1800" b="1" i="1" kern="1200" dirty="0">
            <a:latin typeface="Times New Roman" panose="02020603050405020304" pitchFamily="18" charset="0"/>
            <a:cs typeface="Times New Roman" panose="02020603050405020304" pitchFamily="18" charset="0"/>
          </a:endParaRPr>
        </a:p>
      </dsp:txBody>
      <dsp:txXfrm>
        <a:off x="5304949" y="3607835"/>
        <a:ext cx="1828621" cy="886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AA8FD-9A11-4974-8676-F71782CC9E80}">
      <dsp:nvSpPr>
        <dsp:cNvPr id="0" name=""/>
        <dsp:cNvSpPr/>
      </dsp:nvSpPr>
      <dsp:spPr>
        <a:xfrm>
          <a:off x="0" y="594"/>
          <a:ext cx="3076723" cy="938400"/>
        </a:xfrm>
        <a:prstGeom prst="teardrop">
          <a:avLst/>
        </a:prstGeom>
        <a:solidFill>
          <a:schemeClr val="accent6">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kern="1200" dirty="0">
              <a:solidFill>
                <a:srgbClr val="7030A0"/>
              </a:solidFill>
              <a:latin typeface="Times New Roman" panose="02020603050405020304" pitchFamily="18" charset="0"/>
              <a:cs typeface="Times New Roman" panose="02020603050405020304" pitchFamily="18" charset="0"/>
            </a:rPr>
            <a:t>Emotional well-being</a:t>
          </a:r>
          <a:endParaRPr lang="en-US" sz="2400" kern="1200" dirty="0">
            <a:solidFill>
              <a:srgbClr val="7030A0"/>
            </a:solidFill>
            <a:latin typeface="Times New Roman" panose="02020603050405020304" pitchFamily="18" charset="0"/>
            <a:cs typeface="Times New Roman" panose="02020603050405020304" pitchFamily="18" charset="0"/>
          </a:endParaRPr>
        </a:p>
      </dsp:txBody>
      <dsp:txXfrm>
        <a:off x="450576" y="138019"/>
        <a:ext cx="2175571" cy="663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AC1FD-7B8D-46F8-B967-3BD405B2517C}">
      <dsp:nvSpPr>
        <dsp:cNvPr id="0" name=""/>
        <dsp:cNvSpPr/>
      </dsp:nvSpPr>
      <dsp:spPr>
        <a:xfrm>
          <a:off x="0" y="0"/>
          <a:ext cx="7329715" cy="1983135"/>
        </a:xfrm>
        <a:prstGeom prst="roundRect">
          <a:avLst>
            <a:gd name="adj" fmla="val 10000"/>
          </a:avLst>
        </a:prstGeom>
        <a:solidFill>
          <a:schemeClr val="accent5">
            <a:lumMod val="60000"/>
            <a:lumOff val="4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ro-RO" sz="3500" kern="1200" dirty="0">
              <a:solidFill>
                <a:schemeClr val="tx1"/>
              </a:solidFill>
              <a:latin typeface="Times New Roman" panose="02020603050405020304" pitchFamily="18" charset="0"/>
              <a:cs typeface="Times New Roman" panose="02020603050405020304" pitchFamily="18" charset="0"/>
            </a:rPr>
            <a:t>Formulare sorturi care să conțină principii active de origine naturală standardizate </a:t>
          </a:r>
          <a:endParaRPr lang="en-US" sz="3500" kern="1200" dirty="0">
            <a:solidFill>
              <a:schemeClr val="tx1"/>
            </a:solidFill>
            <a:latin typeface="Times New Roman" panose="02020603050405020304" pitchFamily="18" charset="0"/>
            <a:cs typeface="Times New Roman" panose="02020603050405020304" pitchFamily="18" charset="0"/>
          </a:endParaRPr>
        </a:p>
      </dsp:txBody>
      <dsp:txXfrm>
        <a:off x="1664256" y="0"/>
        <a:ext cx="5665458" cy="1983135"/>
      </dsp:txXfrm>
    </dsp:sp>
    <dsp:sp modelId="{FE3852C1-1042-4CF3-8F07-957AECA6E845}">
      <dsp:nvSpPr>
        <dsp:cNvPr id="0" name=""/>
        <dsp:cNvSpPr/>
      </dsp:nvSpPr>
      <dsp:spPr>
        <a:xfrm>
          <a:off x="198313" y="198313"/>
          <a:ext cx="1465943" cy="1586508"/>
        </a:xfrm>
        <a:prstGeom prst="roundRect">
          <a:avLst>
            <a:gd name="adj" fmla="val 10000"/>
          </a:avLst>
        </a:prstGeom>
        <a:blipFill rotWithShape="1">
          <a:blip xmlns:r="http://schemas.openxmlformats.org/officeDocument/2006/relationships" r:embed="rId1"/>
          <a:srcRect/>
          <a:stretch>
            <a:fillRect t="-9000" b="-9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C2DAC-056F-49D1-8442-396DBAF15D5B}">
      <dsp:nvSpPr>
        <dsp:cNvPr id="0" name=""/>
        <dsp:cNvSpPr/>
      </dsp:nvSpPr>
      <dsp:spPr>
        <a:xfrm>
          <a:off x="0" y="2181448"/>
          <a:ext cx="7329715" cy="1983135"/>
        </a:xfrm>
        <a:prstGeom prst="roundRect">
          <a:avLst>
            <a:gd name="adj" fmla="val 10000"/>
          </a:avLst>
        </a:prstGeom>
        <a:solidFill>
          <a:srgbClr val="92D050"/>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ro-RO" sz="3500" kern="1200" dirty="0">
              <a:solidFill>
                <a:schemeClr val="tx1"/>
              </a:solidFill>
              <a:latin typeface="Times New Roman" panose="02020603050405020304" pitchFamily="18" charset="0"/>
              <a:cs typeface="Times New Roman" panose="02020603050405020304" pitchFamily="18" charset="0"/>
            </a:rPr>
            <a:t>Dezvoltarea de celule stem din plante în vederea obținerii de principii active încapsulate</a:t>
          </a:r>
          <a:endParaRPr lang="en-US" sz="3500" kern="1200" dirty="0">
            <a:solidFill>
              <a:schemeClr val="tx1"/>
            </a:solidFill>
            <a:latin typeface="Times New Roman" panose="02020603050405020304" pitchFamily="18" charset="0"/>
            <a:cs typeface="Times New Roman" panose="02020603050405020304" pitchFamily="18" charset="0"/>
          </a:endParaRPr>
        </a:p>
      </dsp:txBody>
      <dsp:txXfrm>
        <a:off x="1664256" y="2181448"/>
        <a:ext cx="5665458" cy="1983135"/>
      </dsp:txXfrm>
    </dsp:sp>
    <dsp:sp modelId="{57F9F557-DF72-4ABE-A344-F9B8FA840F5E}">
      <dsp:nvSpPr>
        <dsp:cNvPr id="0" name=""/>
        <dsp:cNvSpPr/>
      </dsp:nvSpPr>
      <dsp:spPr>
        <a:xfrm>
          <a:off x="198313" y="2379762"/>
          <a:ext cx="1465943" cy="1586508"/>
        </a:xfrm>
        <a:prstGeom prst="roundRect">
          <a:avLst>
            <a:gd name="adj" fmla="val 10000"/>
          </a:avLst>
        </a:prstGeom>
        <a:blipFill rotWithShape="1">
          <a:blip xmlns:r="http://schemas.openxmlformats.org/officeDocument/2006/relationships" r:embed="rId2"/>
          <a:srcRect/>
          <a:stretch>
            <a:fillRect l="-25000" r="-25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C3B07-FF1B-4326-91F5-3D3AD24F0724}">
      <dsp:nvSpPr>
        <dsp:cNvPr id="0" name=""/>
        <dsp:cNvSpPr/>
      </dsp:nvSpPr>
      <dsp:spPr>
        <a:xfrm>
          <a:off x="1885911" y="730810"/>
          <a:ext cx="4887545" cy="4887545"/>
        </a:xfrm>
        <a:prstGeom prst="blockArc">
          <a:avLst>
            <a:gd name="adj1" fmla="val 11880000"/>
            <a:gd name="adj2" fmla="val 16200000"/>
            <a:gd name="adj3" fmla="val 4639"/>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BFA0BD5-235F-46CC-8318-41A8BFB7AA3C}">
      <dsp:nvSpPr>
        <dsp:cNvPr id="0" name=""/>
        <dsp:cNvSpPr/>
      </dsp:nvSpPr>
      <dsp:spPr>
        <a:xfrm>
          <a:off x="1885911" y="730810"/>
          <a:ext cx="4887545" cy="4887545"/>
        </a:xfrm>
        <a:prstGeom prst="blockArc">
          <a:avLst>
            <a:gd name="adj1" fmla="val 7560000"/>
            <a:gd name="adj2" fmla="val 11880000"/>
            <a:gd name="adj3" fmla="val 4639"/>
          </a:avLst>
        </a:prstGeom>
        <a:gradFill rotWithShape="0">
          <a:gsLst>
            <a:gs pos="0">
              <a:schemeClr val="accent5">
                <a:hueOff val="6624266"/>
                <a:satOff val="21568"/>
                <a:lumOff val="7500"/>
                <a:alphaOff val="0"/>
                <a:tint val="94000"/>
                <a:satMod val="103000"/>
                <a:lumMod val="102000"/>
              </a:schemeClr>
            </a:gs>
            <a:gs pos="50000">
              <a:schemeClr val="accent5">
                <a:hueOff val="6624266"/>
                <a:satOff val="21568"/>
                <a:lumOff val="7500"/>
                <a:alphaOff val="0"/>
                <a:shade val="100000"/>
                <a:satMod val="110000"/>
                <a:lumMod val="100000"/>
              </a:schemeClr>
            </a:gs>
            <a:gs pos="100000">
              <a:schemeClr val="accent5">
                <a:hueOff val="6624266"/>
                <a:satOff val="21568"/>
                <a:lumOff val="750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C1C3F6-5E6B-4617-A8B6-2196543956AD}">
      <dsp:nvSpPr>
        <dsp:cNvPr id="0" name=""/>
        <dsp:cNvSpPr/>
      </dsp:nvSpPr>
      <dsp:spPr>
        <a:xfrm>
          <a:off x="1885911" y="730810"/>
          <a:ext cx="4887545" cy="4887545"/>
        </a:xfrm>
        <a:prstGeom prst="blockArc">
          <a:avLst>
            <a:gd name="adj1" fmla="val 3240000"/>
            <a:gd name="adj2" fmla="val 7560000"/>
            <a:gd name="adj3" fmla="val 4639"/>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92AA220-5217-4E05-ADF1-048BD9A0034B}">
      <dsp:nvSpPr>
        <dsp:cNvPr id="0" name=""/>
        <dsp:cNvSpPr/>
      </dsp:nvSpPr>
      <dsp:spPr>
        <a:xfrm>
          <a:off x="1885911" y="730810"/>
          <a:ext cx="4887545" cy="4887545"/>
        </a:xfrm>
        <a:prstGeom prst="blockArc">
          <a:avLst>
            <a:gd name="adj1" fmla="val 20520000"/>
            <a:gd name="adj2" fmla="val 3240000"/>
            <a:gd name="adj3" fmla="val 4639"/>
          </a:avLst>
        </a:prstGeom>
        <a:gradFill rotWithShape="0">
          <a:gsLst>
            <a:gs pos="0">
              <a:schemeClr val="accent5">
                <a:hueOff val="2208089"/>
                <a:satOff val="7189"/>
                <a:lumOff val="2500"/>
                <a:alphaOff val="0"/>
                <a:tint val="94000"/>
                <a:satMod val="103000"/>
                <a:lumMod val="102000"/>
              </a:schemeClr>
            </a:gs>
            <a:gs pos="50000">
              <a:schemeClr val="accent5">
                <a:hueOff val="2208089"/>
                <a:satOff val="7189"/>
                <a:lumOff val="2500"/>
                <a:alphaOff val="0"/>
                <a:shade val="100000"/>
                <a:satMod val="110000"/>
                <a:lumMod val="100000"/>
              </a:schemeClr>
            </a:gs>
            <a:gs pos="100000">
              <a:schemeClr val="accent5">
                <a:hueOff val="2208089"/>
                <a:satOff val="7189"/>
                <a:lumOff val="250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5A4DE59-341E-41CB-B17B-05B4AEBB089F}">
      <dsp:nvSpPr>
        <dsp:cNvPr id="0" name=""/>
        <dsp:cNvSpPr/>
      </dsp:nvSpPr>
      <dsp:spPr>
        <a:xfrm>
          <a:off x="1885911" y="730810"/>
          <a:ext cx="4887545" cy="4887545"/>
        </a:xfrm>
        <a:prstGeom prst="blockArc">
          <a:avLst>
            <a:gd name="adj1" fmla="val 16200000"/>
            <a:gd name="adj2" fmla="val 20520000"/>
            <a:gd name="adj3" fmla="val 4639"/>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2EDA760-3BDC-4696-BE51-4141A569D815}">
      <dsp:nvSpPr>
        <dsp:cNvPr id="0" name=""/>
        <dsp:cNvSpPr/>
      </dsp:nvSpPr>
      <dsp:spPr>
        <a:xfrm>
          <a:off x="3204980" y="2049879"/>
          <a:ext cx="2249406" cy="2249406"/>
        </a:xfrm>
        <a:prstGeom prst="ellips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ro-RO" sz="2000" b="1" kern="1200" dirty="0">
              <a:solidFill>
                <a:schemeClr val="tx1"/>
              </a:solidFill>
              <a:latin typeface="Times New Roman" panose="02020603050405020304" pitchFamily="18" charset="0"/>
              <a:cs typeface="Times New Roman" panose="02020603050405020304" pitchFamily="18" charset="0"/>
            </a:rPr>
            <a:t>Ingrediente </a:t>
          </a:r>
          <a:r>
            <a:rPr lang="ro-RO" sz="2000" b="1" kern="1200" dirty="0" err="1">
              <a:solidFill>
                <a:schemeClr val="tx1"/>
              </a:solidFill>
              <a:latin typeface="Times New Roman" panose="02020603050405020304" pitchFamily="18" charset="0"/>
              <a:cs typeface="Times New Roman" panose="02020603050405020304" pitchFamily="18" charset="0"/>
            </a:rPr>
            <a:t>Neuroactive</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3534398" y="2379297"/>
        <a:ext cx="1590570" cy="1590570"/>
      </dsp:txXfrm>
    </dsp:sp>
    <dsp:sp modelId="{FECDADAD-0EFE-4854-846E-EF441204379E}">
      <dsp:nvSpPr>
        <dsp:cNvPr id="0" name=""/>
        <dsp:cNvSpPr/>
      </dsp:nvSpPr>
      <dsp:spPr>
        <a:xfrm>
          <a:off x="3542391" y="202"/>
          <a:ext cx="1574584" cy="1574584"/>
        </a:xfrm>
        <a:prstGeom prst="ellips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b="1" kern="1200" dirty="0">
              <a:solidFill>
                <a:schemeClr val="tx1"/>
              </a:solidFill>
              <a:latin typeface="Times New Roman" panose="02020603050405020304" pitchFamily="18" charset="0"/>
              <a:cs typeface="Times New Roman" panose="02020603050405020304" pitchFamily="18" charset="0"/>
            </a:rPr>
            <a:t>Complexe </a:t>
          </a:r>
          <a:r>
            <a:rPr lang="ro-RO" sz="1200" b="1" kern="1200" dirty="0" err="1">
              <a:solidFill>
                <a:schemeClr val="tx1"/>
              </a:solidFill>
              <a:latin typeface="Times New Roman" panose="02020603050405020304" pitchFamily="18" charset="0"/>
              <a:cs typeface="Times New Roman" panose="02020603050405020304" pitchFamily="18" charset="0"/>
            </a:rPr>
            <a:t>neuropeptidice</a:t>
          </a:r>
          <a:endParaRPr lang="en-US" sz="1200" b="1" kern="1200" dirty="0">
            <a:solidFill>
              <a:schemeClr val="tx1"/>
            </a:solidFill>
            <a:latin typeface="Times New Roman" panose="02020603050405020304" pitchFamily="18" charset="0"/>
            <a:cs typeface="Times New Roman" panose="02020603050405020304" pitchFamily="18" charset="0"/>
          </a:endParaRPr>
        </a:p>
      </dsp:txBody>
      <dsp:txXfrm>
        <a:off x="3772983" y="230794"/>
        <a:ext cx="1113400" cy="1113400"/>
      </dsp:txXfrm>
    </dsp:sp>
    <dsp:sp modelId="{6E81E183-76E8-49C5-B57B-C2EC49FB3131}">
      <dsp:nvSpPr>
        <dsp:cNvPr id="0" name=""/>
        <dsp:cNvSpPr/>
      </dsp:nvSpPr>
      <dsp:spPr>
        <a:xfrm>
          <a:off x="5812647" y="1649640"/>
          <a:ext cx="1574584" cy="1574584"/>
        </a:xfrm>
        <a:prstGeom prst="ellipse">
          <a:avLst/>
        </a:prstGeom>
        <a:gradFill rotWithShape="0">
          <a:gsLst>
            <a:gs pos="0">
              <a:schemeClr val="accent5">
                <a:hueOff val="2208089"/>
                <a:satOff val="7189"/>
                <a:lumOff val="2500"/>
                <a:alphaOff val="0"/>
                <a:tint val="94000"/>
                <a:satMod val="103000"/>
                <a:lumMod val="102000"/>
              </a:schemeClr>
            </a:gs>
            <a:gs pos="50000">
              <a:schemeClr val="accent5">
                <a:hueOff val="2208089"/>
                <a:satOff val="7189"/>
                <a:lumOff val="2500"/>
                <a:alphaOff val="0"/>
                <a:shade val="100000"/>
                <a:satMod val="110000"/>
                <a:lumMod val="100000"/>
              </a:schemeClr>
            </a:gs>
            <a:gs pos="100000">
              <a:schemeClr val="accent5">
                <a:hueOff val="2208089"/>
                <a:satOff val="7189"/>
                <a:lumOff val="250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b="1" kern="1200" dirty="0" err="1">
              <a:solidFill>
                <a:schemeClr val="tx1"/>
              </a:solidFill>
              <a:latin typeface="Times New Roman" panose="02020603050405020304" pitchFamily="18" charset="0"/>
              <a:cs typeface="Times New Roman" panose="02020603050405020304" pitchFamily="18" charset="0"/>
            </a:rPr>
            <a:t>Adaptogeni</a:t>
          </a:r>
          <a:endParaRPr lang="en-US" sz="1200" b="1" kern="1200" dirty="0">
            <a:solidFill>
              <a:schemeClr val="tx1"/>
            </a:solidFill>
            <a:latin typeface="Times New Roman" panose="02020603050405020304" pitchFamily="18" charset="0"/>
            <a:cs typeface="Times New Roman" panose="02020603050405020304" pitchFamily="18" charset="0"/>
          </a:endParaRPr>
        </a:p>
      </dsp:txBody>
      <dsp:txXfrm>
        <a:off x="6043239" y="1880232"/>
        <a:ext cx="1113400" cy="1113400"/>
      </dsp:txXfrm>
    </dsp:sp>
    <dsp:sp modelId="{CB3D655B-A041-48F1-8065-00DFF3C8F5A2}">
      <dsp:nvSpPr>
        <dsp:cNvPr id="0" name=""/>
        <dsp:cNvSpPr/>
      </dsp:nvSpPr>
      <dsp:spPr>
        <a:xfrm>
          <a:off x="4945486" y="4318485"/>
          <a:ext cx="1574584" cy="1574584"/>
        </a:xfrm>
        <a:prstGeom prst="ellipse">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b="1" kern="1200" dirty="0">
              <a:solidFill>
                <a:schemeClr val="tx1"/>
              </a:solidFill>
              <a:latin typeface="Times New Roman" panose="02020603050405020304" pitchFamily="18" charset="0"/>
              <a:cs typeface="Times New Roman" panose="02020603050405020304" pitchFamily="18" charset="0"/>
            </a:rPr>
            <a:t>Produse </a:t>
          </a:r>
          <a:r>
            <a:rPr lang="ro-RO" sz="1200" b="1" kern="1200" dirty="0" err="1">
              <a:solidFill>
                <a:schemeClr val="tx1"/>
              </a:solidFill>
              <a:latin typeface="Times New Roman" panose="02020603050405020304" pitchFamily="18" charset="0"/>
              <a:cs typeface="Times New Roman" panose="02020603050405020304" pitchFamily="18" charset="0"/>
            </a:rPr>
            <a:t>aromaterapie</a:t>
          </a:r>
          <a:r>
            <a:rPr lang="ro-RO" sz="1200" b="1" kern="1200" dirty="0">
              <a:solidFill>
                <a:schemeClr val="tx1"/>
              </a:solidFill>
              <a:latin typeface="Times New Roman" panose="02020603050405020304" pitchFamily="18" charset="0"/>
              <a:cs typeface="Times New Roman" panose="02020603050405020304" pitchFamily="18" charset="0"/>
            </a:rPr>
            <a:t> </a:t>
          </a:r>
          <a:endParaRPr lang="en-US" sz="1200" b="1" kern="1200" dirty="0">
            <a:solidFill>
              <a:schemeClr val="tx1"/>
            </a:solidFill>
            <a:latin typeface="Times New Roman" panose="02020603050405020304" pitchFamily="18" charset="0"/>
            <a:cs typeface="Times New Roman" panose="02020603050405020304" pitchFamily="18" charset="0"/>
          </a:endParaRPr>
        </a:p>
      </dsp:txBody>
      <dsp:txXfrm>
        <a:off x="5176078" y="4549077"/>
        <a:ext cx="1113400" cy="1113400"/>
      </dsp:txXfrm>
    </dsp:sp>
    <dsp:sp modelId="{62F84CED-44EF-444D-8FE2-39D0F2BD8578}">
      <dsp:nvSpPr>
        <dsp:cNvPr id="0" name=""/>
        <dsp:cNvSpPr/>
      </dsp:nvSpPr>
      <dsp:spPr>
        <a:xfrm>
          <a:off x="2139296" y="4318485"/>
          <a:ext cx="1574584" cy="1574584"/>
        </a:xfrm>
        <a:prstGeom prst="ellipse">
          <a:avLst/>
        </a:prstGeom>
        <a:gradFill rotWithShape="0">
          <a:gsLst>
            <a:gs pos="0">
              <a:schemeClr val="accent5">
                <a:hueOff val="6624266"/>
                <a:satOff val="21568"/>
                <a:lumOff val="7500"/>
                <a:alphaOff val="0"/>
                <a:tint val="94000"/>
                <a:satMod val="103000"/>
                <a:lumMod val="102000"/>
              </a:schemeClr>
            </a:gs>
            <a:gs pos="50000">
              <a:schemeClr val="accent5">
                <a:hueOff val="6624266"/>
                <a:satOff val="21568"/>
                <a:lumOff val="7500"/>
                <a:alphaOff val="0"/>
                <a:shade val="100000"/>
                <a:satMod val="110000"/>
                <a:lumMod val="100000"/>
              </a:schemeClr>
            </a:gs>
            <a:gs pos="100000">
              <a:schemeClr val="accent5">
                <a:hueOff val="6624266"/>
                <a:satOff val="21568"/>
                <a:lumOff val="750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b="1" kern="1200" dirty="0" err="1">
              <a:solidFill>
                <a:schemeClr val="tx1"/>
              </a:solidFill>
              <a:latin typeface="Times New Roman" panose="02020603050405020304" pitchFamily="18" charset="0"/>
              <a:cs typeface="Times New Roman" panose="02020603050405020304" pitchFamily="18" charset="0"/>
            </a:rPr>
            <a:t>Exozomi</a:t>
          </a:r>
          <a:endParaRPr lang="en-US" sz="1200" b="1" kern="1200" dirty="0">
            <a:solidFill>
              <a:schemeClr val="tx1"/>
            </a:solidFill>
            <a:latin typeface="Times New Roman" panose="02020603050405020304" pitchFamily="18" charset="0"/>
            <a:cs typeface="Times New Roman" panose="02020603050405020304" pitchFamily="18" charset="0"/>
          </a:endParaRPr>
        </a:p>
      </dsp:txBody>
      <dsp:txXfrm>
        <a:off x="2369888" y="4549077"/>
        <a:ext cx="1113400" cy="1113400"/>
      </dsp:txXfrm>
    </dsp:sp>
    <dsp:sp modelId="{C9CBC195-8F08-4080-AAB9-30FEC5A3E37D}">
      <dsp:nvSpPr>
        <dsp:cNvPr id="0" name=""/>
        <dsp:cNvSpPr/>
      </dsp:nvSpPr>
      <dsp:spPr>
        <a:xfrm>
          <a:off x="1272136" y="1649640"/>
          <a:ext cx="1574584" cy="1574584"/>
        </a:xfrm>
        <a:prstGeom prst="ellipse">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ro-RO" sz="1200" b="1" kern="1200" dirty="0" err="1">
              <a:solidFill>
                <a:schemeClr val="tx1"/>
              </a:solidFill>
              <a:latin typeface="Times New Roman" panose="02020603050405020304" pitchFamily="18" charset="0"/>
              <a:cs typeface="Times New Roman" panose="02020603050405020304" pitchFamily="18" charset="0"/>
            </a:rPr>
            <a:t>Microalge</a:t>
          </a:r>
          <a:r>
            <a:rPr lang="ro-RO" sz="1200" b="1" kern="1200" dirty="0">
              <a:solidFill>
                <a:schemeClr val="tx1"/>
              </a:solidFill>
              <a:latin typeface="Times New Roman" panose="02020603050405020304" pitchFamily="18" charset="0"/>
              <a:cs typeface="Times New Roman" panose="02020603050405020304" pitchFamily="18" charset="0"/>
            </a:rPr>
            <a:t> și Active Biotehnologice</a:t>
          </a:r>
          <a:endParaRPr lang="en-US" sz="1200" b="1" kern="1200" dirty="0">
            <a:solidFill>
              <a:schemeClr val="tx1"/>
            </a:solidFill>
            <a:latin typeface="Times New Roman" panose="02020603050405020304" pitchFamily="18" charset="0"/>
            <a:cs typeface="Times New Roman" panose="02020603050405020304" pitchFamily="18" charset="0"/>
          </a:endParaRPr>
        </a:p>
      </dsp:txBody>
      <dsp:txXfrm>
        <a:off x="1502728" y="1880232"/>
        <a:ext cx="1113400" cy="11134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0.09618</cdr:x>
      <cdr:y>0.5637</cdr:y>
    </cdr:from>
    <cdr:to>
      <cdr:x>0.98652</cdr:x>
      <cdr:y>0.72084</cdr:y>
    </cdr:to>
    <cdr:sp macro="" textlink="">
      <cdr:nvSpPr>
        <cdr:cNvPr id="2" name="TextBox 1">
          <a:extLst xmlns:a="http://schemas.openxmlformats.org/drawingml/2006/main">
            <a:ext uri="{FF2B5EF4-FFF2-40B4-BE49-F238E27FC236}">
              <a16:creationId xmlns:a16="http://schemas.microsoft.com/office/drawing/2014/main" id="{A0B72A1B-AB40-E00C-28A2-C8819E7B89CA}"/>
            </a:ext>
          </a:extLst>
        </cdr:cNvPr>
        <cdr:cNvSpPr txBox="1"/>
      </cdr:nvSpPr>
      <cdr:spPr>
        <a:xfrm xmlns:a="http://schemas.openxmlformats.org/drawingml/2006/main">
          <a:off x="718845" y="2470875"/>
          <a:ext cx="6654242" cy="6887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o-RO" sz="1800" b="1" dirty="0">
              <a:latin typeface="Times New Roman" panose="02020603050405020304" pitchFamily="18" charset="0"/>
              <a:cs typeface="Times New Roman" panose="02020603050405020304" pitchFamily="18" charset="0"/>
            </a:rPr>
            <a:t>Produse pentru Îngrijire Personală și Frumusețe</a:t>
          </a:r>
          <a:endParaRPr lang="en-US" sz="1800" b="1" dirty="0"/>
        </a:p>
      </cdr:txBody>
    </cdr:sp>
  </cdr:relSizeAnchor>
  <cdr:relSizeAnchor xmlns:cdr="http://schemas.openxmlformats.org/drawingml/2006/chartDrawing">
    <cdr:from>
      <cdr:x>0.08421</cdr:x>
      <cdr:y>0.23224</cdr:y>
    </cdr:from>
    <cdr:to>
      <cdr:x>0.32052</cdr:x>
      <cdr:y>0.40061</cdr:y>
    </cdr:to>
    <cdr:sp macro="" textlink="">
      <cdr:nvSpPr>
        <cdr:cNvPr id="3" name="TextBox 2">
          <a:extLst xmlns:a="http://schemas.openxmlformats.org/drawingml/2006/main">
            <a:ext uri="{FF2B5EF4-FFF2-40B4-BE49-F238E27FC236}">
              <a16:creationId xmlns:a16="http://schemas.microsoft.com/office/drawing/2014/main" id="{B924954E-6419-C823-82B8-4DAE7C0D243F}"/>
            </a:ext>
          </a:extLst>
        </cdr:cNvPr>
        <cdr:cNvSpPr txBox="1"/>
      </cdr:nvSpPr>
      <cdr:spPr>
        <a:xfrm xmlns:a="http://schemas.openxmlformats.org/drawingml/2006/main">
          <a:off x="629389" y="1017987"/>
          <a:ext cx="1766138" cy="7380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o-RO" sz="1600" b="1" dirty="0">
              <a:latin typeface="Times New Roman" panose="02020603050405020304" pitchFamily="18" charset="0"/>
              <a:cs typeface="Times New Roman" panose="02020603050405020304" pitchFamily="18" charset="0"/>
            </a:rPr>
            <a:t>Pharma RX</a:t>
          </a:r>
          <a:endParaRPr lang="en-US" sz="16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1C89-AC0D-4BFF-9223-D3157C1DDC5B}" type="datetimeFigureOut">
              <a:rPr lang="en-US" smtClean="0"/>
              <a:t>7/10/2024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D7A2-C585-48BF-BF8C-C21FDC051F77}" type="slidenum">
              <a:rPr lang="en-US" smtClean="0"/>
              <a:t>‹#›</a:t>
            </a:fld>
            <a:endParaRPr lang="en-US" dirty="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ubmed.ncbi.nlm.nih.gov/?term=Saieva+L&amp;cauthor_id=27050372" TargetMode="External"/><Relationship Id="rId13" Type="http://schemas.openxmlformats.org/officeDocument/2006/relationships/hyperlink" Target="https://pubmed.ncbi.nlm.nih.gov/?term=Vicario+E&amp;cauthor_id=27050372" TargetMode="External"/><Relationship Id="rId3" Type="http://schemas.openxmlformats.org/officeDocument/2006/relationships/hyperlink" Target="https://pubmed.ncbi.nlm.nih.gov/?term=Taverna+S&amp;cauthor_id=27050372" TargetMode="External"/><Relationship Id="rId7" Type="http://schemas.openxmlformats.org/officeDocument/2006/relationships/hyperlink" Target="https://pubmed.ncbi.nlm.nih.gov/?term=Pucci+M&amp;cauthor_id=27050372" TargetMode="External"/><Relationship Id="rId12" Type="http://schemas.openxmlformats.org/officeDocument/2006/relationships/hyperlink" Target="https://pubmed.ncbi.nlm.nih.gov/?term=Giallombardo+M&amp;cauthor_id=27050372" TargetMode="External"/><Relationship Id="rId17" Type="http://schemas.openxmlformats.org/officeDocument/2006/relationships/hyperlink" Target="https://pubmed.ncbi.nlm.nih.gov/?term=Alessandro+R&amp;cauthor_id=27050372" TargetMode="External"/><Relationship Id="rId2" Type="http://schemas.openxmlformats.org/officeDocument/2006/relationships/slide" Target="../slides/slide12.xml"/><Relationship Id="rId16" Type="http://schemas.openxmlformats.org/officeDocument/2006/relationships/hyperlink" Target="https://pubmed.ncbi.nlm.nih.gov/?term=Leo+GD&amp;cauthor_id=27050372" TargetMode="External"/><Relationship Id="rId1" Type="http://schemas.openxmlformats.org/officeDocument/2006/relationships/notesMaster" Target="../notesMasters/notesMaster1.xml"/><Relationship Id="rId6" Type="http://schemas.openxmlformats.org/officeDocument/2006/relationships/hyperlink" Target="https://pubmed.ncbi.nlm.nih.gov/?term=Monteleone+F&amp;cauthor_id=27050372" TargetMode="External"/><Relationship Id="rId11" Type="http://schemas.openxmlformats.org/officeDocument/2006/relationships/hyperlink" Target="https://pubmed.ncbi.nlm.nih.gov/?term=Cardinale+VG&amp;cauthor_id=27050372" TargetMode="External"/><Relationship Id="rId5" Type="http://schemas.openxmlformats.org/officeDocument/2006/relationships/hyperlink" Target="https://pubmed.ncbi.nlm.nih.gov/?term=Fontana+S&amp;cauthor_id=27050372" TargetMode="External"/><Relationship Id="rId15" Type="http://schemas.openxmlformats.org/officeDocument/2006/relationships/hyperlink" Target="https://pubmed.ncbi.nlm.nih.gov/27050372/#full-view-affiliation-3" TargetMode="External"/><Relationship Id="rId10" Type="http://schemas.openxmlformats.org/officeDocument/2006/relationships/hyperlink" Target="https://pubmed.ncbi.nlm.nih.gov/27050372/#full-view-affiliation-2" TargetMode="External"/><Relationship Id="rId4" Type="http://schemas.openxmlformats.org/officeDocument/2006/relationships/hyperlink" Target="https://pubmed.ncbi.nlm.nih.gov/27050372/#full-view-affiliation-1" TargetMode="External"/><Relationship Id="rId9" Type="http://schemas.openxmlformats.org/officeDocument/2006/relationships/hyperlink" Target="https://pubmed.ncbi.nlm.nih.gov/?term=De+Caro+V&amp;cauthor_id=27050372" TargetMode="External"/><Relationship Id="rId14" Type="http://schemas.openxmlformats.org/officeDocument/2006/relationships/hyperlink" Target="https://pubmed.ncbi.nlm.nih.gov/?term=Rolfo+C&amp;cauthor_id=2705037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2</a:t>
            </a:fld>
            <a:endParaRPr lang="en-US" dirty="0"/>
          </a:p>
        </p:txBody>
      </p:sp>
    </p:spTree>
    <p:extLst>
      <p:ext uri="{BB962C8B-B14F-4D97-AF65-F5344CB8AC3E}">
        <p14:creationId xmlns:p14="http://schemas.microsoft.com/office/powerpoint/2010/main" val="325758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Începe dezvoltarea tratamentului cu exozomi la bancă și pentru a fi comercializată, parcurge etapele de fabricație, caracterizare și formulare, producție în condiții de bune practici de fabricație (GMP) pentru utilizare clinică și consultare strânsă cu autoritățile de reglementare.</a:t>
            </a:r>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15</a:t>
            </a:fld>
            <a:endParaRPr lang="en-US" dirty="0"/>
          </a:p>
        </p:txBody>
      </p:sp>
    </p:spTree>
    <p:extLst>
      <p:ext uri="{BB962C8B-B14F-4D97-AF65-F5344CB8AC3E}">
        <p14:creationId xmlns:p14="http://schemas.microsoft.com/office/powerpoint/2010/main" val="127919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16</a:t>
            </a:fld>
            <a:endParaRPr lang="cs-CZ"/>
          </a:p>
        </p:txBody>
      </p:sp>
    </p:spTree>
    <p:extLst>
      <p:ext uri="{BB962C8B-B14F-4D97-AF65-F5344CB8AC3E}">
        <p14:creationId xmlns:p14="http://schemas.microsoft.com/office/powerpoint/2010/main" val="55061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Utilizați</a:t>
            </a:r>
            <a:r>
              <a:rPr lang="en-US" dirty="0"/>
              <a:t> </a:t>
            </a:r>
            <a:r>
              <a:rPr lang="en-US" dirty="0" err="1"/>
              <a:t>în</a:t>
            </a:r>
            <a:r>
              <a:rPr lang="en-US" dirty="0"/>
              <a:t> creme, </a:t>
            </a:r>
            <a:r>
              <a:rPr lang="en-US" dirty="0" err="1"/>
              <a:t>seruri</a:t>
            </a:r>
            <a:r>
              <a:rPr lang="en-US" dirty="0"/>
              <a:t> </a:t>
            </a:r>
            <a:r>
              <a:rPr lang="en-US" dirty="0" err="1"/>
              <a:t>și</a:t>
            </a:r>
            <a:r>
              <a:rPr lang="en-US" dirty="0"/>
              <a:t> </a:t>
            </a:r>
            <a:r>
              <a:rPr lang="en-US" dirty="0" err="1"/>
              <a:t>măști</a:t>
            </a:r>
            <a:r>
              <a:rPr lang="en-US" dirty="0"/>
              <a:t> </a:t>
            </a:r>
            <a:r>
              <a:rPr lang="en-US" dirty="0" err="1"/>
              <a:t>topice</a:t>
            </a:r>
            <a:r>
              <a:rPr lang="en-US" dirty="0"/>
              <a:t>, </a:t>
            </a:r>
            <a:r>
              <a:rPr lang="en-US" dirty="0" err="1"/>
              <a:t>exozomii</a:t>
            </a:r>
            <a:r>
              <a:rPr lang="en-US" dirty="0"/>
              <a:t> s-au </a:t>
            </a:r>
            <a:r>
              <a:rPr lang="en-US" dirty="0" err="1"/>
              <a:t>dovedit</a:t>
            </a:r>
            <a:r>
              <a:rPr lang="en-US" dirty="0"/>
              <a:t> a </a:t>
            </a:r>
            <a:r>
              <a:rPr lang="en-US" dirty="0" err="1"/>
              <a:t>avea</a:t>
            </a:r>
            <a:r>
              <a:rPr lang="en-US" dirty="0"/>
              <a:t> o </a:t>
            </a:r>
            <a:r>
              <a:rPr lang="en-US" dirty="0" err="1"/>
              <a:t>serie</a:t>
            </a:r>
            <a:r>
              <a:rPr lang="en-US" dirty="0"/>
              <a:t> de </a:t>
            </a:r>
            <a:r>
              <a:rPr lang="en-US" dirty="0" err="1"/>
              <a:t>beneficii</a:t>
            </a:r>
            <a:r>
              <a:rPr lang="en-US" dirty="0"/>
              <a:t> </a:t>
            </a:r>
            <a:r>
              <a:rPr lang="en-US" dirty="0" err="1"/>
              <a:t>terapeutice</a:t>
            </a:r>
            <a:r>
              <a:rPr lang="en-US" dirty="0"/>
              <a:t> </a:t>
            </a:r>
            <a:r>
              <a:rPr lang="en-US" dirty="0" err="1"/>
              <a:t>și</a:t>
            </a:r>
            <a:r>
              <a:rPr lang="en-US" dirty="0"/>
              <a:t> anti-</a:t>
            </a:r>
            <a:r>
              <a:rPr lang="en-US" dirty="0" err="1"/>
              <a:t>îmbătrânire</a:t>
            </a:r>
            <a:r>
              <a:rPr lang="en-US" dirty="0"/>
              <a:t>. </a:t>
            </a:r>
            <a:r>
              <a:rPr lang="en-US" dirty="0" err="1"/>
              <a:t>Exozomii</a:t>
            </a:r>
            <a:r>
              <a:rPr lang="en-US" dirty="0"/>
              <a:t> s-au </a:t>
            </a:r>
            <a:r>
              <a:rPr lang="en-US" dirty="0" err="1"/>
              <a:t>dovedit</a:t>
            </a:r>
            <a:r>
              <a:rPr lang="en-US" dirty="0"/>
              <a:t> a fi </a:t>
            </a:r>
            <a:r>
              <a:rPr lang="en-US" dirty="0" err="1"/>
              <a:t>benefici</a:t>
            </a:r>
            <a:r>
              <a:rPr lang="en-US" dirty="0"/>
              <a:t> </a:t>
            </a:r>
            <a:r>
              <a:rPr lang="en-US" dirty="0" err="1"/>
              <a:t>pentru</a:t>
            </a:r>
            <a:r>
              <a:rPr lang="en-US" dirty="0"/>
              <a:t> </a:t>
            </a:r>
            <a:r>
              <a:rPr lang="en-US" dirty="0" err="1"/>
              <a:t>îngrijirea</a:t>
            </a:r>
            <a:r>
              <a:rPr lang="en-US" dirty="0"/>
              <a:t> </a:t>
            </a:r>
            <a:r>
              <a:rPr lang="en-US" dirty="0" err="1"/>
              <a:t>pielii</a:t>
            </a:r>
            <a:r>
              <a:rPr lang="en-US" dirty="0"/>
              <a:t>, </a:t>
            </a:r>
            <a:r>
              <a:rPr lang="en-US" dirty="0" err="1"/>
              <a:t>deoarece</a:t>
            </a:r>
            <a:r>
              <a:rPr lang="en-US" dirty="0"/>
              <a:t> sunt </a:t>
            </a:r>
            <a:r>
              <a:rPr lang="en-US" dirty="0" err="1"/>
              <a:t>plini</a:t>
            </a:r>
            <a:r>
              <a:rPr lang="en-US" dirty="0"/>
              <a:t> cu </a:t>
            </a:r>
            <a:r>
              <a:rPr lang="en-US" dirty="0" err="1"/>
              <a:t>proteine</a:t>
            </a:r>
            <a:r>
              <a:rPr lang="en-US" dirty="0"/>
              <a:t>, lipide </a:t>
            </a:r>
            <a:r>
              <a:rPr lang="en-US" dirty="0" err="1"/>
              <a:t>și</a:t>
            </a:r>
            <a:r>
              <a:rPr lang="en-US" dirty="0"/>
              <a:t> </a:t>
            </a:r>
            <a:r>
              <a:rPr lang="en-US" dirty="0" err="1"/>
              <a:t>alte</a:t>
            </a:r>
            <a:r>
              <a:rPr lang="en-US" dirty="0"/>
              <a:t> molecule care pot </a:t>
            </a:r>
            <a:r>
              <a:rPr lang="en-US" dirty="0" err="1"/>
              <a:t>ajuta</a:t>
            </a:r>
            <a:r>
              <a:rPr lang="en-US" dirty="0"/>
              <a:t> la </a:t>
            </a:r>
            <a:r>
              <a:rPr lang="en-US" dirty="0" err="1"/>
              <a:t>vindec</a:t>
            </a:r>
            <a:r>
              <a:rPr lang="ro-RO" dirty="0"/>
              <a:t>area</a:t>
            </a:r>
            <a:r>
              <a:rPr lang="en-US" dirty="0"/>
              <a:t>, </a:t>
            </a:r>
            <a:r>
              <a:rPr lang="en-US" dirty="0" err="1"/>
              <a:t>hidra</a:t>
            </a:r>
            <a:r>
              <a:rPr lang="ro-RO" dirty="0"/>
              <a:t>tarea</a:t>
            </a:r>
            <a:r>
              <a:rPr lang="en-US" dirty="0"/>
              <a:t> </a:t>
            </a:r>
            <a:r>
              <a:rPr lang="en-US" dirty="0" err="1"/>
              <a:t>și</a:t>
            </a:r>
            <a:r>
              <a:rPr lang="en-US" dirty="0"/>
              <a:t> </a:t>
            </a:r>
            <a:r>
              <a:rPr lang="en-US" dirty="0" err="1"/>
              <a:t>protecți</a:t>
            </a:r>
            <a:r>
              <a:rPr lang="ro-RO" dirty="0"/>
              <a:t>a</a:t>
            </a:r>
            <a:r>
              <a:rPr lang="en-US" dirty="0"/>
              <a:t> </a:t>
            </a:r>
            <a:r>
              <a:rPr lang="en-US" dirty="0" err="1"/>
              <a:t>pielii</a:t>
            </a:r>
            <a:r>
              <a:rPr lang="en-US" dirty="0"/>
              <a:t>. </a:t>
            </a:r>
            <a:r>
              <a:rPr lang="en-US" dirty="0" err="1"/>
              <a:t>Aceste</a:t>
            </a:r>
            <a:r>
              <a:rPr lang="en-US" dirty="0"/>
              <a:t> molecule pot </a:t>
            </a:r>
            <a:r>
              <a:rPr lang="en-US" dirty="0" err="1"/>
              <a:t>ajuta</a:t>
            </a:r>
            <a:r>
              <a:rPr lang="en-US" dirty="0"/>
              <a:t> la </a:t>
            </a:r>
            <a:r>
              <a:rPr lang="en-US" dirty="0" err="1"/>
              <a:t>creșterea</a:t>
            </a:r>
            <a:r>
              <a:rPr lang="en-US" dirty="0"/>
              <a:t> </a:t>
            </a:r>
            <a:r>
              <a:rPr lang="en-US" dirty="0" err="1"/>
              <a:t>producției</a:t>
            </a:r>
            <a:r>
              <a:rPr lang="en-US" dirty="0"/>
              <a:t> de </a:t>
            </a:r>
            <a:r>
              <a:rPr lang="en-US" dirty="0" err="1"/>
              <a:t>colagen</a:t>
            </a:r>
            <a:r>
              <a:rPr lang="en-US" dirty="0"/>
              <a:t>, la </a:t>
            </a:r>
            <a:r>
              <a:rPr lang="en-US" dirty="0" err="1"/>
              <a:t>reducerea</a:t>
            </a:r>
            <a:r>
              <a:rPr lang="en-US" dirty="0"/>
              <a:t> </a:t>
            </a:r>
            <a:r>
              <a:rPr lang="en-US" dirty="0" err="1"/>
              <a:t>inflamației</a:t>
            </a:r>
            <a:r>
              <a:rPr lang="en-US" dirty="0"/>
              <a:t> </a:t>
            </a:r>
            <a:r>
              <a:rPr lang="en-US" dirty="0" err="1"/>
              <a:t>și</a:t>
            </a:r>
            <a:r>
              <a:rPr lang="en-US" dirty="0"/>
              <a:t> la </a:t>
            </a:r>
            <a:r>
              <a:rPr lang="en-US" dirty="0" err="1"/>
              <a:t>protejarea</a:t>
            </a:r>
            <a:r>
              <a:rPr lang="en-US" dirty="0"/>
              <a:t> </a:t>
            </a:r>
            <a:r>
              <a:rPr lang="en-US" dirty="0" err="1"/>
              <a:t>pielii</a:t>
            </a:r>
            <a:r>
              <a:rPr lang="en-US" dirty="0"/>
              <a:t> de </a:t>
            </a:r>
            <a:r>
              <a:rPr lang="en-US" dirty="0" err="1"/>
              <a:t>factorii</a:t>
            </a:r>
            <a:r>
              <a:rPr lang="en-US" dirty="0"/>
              <a:t> de </a:t>
            </a:r>
            <a:r>
              <a:rPr lang="en-US" dirty="0" err="1"/>
              <a:t>stres</a:t>
            </a:r>
            <a:r>
              <a:rPr lang="en-US" dirty="0"/>
              <a:t> din </a:t>
            </a:r>
            <a:r>
              <a:rPr lang="en-US" dirty="0" err="1"/>
              <a:t>mediu</a:t>
            </a:r>
            <a:r>
              <a:rPr lang="en-US" dirty="0"/>
              <a:t>. </a:t>
            </a:r>
            <a:r>
              <a:rPr lang="en-US" dirty="0" err="1"/>
              <a:t>În</a:t>
            </a:r>
            <a:r>
              <a:rPr lang="en-US" dirty="0"/>
              <a:t> plus, </a:t>
            </a:r>
            <a:r>
              <a:rPr lang="en-US" dirty="0" err="1"/>
              <a:t>exozomii</a:t>
            </a:r>
            <a:r>
              <a:rPr lang="en-US" dirty="0"/>
              <a:t> pot </a:t>
            </a:r>
            <a:r>
              <a:rPr lang="en-US" dirty="0" err="1"/>
              <a:t>ajuta</a:t>
            </a:r>
            <a:r>
              <a:rPr lang="en-US" dirty="0"/>
              <a:t> la </a:t>
            </a:r>
            <a:r>
              <a:rPr lang="en-US" dirty="0" err="1"/>
              <a:t>creșterea</a:t>
            </a:r>
            <a:r>
              <a:rPr lang="en-US" dirty="0"/>
              <a:t> </a:t>
            </a:r>
            <a:r>
              <a:rPr lang="en-US" dirty="0" err="1"/>
              <a:t>eficacității</a:t>
            </a:r>
            <a:r>
              <a:rPr lang="en-US" dirty="0"/>
              <a:t> </a:t>
            </a:r>
            <a:r>
              <a:rPr lang="en-US" dirty="0" err="1"/>
              <a:t>altor</a:t>
            </a:r>
            <a:r>
              <a:rPr lang="en-US" dirty="0"/>
              <a:t> </a:t>
            </a:r>
            <a:r>
              <a:rPr lang="en-US" dirty="0" err="1"/>
              <a:t>ingrediente</a:t>
            </a:r>
            <a:r>
              <a:rPr lang="en-US" dirty="0"/>
              <a:t> active, cum </a:t>
            </a:r>
            <a:r>
              <a:rPr lang="en-US" dirty="0" err="1"/>
              <a:t>ar</a:t>
            </a:r>
            <a:r>
              <a:rPr lang="en-US" dirty="0"/>
              <a:t> fi </a:t>
            </a:r>
            <a:r>
              <a:rPr lang="en-US" dirty="0" err="1"/>
              <a:t>acidul</a:t>
            </a:r>
            <a:r>
              <a:rPr lang="en-US" dirty="0"/>
              <a:t> </a:t>
            </a:r>
            <a:r>
              <a:rPr lang="en-US" dirty="0" err="1"/>
              <a:t>hialuronic</a:t>
            </a:r>
            <a:r>
              <a:rPr lang="en-US" dirty="0"/>
              <a:t>, </a:t>
            </a:r>
            <a:r>
              <a:rPr lang="en-US" dirty="0" err="1"/>
              <a:t>peptidele</a:t>
            </a:r>
            <a:r>
              <a:rPr lang="en-US" dirty="0"/>
              <a:t> </a:t>
            </a:r>
            <a:r>
              <a:rPr lang="en-US" dirty="0" err="1"/>
              <a:t>și</a:t>
            </a:r>
            <a:r>
              <a:rPr lang="en-US" dirty="0"/>
              <a:t> </a:t>
            </a:r>
            <a:r>
              <a:rPr lang="en-US" dirty="0" err="1"/>
              <a:t>antioxidanții</a:t>
            </a:r>
            <a:r>
              <a:rPr lang="en-US" dirty="0"/>
              <a:t>.</a:t>
            </a:r>
          </a:p>
        </p:txBody>
      </p:sp>
      <p:sp>
        <p:nvSpPr>
          <p:cNvPr id="4" name="Slide Number Placeholder 3"/>
          <p:cNvSpPr>
            <a:spLocks noGrp="1"/>
          </p:cNvSpPr>
          <p:nvPr>
            <p:ph type="sldNum" sz="quarter" idx="5"/>
          </p:nvPr>
        </p:nvSpPr>
        <p:spPr/>
        <p:txBody>
          <a:bodyPr/>
          <a:lstStyle/>
          <a:p>
            <a:fld id="{3733D7A2-C585-48BF-BF8C-C21FDC051F77}" type="slidenum">
              <a:rPr lang="en-US" smtClean="0"/>
              <a:t>17</a:t>
            </a:fld>
            <a:endParaRPr lang="en-US" dirty="0"/>
          </a:p>
        </p:txBody>
      </p:sp>
    </p:spTree>
    <p:extLst>
      <p:ext uri="{BB962C8B-B14F-4D97-AF65-F5344CB8AC3E}">
        <p14:creationId xmlns:p14="http://schemas.microsoft.com/office/powerpoint/2010/main" val="3452574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Exozomii</a:t>
            </a:r>
            <a:r>
              <a:rPr lang="en-US" dirty="0"/>
              <a:t> au </a:t>
            </a:r>
            <a:r>
              <a:rPr lang="en-US" dirty="0" err="1"/>
              <a:t>fost</a:t>
            </a:r>
            <a:r>
              <a:rPr lang="en-US" dirty="0"/>
              <a:t> </a:t>
            </a:r>
            <a:r>
              <a:rPr lang="en-US" dirty="0" err="1"/>
              <a:t>studiati</a:t>
            </a:r>
            <a:r>
              <a:rPr lang="en-US" dirty="0"/>
              <a:t> pe </a:t>
            </a:r>
            <a:r>
              <a:rPr lang="en-US" dirty="0" err="1"/>
              <a:t>larg</a:t>
            </a:r>
            <a:r>
              <a:rPr lang="en-US" dirty="0"/>
              <a:t> </a:t>
            </a:r>
            <a:r>
              <a:rPr lang="en-US" dirty="0" err="1"/>
              <a:t>în</a:t>
            </a:r>
            <a:r>
              <a:rPr lang="en-US" dirty="0"/>
              <a:t> </a:t>
            </a:r>
            <a:r>
              <a:rPr lang="en-US" dirty="0" err="1"/>
              <a:t>contextul</a:t>
            </a:r>
            <a:r>
              <a:rPr lang="en-US" dirty="0"/>
              <a:t> </a:t>
            </a:r>
            <a:r>
              <a:rPr lang="en-US" dirty="0" err="1"/>
              <a:t>vindecării</a:t>
            </a:r>
            <a:r>
              <a:rPr lang="en-US" dirty="0"/>
              <a:t> </a:t>
            </a:r>
            <a:r>
              <a:rPr lang="en-US" dirty="0" err="1"/>
              <a:t>rănilor</a:t>
            </a:r>
            <a:r>
              <a:rPr lang="en-US" dirty="0"/>
              <a:t>, </a:t>
            </a:r>
            <a:r>
              <a:rPr lang="en-US" dirty="0" err="1"/>
              <a:t>în</a:t>
            </a:r>
            <a:r>
              <a:rPr lang="en-US" dirty="0"/>
              <a:t> special </a:t>
            </a:r>
            <a:r>
              <a:rPr lang="en-US" dirty="0" err="1"/>
              <a:t>în</a:t>
            </a:r>
            <a:r>
              <a:rPr lang="en-US" dirty="0"/>
              <a:t> </a:t>
            </a:r>
            <a:r>
              <a:rPr lang="en-US" dirty="0" err="1"/>
              <a:t>contextul</a:t>
            </a:r>
            <a:r>
              <a:rPr lang="en-US" dirty="0"/>
              <a:t> </a:t>
            </a:r>
            <a:r>
              <a:rPr lang="en-US" dirty="0" err="1"/>
              <a:t>rănilor</a:t>
            </a:r>
            <a:r>
              <a:rPr lang="en-US" dirty="0"/>
              <a:t> de </a:t>
            </a:r>
            <a:r>
              <a:rPr lang="en-US" dirty="0" err="1"/>
              <a:t>arsuri</a:t>
            </a:r>
            <a:r>
              <a:rPr lang="en-US" dirty="0"/>
              <a:t>. </a:t>
            </a:r>
            <a:r>
              <a:rPr lang="en-US" dirty="0" err="1"/>
              <a:t>În</a:t>
            </a:r>
            <a:r>
              <a:rPr lang="en-US" dirty="0"/>
              <a:t> </a:t>
            </a:r>
            <a:r>
              <a:rPr lang="en-US" dirty="0" err="1"/>
              <a:t>timpul</a:t>
            </a:r>
            <a:r>
              <a:rPr lang="en-US" dirty="0"/>
              <a:t> </a:t>
            </a:r>
            <a:r>
              <a:rPr lang="en-US" dirty="0" err="1"/>
              <a:t>rănilor</a:t>
            </a:r>
            <a:r>
              <a:rPr lang="en-US" dirty="0"/>
              <a:t>, </a:t>
            </a:r>
            <a:r>
              <a:rPr lang="en-US" dirty="0" err="1"/>
              <a:t>celulele</a:t>
            </a:r>
            <a:r>
              <a:rPr lang="en-US" dirty="0"/>
              <a:t> </a:t>
            </a:r>
            <a:r>
              <a:rPr lang="en-US" dirty="0" err="1"/>
              <a:t>eliberează</a:t>
            </a:r>
            <a:r>
              <a:rPr lang="en-US" dirty="0"/>
              <a:t> </a:t>
            </a:r>
            <a:r>
              <a:rPr lang="en-US" dirty="0" err="1"/>
              <a:t>exozomi</a:t>
            </a:r>
            <a:r>
              <a:rPr lang="en-US" dirty="0"/>
              <a:t> </a:t>
            </a:r>
            <a:r>
              <a:rPr lang="en-US" dirty="0" err="1"/>
              <a:t>pentru</a:t>
            </a:r>
            <a:r>
              <a:rPr lang="en-US" dirty="0"/>
              <a:t> a </a:t>
            </a:r>
            <a:r>
              <a:rPr lang="en-US" dirty="0" err="1"/>
              <a:t>ajuta</a:t>
            </a:r>
            <a:r>
              <a:rPr lang="en-US" dirty="0"/>
              <a:t> rana </a:t>
            </a:r>
            <a:r>
              <a:rPr lang="en-US" dirty="0" err="1"/>
              <a:t>să</a:t>
            </a:r>
            <a:r>
              <a:rPr lang="en-US" dirty="0"/>
              <a:t> se </a:t>
            </a:r>
            <a:r>
              <a:rPr lang="en-US" dirty="0" err="1"/>
              <a:t>vindece</a:t>
            </a:r>
            <a:r>
              <a:rPr lang="en-US" dirty="0"/>
              <a:t>. </a:t>
            </a:r>
            <a:r>
              <a:rPr lang="en-US" dirty="0" err="1"/>
              <a:t>Aceste</a:t>
            </a:r>
            <a:r>
              <a:rPr lang="en-US" dirty="0"/>
              <a:t> </a:t>
            </a:r>
            <a:r>
              <a:rPr lang="en-US" dirty="0" err="1"/>
              <a:t>celule</a:t>
            </a:r>
            <a:r>
              <a:rPr lang="en-US" dirty="0"/>
              <a:t> </a:t>
            </a:r>
            <a:r>
              <a:rPr lang="en-US" dirty="0" err="1"/>
              <a:t>imunitare</a:t>
            </a:r>
            <a:r>
              <a:rPr lang="en-US" dirty="0"/>
              <a:t> </a:t>
            </a:r>
            <a:r>
              <a:rPr lang="en-US" dirty="0" err="1"/>
              <a:t>ajută</a:t>
            </a:r>
            <a:r>
              <a:rPr lang="en-US" dirty="0"/>
              <a:t> la </a:t>
            </a:r>
            <a:r>
              <a:rPr lang="en-US" dirty="0" err="1"/>
              <a:t>curățarea</a:t>
            </a:r>
            <a:r>
              <a:rPr lang="en-US" dirty="0"/>
              <a:t> </a:t>
            </a:r>
            <a:r>
              <a:rPr lang="en-US" dirty="0" err="1"/>
              <a:t>rănii</a:t>
            </a:r>
            <a:r>
              <a:rPr lang="en-US" dirty="0"/>
              <a:t> </a:t>
            </a:r>
            <a:r>
              <a:rPr lang="en-US" dirty="0" err="1"/>
              <a:t>și</a:t>
            </a:r>
            <a:r>
              <a:rPr lang="en-US" dirty="0"/>
              <a:t> la </a:t>
            </a:r>
            <a:r>
              <a:rPr lang="en-US" dirty="0" err="1"/>
              <a:t>reducerea</a:t>
            </a:r>
            <a:r>
              <a:rPr lang="en-US" dirty="0"/>
              <a:t> </a:t>
            </a:r>
            <a:r>
              <a:rPr lang="en-US" dirty="0" err="1"/>
              <a:t>riscului</a:t>
            </a:r>
            <a:r>
              <a:rPr lang="en-US" dirty="0"/>
              <a:t> de </a:t>
            </a:r>
            <a:r>
              <a:rPr lang="en-US" dirty="0" err="1"/>
              <a:t>infecție</a:t>
            </a:r>
            <a:r>
              <a:rPr lang="en-US" dirty="0"/>
              <a:t>. </a:t>
            </a:r>
            <a:r>
              <a:rPr lang="en-US" dirty="0" err="1"/>
              <a:t>Exozomii</a:t>
            </a:r>
            <a:r>
              <a:rPr lang="en-US" dirty="0"/>
              <a:t> </a:t>
            </a:r>
            <a:r>
              <a:rPr lang="en-US" dirty="0" err="1"/>
              <a:t>conțin</a:t>
            </a:r>
            <a:r>
              <a:rPr lang="en-US" dirty="0"/>
              <a:t> </a:t>
            </a:r>
            <a:r>
              <a:rPr lang="en-US" dirty="0" err="1"/>
              <a:t>și</a:t>
            </a:r>
            <a:r>
              <a:rPr lang="en-US" dirty="0"/>
              <a:t> </a:t>
            </a:r>
            <a:r>
              <a:rPr lang="en-US" dirty="0" err="1"/>
              <a:t>proteine</a:t>
            </a:r>
            <a:r>
              <a:rPr lang="en-US" dirty="0"/>
              <a:t> ​​</a:t>
            </a:r>
            <a:r>
              <a:rPr lang="en-US" dirty="0" err="1"/>
              <a:t>proinflamatorii</a:t>
            </a:r>
            <a:r>
              <a:rPr lang="en-US" dirty="0"/>
              <a:t> care </a:t>
            </a:r>
            <a:r>
              <a:rPr lang="en-US" dirty="0" err="1"/>
              <a:t>stimulează</a:t>
            </a:r>
            <a:r>
              <a:rPr lang="en-US" dirty="0"/>
              <a:t> </a:t>
            </a:r>
            <a:r>
              <a:rPr lang="en-US" dirty="0" err="1"/>
              <a:t>eliberarea</a:t>
            </a:r>
            <a:r>
              <a:rPr lang="en-US" dirty="0"/>
              <a:t> de </a:t>
            </a:r>
            <a:r>
              <a:rPr lang="en-US" dirty="0" err="1"/>
              <a:t>citokine</a:t>
            </a:r>
            <a:r>
              <a:rPr lang="en-US" dirty="0"/>
              <a:t> </a:t>
            </a:r>
            <a:r>
              <a:rPr lang="en-US" dirty="0" err="1"/>
              <a:t>și</a:t>
            </a:r>
            <a:r>
              <a:rPr lang="en-US" dirty="0"/>
              <a:t> chemokine. </a:t>
            </a:r>
            <a:r>
              <a:rPr lang="en-US" dirty="0" err="1"/>
              <a:t>Aceste</a:t>
            </a:r>
            <a:r>
              <a:rPr lang="en-US" dirty="0"/>
              <a:t> </a:t>
            </a:r>
            <a:r>
              <a:rPr lang="en-US" dirty="0" err="1"/>
              <a:t>citokine</a:t>
            </a:r>
            <a:r>
              <a:rPr lang="en-US" dirty="0"/>
              <a:t> </a:t>
            </a:r>
            <a:r>
              <a:rPr lang="en-US" dirty="0" err="1"/>
              <a:t>și</a:t>
            </a:r>
            <a:r>
              <a:rPr lang="en-US" dirty="0"/>
              <a:t> chemokine </a:t>
            </a:r>
            <a:r>
              <a:rPr lang="en-US" dirty="0" err="1"/>
              <a:t>inițiază</a:t>
            </a:r>
            <a:r>
              <a:rPr lang="en-US" dirty="0"/>
              <a:t> </a:t>
            </a:r>
            <a:r>
              <a:rPr lang="en-US" dirty="0" err="1"/>
              <a:t>recrutarea</a:t>
            </a:r>
            <a:r>
              <a:rPr lang="en-US" dirty="0"/>
              <a:t> </a:t>
            </a:r>
            <a:r>
              <a:rPr lang="en-US" dirty="0" err="1"/>
              <a:t>celulelor</a:t>
            </a:r>
            <a:r>
              <a:rPr lang="en-US" dirty="0"/>
              <a:t> </a:t>
            </a:r>
            <a:r>
              <a:rPr lang="en-US" dirty="0" err="1"/>
              <a:t>imune</a:t>
            </a:r>
            <a:r>
              <a:rPr lang="en-US" dirty="0"/>
              <a:t> la </a:t>
            </a:r>
            <a:r>
              <a:rPr lang="en-US" dirty="0" err="1"/>
              <a:t>locul</a:t>
            </a:r>
            <a:r>
              <a:rPr lang="en-US" dirty="0"/>
              <a:t> </a:t>
            </a:r>
            <a:r>
              <a:rPr lang="en-US" dirty="0" err="1"/>
              <a:t>rănii</a:t>
            </a:r>
            <a:r>
              <a:rPr lang="en-US" dirty="0"/>
              <a:t> </a:t>
            </a:r>
            <a:r>
              <a:rPr lang="en-US" dirty="0" err="1"/>
              <a:t>și</a:t>
            </a:r>
            <a:r>
              <a:rPr lang="en-US" dirty="0"/>
              <a:t> </a:t>
            </a:r>
            <a:r>
              <a:rPr lang="en-US" dirty="0" err="1"/>
              <a:t>activează</a:t>
            </a:r>
            <a:r>
              <a:rPr lang="en-US" dirty="0"/>
              <a:t> </a:t>
            </a:r>
            <a:r>
              <a:rPr lang="en-US" dirty="0" err="1"/>
              <a:t>vindecarea</a:t>
            </a:r>
            <a:r>
              <a:rPr lang="en-US" dirty="0"/>
              <a:t> </a:t>
            </a:r>
            <a:r>
              <a:rPr lang="en-US" dirty="0" err="1"/>
              <a:t>rănilor</a:t>
            </a:r>
            <a:r>
              <a:rPr lang="en-US" dirty="0"/>
              <a:t>.</a:t>
            </a:r>
            <a:r>
              <a:rPr lang="ro-RO" dirty="0"/>
              <a:t> În general, exozomii joacă un rol important în vindecarea rănilor.</a:t>
            </a:r>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18</a:t>
            </a:fld>
            <a:endParaRPr lang="en-US" dirty="0"/>
          </a:p>
        </p:txBody>
      </p:sp>
    </p:spTree>
    <p:extLst>
      <p:ext uri="{BB962C8B-B14F-4D97-AF65-F5344CB8AC3E}">
        <p14:creationId xmlns:p14="http://schemas.microsoft.com/office/powerpoint/2010/main" val="247202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Microalgele</a:t>
            </a:r>
            <a:r>
              <a:rPr lang="en-US" dirty="0"/>
              <a:t> sunt </a:t>
            </a:r>
            <a:r>
              <a:rPr lang="en-US" dirty="0" err="1"/>
              <a:t>organisme</a:t>
            </a:r>
            <a:r>
              <a:rPr lang="en-US" dirty="0"/>
              <a:t> </a:t>
            </a:r>
            <a:r>
              <a:rPr lang="en-US" dirty="0" err="1"/>
              <a:t>fotosintetice</a:t>
            </a:r>
            <a:r>
              <a:rPr lang="en-US" dirty="0"/>
              <a:t> </a:t>
            </a:r>
            <a:r>
              <a:rPr lang="en-US" dirty="0" err="1"/>
              <a:t>complexe</a:t>
            </a:r>
            <a:r>
              <a:rPr lang="en-US" dirty="0"/>
              <a:t> care se </a:t>
            </a:r>
            <a:r>
              <a:rPr lang="en-US" dirty="0" err="1"/>
              <a:t>găsesc</a:t>
            </a:r>
            <a:r>
              <a:rPr lang="en-US" dirty="0"/>
              <a:t> </a:t>
            </a:r>
            <a:r>
              <a:rPr lang="en-US" dirty="0" err="1"/>
              <a:t>în</a:t>
            </a:r>
            <a:r>
              <a:rPr lang="en-US" dirty="0"/>
              <a:t> </a:t>
            </a:r>
            <a:r>
              <a:rPr lang="en-US" dirty="0" err="1"/>
              <a:t>mediile</a:t>
            </a:r>
            <a:r>
              <a:rPr lang="en-US" dirty="0"/>
              <a:t> marine </a:t>
            </a:r>
            <a:r>
              <a:rPr lang="en-US" dirty="0" err="1"/>
              <a:t>și</a:t>
            </a:r>
            <a:r>
              <a:rPr lang="en-US" dirty="0"/>
              <a:t> de </a:t>
            </a:r>
            <a:r>
              <a:rPr lang="en-US" dirty="0" err="1"/>
              <a:t>apă</a:t>
            </a:r>
            <a:r>
              <a:rPr lang="en-US" dirty="0"/>
              <a:t> dulce care </a:t>
            </a:r>
            <a:r>
              <a:rPr lang="en-US" dirty="0" err="1"/>
              <a:t>produc</a:t>
            </a:r>
            <a:r>
              <a:rPr lang="en-US" dirty="0"/>
              <a:t> </a:t>
            </a:r>
            <a:r>
              <a:rPr lang="en-US" dirty="0" err="1"/>
              <a:t>metaboliți</a:t>
            </a:r>
            <a:r>
              <a:rPr lang="en-US" dirty="0"/>
              <a:t> </a:t>
            </a:r>
            <a:r>
              <a:rPr lang="en-US" dirty="0" err="1"/>
              <a:t>valoroși</a:t>
            </a:r>
            <a:r>
              <a:rPr lang="en-US" dirty="0"/>
              <a:t>. </a:t>
            </a:r>
            <a:r>
              <a:rPr lang="en-US" dirty="0" err="1"/>
              <a:t>Metaboliții</a:t>
            </a:r>
            <a:r>
              <a:rPr lang="en-US" dirty="0"/>
              <a:t> </a:t>
            </a:r>
            <a:r>
              <a:rPr lang="en-US" dirty="0" err="1"/>
              <a:t>derivați</a:t>
            </a:r>
            <a:r>
              <a:rPr lang="en-US" dirty="0"/>
              <a:t> din </a:t>
            </a:r>
            <a:r>
              <a:rPr lang="en-US" dirty="0" err="1"/>
              <a:t>microalge</a:t>
            </a:r>
            <a:r>
              <a:rPr lang="en-US" dirty="0"/>
              <a:t> au </a:t>
            </a:r>
            <a:r>
              <a:rPr lang="en-US" dirty="0" err="1"/>
              <a:t>câștigat</a:t>
            </a:r>
            <a:r>
              <a:rPr lang="en-US" dirty="0"/>
              <a:t> o </a:t>
            </a:r>
            <a:r>
              <a:rPr lang="en-US" dirty="0" err="1"/>
              <a:t>atenție</a:t>
            </a:r>
            <a:r>
              <a:rPr lang="en-US" dirty="0"/>
              <a:t> </a:t>
            </a:r>
            <a:r>
              <a:rPr lang="en-US" dirty="0" err="1"/>
              <a:t>remarcabilă</a:t>
            </a:r>
            <a:r>
              <a:rPr lang="en-US" dirty="0"/>
              <a:t> </a:t>
            </a:r>
            <a:r>
              <a:rPr lang="en-US" dirty="0" err="1"/>
              <a:t>în</a:t>
            </a:r>
            <a:r>
              <a:rPr lang="en-US" dirty="0"/>
              <a:t> </a:t>
            </a:r>
            <a:r>
              <a:rPr lang="en-US" dirty="0" err="1"/>
              <a:t>diferite</a:t>
            </a:r>
            <a:r>
              <a:rPr lang="en-US" dirty="0"/>
              <a:t> </a:t>
            </a:r>
            <a:r>
              <a:rPr lang="en-US" dirty="0" err="1"/>
              <a:t>procese</a:t>
            </a:r>
            <a:r>
              <a:rPr lang="en-US" dirty="0"/>
              <a:t> </a:t>
            </a:r>
            <a:r>
              <a:rPr lang="en-US" dirty="0" err="1"/>
              <a:t>biotehnologice</a:t>
            </a:r>
            <a:r>
              <a:rPr lang="en-US" dirty="0"/>
              <a:t> industrial, in </a:t>
            </a:r>
            <a:r>
              <a:rPr lang="en-US" dirty="0" err="1"/>
              <a:t>industrii</a:t>
            </a:r>
            <a:r>
              <a:rPr lang="en-US" dirty="0"/>
              <a:t> </a:t>
            </a:r>
            <a:r>
              <a:rPr lang="en-US" dirty="0" err="1"/>
              <a:t>farmaceutice</a:t>
            </a:r>
            <a:r>
              <a:rPr lang="en-US" dirty="0"/>
              <a:t> </a:t>
            </a:r>
            <a:r>
              <a:rPr lang="en-US" dirty="0" err="1"/>
              <a:t>și</a:t>
            </a:r>
            <a:r>
              <a:rPr lang="en-US" dirty="0"/>
              <a:t> </a:t>
            </a:r>
            <a:r>
              <a:rPr lang="en-US" dirty="0" err="1"/>
              <a:t>cosmetice</a:t>
            </a:r>
            <a:r>
              <a:rPr lang="en-US" dirty="0"/>
              <a:t> </a:t>
            </a:r>
            <a:r>
              <a:rPr lang="en-US" dirty="0" err="1"/>
              <a:t>datorită</a:t>
            </a:r>
            <a:r>
              <a:rPr lang="en-US" dirty="0"/>
              <a:t> </a:t>
            </a:r>
            <a:r>
              <a:rPr lang="en-US" dirty="0" err="1"/>
              <a:t>proprietăților</a:t>
            </a:r>
            <a:r>
              <a:rPr lang="en-US" dirty="0"/>
              <a:t> lor multiple, </a:t>
            </a:r>
            <a:r>
              <a:rPr lang="en-US" dirty="0" err="1"/>
              <a:t>inclusiv</a:t>
            </a:r>
            <a:r>
              <a:rPr lang="en-US" dirty="0"/>
              <a:t> </a:t>
            </a:r>
            <a:r>
              <a:rPr lang="en-US" dirty="0" err="1"/>
              <a:t>activități</a:t>
            </a:r>
            <a:r>
              <a:rPr lang="en-US" dirty="0"/>
              <a:t> </a:t>
            </a:r>
            <a:r>
              <a:rPr lang="en-US" dirty="0" err="1"/>
              <a:t>antioxidante</a:t>
            </a:r>
            <a:r>
              <a:rPr lang="en-US" dirty="0"/>
              <a:t>, anti-</a:t>
            </a:r>
            <a:r>
              <a:rPr lang="en-US" dirty="0" err="1"/>
              <a:t>îmbătrânire</a:t>
            </a:r>
            <a:r>
              <a:rPr lang="en-US" dirty="0"/>
              <a:t>, </a:t>
            </a:r>
            <a:r>
              <a:rPr lang="en-US" dirty="0" err="1"/>
              <a:t>anticancerigene</a:t>
            </a:r>
            <a:r>
              <a:rPr lang="en-US" dirty="0"/>
              <a:t>, </a:t>
            </a:r>
            <a:r>
              <a:rPr lang="en-US" dirty="0" err="1"/>
              <a:t>imunomodulatori</a:t>
            </a:r>
            <a:r>
              <a:rPr lang="en-US" dirty="0"/>
              <a:t>, </a:t>
            </a:r>
            <a:r>
              <a:rPr lang="en-US" dirty="0" err="1"/>
              <a:t>antiinflamatorii</a:t>
            </a:r>
            <a:r>
              <a:rPr lang="en-US" dirty="0"/>
              <a:t> </a:t>
            </a:r>
            <a:r>
              <a:rPr lang="en-US" dirty="0" err="1"/>
              <a:t>și</a:t>
            </a:r>
            <a:r>
              <a:rPr lang="en-US" dirty="0"/>
              <a:t> </a:t>
            </a:r>
            <a:r>
              <a:rPr lang="en-US" dirty="0" err="1"/>
              <a:t>antimicrobiene</a:t>
            </a:r>
            <a:r>
              <a:rPr lang="en-US" dirty="0"/>
              <a:t>.</a:t>
            </a:r>
            <a:endParaRPr lang="ro-RO" dirty="0"/>
          </a:p>
        </p:txBody>
      </p:sp>
      <p:sp>
        <p:nvSpPr>
          <p:cNvPr id="4" name="Slide Number Placeholder 3"/>
          <p:cNvSpPr>
            <a:spLocks noGrp="1"/>
          </p:cNvSpPr>
          <p:nvPr>
            <p:ph type="sldNum" sz="quarter" idx="5"/>
          </p:nvPr>
        </p:nvSpPr>
        <p:spPr/>
        <p:txBody>
          <a:bodyPr/>
          <a:lstStyle/>
          <a:p>
            <a:fld id="{3733D7A2-C585-48BF-BF8C-C21FDC051F77}" type="slidenum">
              <a:rPr lang="en-US" smtClean="0"/>
              <a:t>19</a:t>
            </a:fld>
            <a:endParaRPr lang="en-US" dirty="0"/>
          </a:p>
        </p:txBody>
      </p:sp>
    </p:spTree>
    <p:extLst>
      <p:ext uri="{BB962C8B-B14F-4D97-AF65-F5344CB8AC3E}">
        <p14:creationId xmlns:p14="http://schemas.microsoft.com/office/powerpoint/2010/main" val="186859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Microalgele</a:t>
            </a:r>
            <a:r>
              <a:rPr lang="en-US" dirty="0"/>
              <a:t> pot fi </a:t>
            </a:r>
            <a:r>
              <a:rPr lang="en-US" dirty="0" err="1"/>
              <a:t>utilizate</a:t>
            </a:r>
            <a:r>
              <a:rPr lang="en-US" dirty="0"/>
              <a:t> </a:t>
            </a:r>
            <a:r>
              <a:rPr lang="en-US" dirty="0" err="1"/>
              <a:t>pentru</a:t>
            </a:r>
            <a:r>
              <a:rPr lang="en-US" dirty="0"/>
              <a:t> </a:t>
            </a:r>
            <a:r>
              <a:rPr lang="en-US" dirty="0" err="1"/>
              <a:t>alimente</a:t>
            </a:r>
            <a:r>
              <a:rPr lang="en-US" dirty="0"/>
              <a:t> de mare </a:t>
            </a:r>
            <a:r>
              <a:rPr lang="en-US" dirty="0" err="1"/>
              <a:t>valoare</a:t>
            </a:r>
            <a:r>
              <a:rPr lang="en-US" dirty="0"/>
              <a:t>, </a:t>
            </a:r>
            <a:r>
              <a:rPr lang="en-US" dirty="0" err="1"/>
              <a:t>alimente</a:t>
            </a:r>
            <a:r>
              <a:rPr lang="en-US" dirty="0"/>
              <a:t> </a:t>
            </a:r>
            <a:r>
              <a:rPr lang="en-US" dirty="0" err="1"/>
              <a:t>sănătoase</a:t>
            </a:r>
            <a:r>
              <a:rPr lang="en-US" dirty="0"/>
              <a:t> </a:t>
            </a:r>
            <a:r>
              <a:rPr lang="en-US" dirty="0" err="1"/>
              <a:t>pentru</a:t>
            </a:r>
            <a:r>
              <a:rPr lang="en-US" dirty="0"/>
              <a:t> </a:t>
            </a:r>
            <a:r>
              <a:rPr lang="en-US" dirty="0" err="1"/>
              <a:t>oameni</a:t>
            </a:r>
            <a:r>
              <a:rPr lang="en-US" dirty="0"/>
              <a:t>, </a:t>
            </a:r>
            <a:r>
              <a:rPr lang="en-US" dirty="0" err="1"/>
              <a:t>polizaharide</a:t>
            </a:r>
            <a:r>
              <a:rPr lang="en-US" dirty="0"/>
              <a:t>, </a:t>
            </a:r>
            <a:r>
              <a:rPr lang="en-US" dirty="0" err="1"/>
              <a:t>aditivi</a:t>
            </a:r>
            <a:r>
              <a:rPr lang="en-US" dirty="0"/>
              <a:t> </a:t>
            </a:r>
            <a:r>
              <a:rPr lang="en-US" dirty="0" err="1"/>
              <a:t>alimentari</a:t>
            </a:r>
            <a:r>
              <a:rPr lang="en-US" dirty="0"/>
              <a:t> </a:t>
            </a:r>
            <a:r>
              <a:rPr lang="en-US" dirty="0" err="1"/>
              <a:t>și</a:t>
            </a:r>
            <a:r>
              <a:rPr lang="en-US" dirty="0"/>
              <a:t> </a:t>
            </a:r>
            <a:r>
              <a:rPr lang="en-US" dirty="0" err="1"/>
              <a:t>furajeri</a:t>
            </a:r>
            <a:r>
              <a:rPr lang="en-US" dirty="0"/>
              <a:t>, </a:t>
            </a:r>
            <a:r>
              <a:rPr lang="en-US" dirty="0" err="1"/>
              <a:t>cosmetice</a:t>
            </a:r>
            <a:r>
              <a:rPr lang="en-US" dirty="0"/>
              <a:t>, </a:t>
            </a:r>
            <a:r>
              <a:rPr lang="en-US" dirty="0" err="1"/>
              <a:t>antioxidanți</a:t>
            </a:r>
            <a:r>
              <a:rPr lang="en-US" dirty="0"/>
              <a:t>, </a:t>
            </a:r>
            <a:r>
              <a:rPr lang="en-US" dirty="0" err="1"/>
              <a:t>obiecte</a:t>
            </a:r>
            <a:r>
              <a:rPr lang="en-US" dirty="0"/>
              <a:t> </a:t>
            </a:r>
            <a:r>
              <a:rPr lang="en-US" dirty="0" err="1"/>
              <a:t>antiinflamatoare</a:t>
            </a:r>
            <a:r>
              <a:rPr lang="en-US" dirty="0"/>
              <a:t>, </a:t>
            </a:r>
            <a:r>
              <a:rPr lang="en-US" dirty="0" err="1"/>
              <a:t>coloranți</a:t>
            </a:r>
            <a:r>
              <a:rPr lang="en-US" dirty="0"/>
              <a:t> </a:t>
            </a:r>
            <a:r>
              <a:rPr lang="en-US" dirty="0" err="1"/>
              <a:t>și</a:t>
            </a:r>
            <a:r>
              <a:rPr lang="en-US" dirty="0"/>
              <a:t> </a:t>
            </a:r>
            <a:r>
              <a:rPr lang="en-US" dirty="0" err="1"/>
              <a:t>furaje</a:t>
            </a:r>
            <a:r>
              <a:rPr lang="en-US" dirty="0"/>
              <a:t> </a:t>
            </a:r>
            <a:r>
              <a:rPr lang="en-US" dirty="0" err="1"/>
              <a:t>pentru</a:t>
            </a:r>
            <a:r>
              <a:rPr lang="en-US" dirty="0"/>
              <a:t> </a:t>
            </a:r>
            <a:r>
              <a:rPr lang="en-US" dirty="0" err="1"/>
              <a:t>acvacultură</a:t>
            </a:r>
            <a:r>
              <a:rPr lang="en-US" dirty="0"/>
              <a:t> </a:t>
            </a:r>
            <a:r>
              <a:rPr lang="en-US" dirty="0" err="1"/>
              <a:t>și</a:t>
            </a:r>
            <a:r>
              <a:rPr lang="en-US" dirty="0"/>
              <a:t> </a:t>
            </a:r>
            <a:r>
              <a:rPr lang="en-US" dirty="0" err="1"/>
              <a:t>prepararea</a:t>
            </a:r>
            <a:r>
              <a:rPr lang="en-US" dirty="0"/>
              <a:t> de </a:t>
            </a:r>
            <a:r>
              <a:rPr lang="en-US" dirty="0" err="1"/>
              <a:t>biofilme</a:t>
            </a:r>
            <a:r>
              <a:rPr lang="ro-RO" dirty="0"/>
              <a:t>. Microalgele cresc rapid și produc biomasă mare cu conținut ridicat de proteine ​​și sunt sursa de „proteine ​​unicelulare sunt capabile să efectueze fotosinteza si sunt importante pentru viața pe pământ producand aproximativ jumătate din oxigenul atmosferic și folosesc dioxidul de carbon din gazul cu efect de seră pentru a crește fotoautotrofic. </a:t>
            </a:r>
          </a:p>
          <a:p>
            <a:r>
              <a:rPr lang="en-US" b="1" i="0" dirty="0" err="1">
                <a:solidFill>
                  <a:srgbClr val="5F6368"/>
                </a:solidFill>
                <a:effectLst/>
                <a:highlight>
                  <a:srgbClr val="FFFFFF"/>
                </a:highlight>
                <a:latin typeface="Arial" panose="020B0604020202020204" pitchFamily="34" charset="0"/>
              </a:rPr>
              <a:t>Acidul</a:t>
            </a:r>
            <a:r>
              <a:rPr lang="en-US" b="1" i="0" dirty="0">
                <a:solidFill>
                  <a:srgbClr val="5F6368"/>
                </a:solidFill>
                <a:effectLst/>
                <a:highlight>
                  <a:srgbClr val="FFFFFF"/>
                </a:highlight>
                <a:latin typeface="Arial" panose="020B0604020202020204" pitchFamily="34" charset="0"/>
              </a:rPr>
              <a:t> docosahexaenoic</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sau</a:t>
            </a:r>
            <a:r>
              <a:rPr lang="en-US" b="0" i="0" dirty="0">
                <a:solidFill>
                  <a:srgbClr val="4D5156"/>
                </a:solidFill>
                <a:effectLst/>
                <a:highlight>
                  <a:srgbClr val="FFFFFF"/>
                </a:highlight>
                <a:latin typeface="Arial" panose="020B0604020202020204" pitchFamily="34" charset="0"/>
              </a:rPr>
              <a:t> DHA) </a:t>
            </a:r>
            <a:r>
              <a:rPr lang="en-US" b="0" i="0" dirty="0" err="1">
                <a:solidFill>
                  <a:srgbClr val="4D5156"/>
                </a:solidFill>
                <a:effectLst/>
                <a:highlight>
                  <a:srgbClr val="FFFFFF"/>
                </a:highlight>
                <a:latin typeface="Arial" panose="020B0604020202020204" pitchFamily="34" charset="0"/>
              </a:rPr>
              <a:t>este</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unul</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dintre</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acizii</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grași</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polinesaturați</a:t>
            </a:r>
            <a:r>
              <a:rPr lang="en-US" b="0" i="0" dirty="0">
                <a:solidFill>
                  <a:srgbClr val="4D5156"/>
                </a:solidFill>
                <a:effectLst/>
                <a:highlight>
                  <a:srgbClr val="FFFFFF"/>
                </a:highlight>
                <a:latin typeface="Arial" panose="020B0604020202020204" pitchFamily="34" charset="0"/>
              </a:rPr>
              <a:t> omega 3, </a:t>
            </a:r>
            <a:r>
              <a:rPr lang="en-US" b="0" i="0" dirty="0" err="1">
                <a:solidFill>
                  <a:srgbClr val="4D5156"/>
                </a:solidFill>
                <a:effectLst/>
                <a:highlight>
                  <a:srgbClr val="FFFFFF"/>
                </a:highlight>
                <a:latin typeface="Arial" panose="020B0604020202020204" pitchFamily="34" charset="0"/>
              </a:rPr>
              <a:t>considerati</a:t>
            </a:r>
            <a:r>
              <a:rPr lang="en-US" b="0" i="0" dirty="0">
                <a:solidFill>
                  <a:srgbClr val="4D5156"/>
                </a:solidFill>
                <a:effectLst/>
                <a:highlight>
                  <a:srgbClr val="FFFFFF"/>
                </a:highlight>
                <a:latin typeface="Arial" panose="020B0604020202020204" pitchFamily="34" charset="0"/>
              </a:rPr>
              <a:t> ca </a:t>
            </a:r>
            <a:r>
              <a:rPr lang="en-US" b="0" i="0" dirty="0" err="1">
                <a:solidFill>
                  <a:srgbClr val="4D5156"/>
                </a:solidFill>
                <a:effectLst/>
                <a:highlight>
                  <a:srgbClr val="FFFFFF"/>
                </a:highlight>
                <a:latin typeface="Arial" panose="020B0604020202020204" pitchFamily="34" charset="0"/>
              </a:rPr>
              <a:t>fiind</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indispensabili</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organismului</a:t>
            </a:r>
            <a:r>
              <a:rPr lang="en-US" b="0" i="0" dirty="0">
                <a:solidFill>
                  <a:srgbClr val="4D5156"/>
                </a:solidFill>
                <a:effectLst/>
                <a:highlight>
                  <a:srgbClr val="FFFFFF"/>
                </a:highlight>
                <a:latin typeface="Arial" panose="020B0604020202020204" pitchFamily="34" charset="0"/>
              </a:rPr>
              <a:t> </a:t>
            </a:r>
            <a:r>
              <a:rPr lang="en-US" b="0" i="0" dirty="0" err="1">
                <a:solidFill>
                  <a:srgbClr val="4D5156"/>
                </a:solidFill>
                <a:effectLst/>
                <a:highlight>
                  <a:srgbClr val="FFFFFF"/>
                </a:highlight>
                <a:latin typeface="Arial" panose="020B0604020202020204" pitchFamily="34" charset="0"/>
              </a:rPr>
              <a:t>uman</a:t>
            </a:r>
            <a:r>
              <a:rPr lang="ro-RO" b="0" i="0" dirty="0">
                <a:solidFill>
                  <a:srgbClr val="4D5156"/>
                </a:solidFill>
                <a:effectLst/>
                <a:highlight>
                  <a:srgbClr val="FFFFFF"/>
                </a:highligh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20</a:t>
            </a:fld>
            <a:endParaRPr lang="en-US" dirty="0"/>
          </a:p>
        </p:txBody>
      </p:sp>
    </p:spTree>
    <p:extLst>
      <p:ext uri="{BB962C8B-B14F-4D97-AF65-F5344CB8AC3E}">
        <p14:creationId xmlns:p14="http://schemas.microsoft.com/office/powerpoint/2010/main" val="329041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Terapia de primă linie începe de obicei cu a învăța cum se curăță pielea în mod corespunzător, astfel încât să rămână hidratată și să nu fie prea exfoliată sau stresată. De exemplu, menținerea dușurilor sau băilor scurte folosind apă călduță (nu fierbinte), uscarea delicată a pielii după duș și aplicarea unei creme hidratante în timp ce pielea este încă umedă, spune dr. Friedman.</a:t>
            </a:r>
            <a:endParaRPr lang="en-US" dirty="0"/>
          </a:p>
          <a:p>
            <a:endParaRPr lang="en-US" dirty="0"/>
          </a:p>
          <a:p>
            <a:endParaRPr lang="en-US" dirty="0"/>
          </a:p>
          <a:p>
            <a:r>
              <a:rPr lang="en-US" dirty="0"/>
              <a:t>https://www.jnj.com/innovation/latest-science-behind-chemotherapy-skin-care</a:t>
            </a:r>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22</a:t>
            </a:fld>
            <a:endParaRPr lang="en-US" dirty="0"/>
          </a:p>
        </p:txBody>
      </p:sp>
    </p:spTree>
    <p:extLst>
      <p:ext uri="{BB962C8B-B14F-4D97-AF65-F5344CB8AC3E}">
        <p14:creationId xmlns:p14="http://schemas.microsoft.com/office/powerpoint/2010/main" val="329155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25</a:t>
            </a:fld>
            <a:endParaRPr lang="en-US" dirty="0"/>
          </a:p>
        </p:txBody>
      </p:sp>
    </p:spTree>
    <p:extLst>
      <p:ext uri="{BB962C8B-B14F-4D97-AF65-F5344CB8AC3E}">
        <p14:creationId xmlns:p14="http://schemas.microsoft.com/office/powerpoint/2010/main" val="141053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Computer tomograf</a:t>
            </a:r>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4</a:t>
            </a:fld>
            <a:endParaRPr lang="en-US" dirty="0"/>
          </a:p>
        </p:txBody>
      </p:sp>
    </p:spTree>
    <p:extLst>
      <p:ext uri="{BB962C8B-B14F-4D97-AF65-F5344CB8AC3E}">
        <p14:creationId xmlns:p14="http://schemas.microsoft.com/office/powerpoint/2010/main" val="47248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5</a:t>
            </a:fld>
            <a:endParaRPr lang="en-US" dirty="0"/>
          </a:p>
        </p:txBody>
      </p:sp>
    </p:spTree>
    <p:extLst>
      <p:ext uri="{BB962C8B-B14F-4D97-AF65-F5344CB8AC3E}">
        <p14:creationId xmlns:p14="http://schemas.microsoft.com/office/powerpoint/2010/main" val="156411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ro-RO" sz="1600" b="1" u="sng" dirty="0">
                <a:latin typeface="Times New Roman" panose="02020603050405020304" pitchFamily="18" charset="0"/>
                <a:cs typeface="Times New Roman" panose="02020603050405020304" pitchFamily="18" charset="0"/>
              </a:rPr>
              <a:t>Senescența </a:t>
            </a: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1960 – Leonard </a:t>
            </a:r>
            <a:r>
              <a:rPr lang="ro-RO" dirty="0" err="1">
                <a:latin typeface="Times New Roman" panose="02020603050405020304" pitchFamily="18" charset="0"/>
                <a:cs typeface="Times New Roman" panose="02020603050405020304" pitchFamily="18" charset="0"/>
              </a:rPr>
              <a:t>Hayflick</a:t>
            </a:r>
            <a:r>
              <a:rPr lang="ro-RO" dirty="0">
                <a:latin typeface="Times New Roman" panose="02020603050405020304" pitchFamily="18" charset="0"/>
                <a:cs typeface="Times New Roman" panose="02020603050405020304" pitchFamily="18" charset="0"/>
              </a:rPr>
              <a:t> și Paul </a:t>
            </a:r>
            <a:r>
              <a:rPr lang="ro-RO" dirty="0" err="1">
                <a:latin typeface="Times New Roman" panose="02020603050405020304" pitchFamily="18" charset="0"/>
                <a:cs typeface="Times New Roman" panose="02020603050405020304" pitchFamily="18" charset="0"/>
              </a:rPr>
              <a:t>Moorhead</a:t>
            </a:r>
            <a:r>
              <a:rPr lang="ro-RO" dirty="0">
                <a:latin typeface="Times New Roman" panose="02020603050405020304" pitchFamily="18" charset="0"/>
                <a:cs typeface="Times New Roman" panose="02020603050405020304" pitchFamily="18" charset="0"/>
              </a:rPr>
              <a:t> au răsturnat consensul științific de lungă durată conform căruia probele de celule umane se pot replica la nesfârșit în culturile de laborator. Cercetătorii au demonstrat faptul că există o limită a numărului de cicluri de diviziune, după care celulele intră în etapa de senescență. Putem defini senescența ca etapa de încetare a diviziunii celulare și retragerea permanentă din ciclul celular.</a:t>
            </a: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Celulele </a:t>
            </a:r>
            <a:r>
              <a:rPr lang="ro-RO" dirty="0" err="1">
                <a:latin typeface="Times New Roman" panose="02020603050405020304" pitchFamily="18" charset="0"/>
                <a:cs typeface="Times New Roman" panose="02020603050405020304" pitchFamily="18" charset="0"/>
              </a:rPr>
              <a:t>senescente</a:t>
            </a:r>
            <a:r>
              <a:rPr lang="ro-RO" dirty="0">
                <a:latin typeface="Times New Roman" panose="02020603050405020304" pitchFamily="18" charset="0"/>
                <a:cs typeface="Times New Roman" panose="02020603050405020304" pitchFamily="18" charset="0"/>
              </a:rPr>
              <a:t> cresc în număr în timpul îmbătrânirii și sunt responsabile de declinul organismului în timp precum și în </a:t>
            </a:r>
            <a:r>
              <a:rPr lang="ro-RO" dirty="0" err="1">
                <a:latin typeface="Times New Roman" panose="02020603050405020304" pitchFamily="18" charset="0"/>
                <a:cs typeface="Times New Roman" panose="02020603050405020304" pitchFamily="18" charset="0"/>
              </a:rPr>
              <a:t>pregresia</a:t>
            </a:r>
            <a:r>
              <a:rPr lang="ro-RO" dirty="0">
                <a:latin typeface="Times New Roman" panose="02020603050405020304" pitchFamily="18" charset="0"/>
                <a:cs typeface="Times New Roman" panose="02020603050405020304" pitchFamily="18" charset="0"/>
              </a:rPr>
              <a:t> bolilor legate de vârstă.</a:t>
            </a: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Înțelegerea </a:t>
            </a:r>
            <a:r>
              <a:rPr lang="ro-RO" b="1" i="1" dirty="0">
                <a:solidFill>
                  <a:srgbClr val="0070C0"/>
                </a:solidFill>
                <a:latin typeface="Times New Roman" panose="02020603050405020304" pitchFamily="18" charset="0"/>
                <a:cs typeface="Times New Roman" panose="02020603050405020304" pitchFamily="18" charset="0"/>
              </a:rPr>
              <a:t>cum și de ce </a:t>
            </a:r>
            <a:r>
              <a:rPr lang="ro-RO" dirty="0">
                <a:latin typeface="Times New Roman" panose="02020603050405020304" pitchFamily="18" charset="0"/>
                <a:cs typeface="Times New Roman" panose="02020603050405020304" pitchFamily="18" charset="0"/>
              </a:rPr>
              <a:t>senescența contribuie la procesul de îmbătrânire, putem crea terapii care să încetinească sau chiar să inverseze progresia acestuia.</a:t>
            </a:r>
          </a:p>
          <a:p>
            <a:pPr marL="285750" indent="-285750" algn="just">
              <a:lnSpc>
                <a:spcPct val="150000"/>
              </a:lnSpc>
              <a:buFont typeface="Arial" panose="020B0604020202020204" pitchFamily="34" charset="0"/>
              <a:buChar char="•"/>
            </a:pPr>
            <a:r>
              <a:rPr lang="ro-RO" b="1" i="1" dirty="0">
                <a:solidFill>
                  <a:srgbClr val="0070C0"/>
                </a:solidFill>
                <a:latin typeface="Times New Roman" panose="02020603050405020304" pitchFamily="18" charset="0"/>
                <a:cs typeface="Times New Roman" panose="02020603050405020304" pitchFamily="18" charset="0"/>
              </a:rPr>
              <a:t>Senescența </a:t>
            </a:r>
            <a:r>
              <a:rPr lang="ro-RO" dirty="0">
                <a:latin typeface="Times New Roman" panose="02020603050405020304" pitchFamily="18" charset="0"/>
                <a:cs typeface="Times New Roman" panose="02020603050405020304" pitchFamily="18" charset="0"/>
              </a:rPr>
              <a:t>apare ca un răspuns la o varietate de</a:t>
            </a:r>
            <a:r>
              <a:rPr lang="ro-RO" b="1" i="1" dirty="0">
                <a:solidFill>
                  <a:srgbClr val="0070C0"/>
                </a:solidFill>
                <a:latin typeface="Times New Roman" panose="02020603050405020304" pitchFamily="18" charset="0"/>
                <a:cs typeface="Times New Roman" panose="02020603050405020304" pitchFamily="18" charset="0"/>
              </a:rPr>
              <a:t> factori de stres celulari </a:t>
            </a:r>
            <a:r>
              <a:rPr lang="ro-RO" dirty="0">
                <a:latin typeface="Times New Roman" panose="02020603050405020304" pitchFamily="18" charset="0"/>
                <a:cs typeface="Times New Roman" panose="02020603050405020304" pitchFamily="18" charset="0"/>
              </a:rPr>
              <a:t>care duc la deteriorarea </a:t>
            </a:r>
            <a:r>
              <a:rPr lang="ro-RO" b="1" i="1" dirty="0">
                <a:solidFill>
                  <a:srgbClr val="0070C0"/>
                </a:solidFill>
                <a:latin typeface="Times New Roman" panose="02020603050405020304" pitchFamily="18" charset="0"/>
                <a:cs typeface="Times New Roman" panose="02020603050405020304" pitchFamily="18" charset="0"/>
              </a:rPr>
              <a:t>ADN </a:t>
            </a:r>
            <a:r>
              <a:rPr lang="ro-RO" dirty="0">
                <a:latin typeface="Times New Roman" panose="02020603050405020304" pitchFamily="18" charset="0"/>
                <a:cs typeface="Times New Roman" panose="02020603050405020304" pitchFamily="18" charset="0"/>
              </a:rPr>
              <a:t>ului. De asemenea, apare ca un răspuns la scurtarea </a:t>
            </a:r>
            <a:r>
              <a:rPr lang="ro-RO" b="1" i="1" dirty="0" err="1">
                <a:solidFill>
                  <a:srgbClr val="0070C0"/>
                </a:solidFill>
                <a:latin typeface="Times New Roman" panose="02020603050405020304" pitchFamily="18" charset="0"/>
                <a:cs typeface="Times New Roman" panose="02020603050405020304" pitchFamily="18" charset="0"/>
              </a:rPr>
              <a:t>telomerilor</a:t>
            </a:r>
            <a:r>
              <a:rPr lang="ro-RO" b="1" i="1" dirty="0">
                <a:solidFill>
                  <a:srgbClr val="0070C0"/>
                </a:solidFill>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 un proces normal, care are loc la fiecare etapă de diviziune celulară și servește ca mecanism de limitare a proliferării la un număr finit de diviziuni celulare.</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7</a:t>
            </a:fld>
            <a:endParaRPr lang="en-US" dirty="0"/>
          </a:p>
        </p:txBody>
      </p:sp>
    </p:spTree>
    <p:extLst>
      <p:ext uri="{BB962C8B-B14F-4D97-AF65-F5344CB8AC3E}">
        <p14:creationId xmlns:p14="http://schemas.microsoft.com/office/powerpoint/2010/main" val="309767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Marimea pietii de ERX = 97,42 bill USD si personal care = 520,98 bill USD</a:t>
            </a:r>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9</a:t>
            </a:fld>
            <a:endParaRPr lang="en-US" dirty="0"/>
          </a:p>
        </p:txBody>
      </p:sp>
    </p:spTree>
    <p:extLst>
      <p:ext uri="{BB962C8B-B14F-4D97-AF65-F5344CB8AC3E}">
        <p14:creationId xmlns:p14="http://schemas.microsoft.com/office/powerpoint/2010/main" val="112510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www.olfactorystore.com</a:t>
            </a:r>
            <a:endParaRPr lang="ro-RO" b="1" i="1" dirty="0">
              <a:solidFill>
                <a:srgbClr val="7030A0"/>
              </a:solidFill>
              <a:latin typeface="Times New Roman" panose="02020603050405020304" pitchFamily="18" charset="0"/>
              <a:cs typeface="Times New Roman" panose="02020603050405020304" pitchFamily="18" charset="0"/>
            </a:endParaRPr>
          </a:p>
          <a:p>
            <a:pPr>
              <a:lnSpc>
                <a:spcPct val="150000"/>
              </a:lnSpc>
            </a:pPr>
            <a:r>
              <a:rPr lang="ro-RO" dirty="0">
                <a:latin typeface="Times New Roman" panose="02020603050405020304" pitchFamily="18" charset="0"/>
                <a:cs typeface="Times New Roman" panose="02020603050405020304" pitchFamily="18" charset="0"/>
              </a:rPr>
              <a:t>Pot impacta centrii nervoși din creier și vor avea impact asupra bunăstării noastre emoționale.</a:t>
            </a:r>
          </a:p>
          <a:p>
            <a:pPr>
              <a:lnSpc>
                <a:spcPct val="150000"/>
              </a:lnSpc>
            </a:pPr>
            <a:r>
              <a:rPr lang="ro-RO" dirty="0">
                <a:latin typeface="Times New Roman" panose="02020603050405020304" pitchFamily="18" charset="0"/>
                <a:cs typeface="Times New Roman" panose="02020603050405020304" pitchFamily="18" charset="0"/>
              </a:rPr>
              <a:t>Între timp, ingredientele </a:t>
            </a:r>
            <a:r>
              <a:rPr lang="ro-RO" dirty="0" err="1">
                <a:latin typeface="Times New Roman" panose="02020603050405020304" pitchFamily="18" charset="0"/>
                <a:cs typeface="Times New Roman" panose="02020603050405020304" pitchFamily="18" charset="0"/>
              </a:rPr>
              <a:t>neuroactive</a:t>
            </a:r>
            <a:r>
              <a:rPr lang="ro-RO" dirty="0">
                <a:latin typeface="Times New Roman" panose="02020603050405020304" pitchFamily="18" charset="0"/>
                <a:cs typeface="Times New Roman" panose="02020603050405020304" pitchFamily="18" charset="0"/>
              </a:rPr>
              <a:t> din produs acționează prin modularea anumitor receptori și stimulează eliberarea de substanțe biologic active la nivel local. Efectul acestor substanțe este incontestabil: </a:t>
            </a:r>
            <a:r>
              <a:rPr lang="ro-RO" b="1" i="1" dirty="0">
                <a:solidFill>
                  <a:srgbClr val="0070C0"/>
                </a:solidFill>
                <a:latin typeface="Times New Roman" panose="02020603050405020304" pitchFamily="18" charset="0"/>
                <a:cs typeface="Times New Roman" panose="02020603050405020304" pitchFamily="18" charset="0"/>
              </a:rPr>
              <a:t>scăderea nivelului de </a:t>
            </a:r>
            <a:r>
              <a:rPr lang="ro-RO" b="1" i="1" dirty="0" err="1">
                <a:solidFill>
                  <a:srgbClr val="0070C0"/>
                </a:solidFill>
                <a:latin typeface="Times New Roman" panose="02020603050405020304" pitchFamily="18" charset="0"/>
                <a:cs typeface="Times New Roman" panose="02020603050405020304" pitchFamily="18" charset="0"/>
              </a:rPr>
              <a:t>cortizol</a:t>
            </a:r>
            <a:r>
              <a:rPr lang="ro-RO" b="1" i="1" dirty="0">
                <a:solidFill>
                  <a:srgbClr val="0070C0"/>
                </a:solidFill>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al hormonului stresului, creșterea nivelului de </a:t>
            </a:r>
            <a:r>
              <a:rPr lang="ro-RO" b="1" i="1" dirty="0">
                <a:solidFill>
                  <a:srgbClr val="7030A0"/>
                </a:solidFill>
                <a:latin typeface="Times New Roman" panose="02020603050405020304" pitchFamily="18" charset="0"/>
                <a:cs typeface="Times New Roman" panose="02020603050405020304" pitchFamily="18" charset="0"/>
              </a:rPr>
              <a:t>beta-</a:t>
            </a:r>
            <a:r>
              <a:rPr lang="ro-RO" b="1" i="1" dirty="0" err="1">
                <a:solidFill>
                  <a:srgbClr val="7030A0"/>
                </a:solidFill>
                <a:latin typeface="Times New Roman" panose="02020603050405020304" pitchFamily="18" charset="0"/>
                <a:cs typeface="Times New Roman" panose="02020603050405020304" pitchFamily="18" charset="0"/>
              </a:rPr>
              <a:t>endorfină</a:t>
            </a:r>
            <a:r>
              <a:rPr lang="ro-RO" dirty="0">
                <a:latin typeface="Times New Roman" panose="02020603050405020304" pitchFamily="18" charset="0"/>
                <a:cs typeface="Times New Roman" panose="02020603050405020304" pitchFamily="18" charset="0"/>
              </a:rPr>
              <a:t> a hormonului de reducere a durerii, sinteza activată de </a:t>
            </a:r>
            <a:r>
              <a:rPr lang="ro-RO" b="1" i="1" dirty="0">
                <a:solidFill>
                  <a:srgbClr val="0070C0"/>
                </a:solidFill>
                <a:latin typeface="Times New Roman" panose="02020603050405020304" pitchFamily="18" charset="0"/>
                <a:cs typeface="Times New Roman" panose="02020603050405020304" pitchFamily="18" charset="0"/>
              </a:rPr>
              <a:t>colagen</a:t>
            </a:r>
            <a:r>
              <a:rPr lang="ro-RO" dirty="0">
                <a:latin typeface="Times New Roman" panose="02020603050405020304" pitchFamily="18" charset="0"/>
                <a:cs typeface="Times New Roman" panose="02020603050405020304" pitchFamily="18" charset="0"/>
              </a:rPr>
              <a:t> și</a:t>
            </a:r>
            <a:r>
              <a:rPr lang="ro-RO" b="1" i="1" dirty="0">
                <a:solidFill>
                  <a:srgbClr val="7030A0"/>
                </a:solidFill>
                <a:latin typeface="Times New Roman" panose="02020603050405020304" pitchFamily="18" charset="0"/>
                <a:cs typeface="Times New Roman" panose="02020603050405020304" pitchFamily="18" charset="0"/>
              </a:rPr>
              <a:t> </a:t>
            </a:r>
            <a:r>
              <a:rPr lang="ro-RO" b="1" i="1" dirty="0">
                <a:solidFill>
                  <a:srgbClr val="0070C0"/>
                </a:solidFill>
                <a:latin typeface="Times New Roman" panose="02020603050405020304" pitchFamily="18" charset="0"/>
                <a:cs typeface="Times New Roman" panose="02020603050405020304" pitchFamily="18" charset="0"/>
              </a:rPr>
              <a:t>inhibarea proceselor inflamatorii </a:t>
            </a:r>
            <a:r>
              <a:rPr lang="ro-RO" dirty="0">
                <a:latin typeface="Times New Roman" panose="02020603050405020304" pitchFamily="18" charset="0"/>
                <a:cs typeface="Times New Roman" panose="02020603050405020304" pitchFamily="18" charset="0"/>
              </a:rPr>
              <a:t>ale pielii. Rezultatul este reducerea tensiunii musculare și a ridurilor, echilibrul de hidratare, o piele radiantă, protejată de factorii externi. Cel mai important obiectiv al dezvoltatorilor de </a:t>
            </a:r>
            <a:r>
              <a:rPr lang="ro-RO" dirty="0" err="1">
                <a:latin typeface="Times New Roman" panose="02020603050405020304" pitchFamily="18" charset="0"/>
                <a:cs typeface="Times New Roman" panose="02020603050405020304" pitchFamily="18" charset="0"/>
              </a:rPr>
              <a:t>neuroingrediente</a:t>
            </a:r>
            <a:r>
              <a:rPr lang="ro-RO" dirty="0">
                <a:latin typeface="Times New Roman" panose="02020603050405020304" pitchFamily="18" charset="0"/>
                <a:cs typeface="Times New Roman" panose="02020603050405020304" pitchFamily="18" charset="0"/>
              </a:rPr>
              <a:t> pentru produse topice este de a le descoperi. Unele dintre ele deja si-au dovedit eficacitatea: cânepă, alge </a:t>
            </a:r>
            <a:r>
              <a:rPr lang="ro-RO" dirty="0" err="1">
                <a:latin typeface="Times New Roman" panose="02020603050405020304" pitchFamily="18" charset="0"/>
                <a:cs typeface="Times New Roman" panose="02020603050405020304" pitchFamily="18" charset="0"/>
              </a:rPr>
              <a:t>fitobioactive</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oleorezină</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copaiba</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Tephrosia</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purpurea</a:t>
            </a:r>
            <a:r>
              <a:rPr lang="ro-RO" dirty="0">
                <a:latin typeface="Times New Roman" panose="02020603050405020304" pitchFamily="18" charset="0"/>
                <a:cs typeface="Times New Roman" panose="02020603050405020304" pitchFamily="18" charset="0"/>
              </a:rPr>
              <a:t>, extracte de tămâie, rădăcină de </a:t>
            </a:r>
            <a:r>
              <a:rPr lang="ro-RO" dirty="0" err="1">
                <a:latin typeface="Times New Roman" panose="02020603050405020304" pitchFamily="18" charset="0"/>
                <a:cs typeface="Times New Roman" panose="02020603050405020304" pitchFamily="18" charset="0"/>
              </a:rPr>
              <a:t>Rhodiola</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rosea</a:t>
            </a:r>
            <a:r>
              <a:rPr lang="ro-RO" dirty="0">
                <a:latin typeface="Times New Roman" panose="02020603050405020304" pitchFamily="18" charset="0"/>
                <a:cs typeface="Times New Roman" panose="02020603050405020304" pitchFamily="18" charset="0"/>
              </a:rPr>
              <a:t> și planta japoneză </a:t>
            </a:r>
            <a:r>
              <a:rPr lang="ro-RO" dirty="0" err="1">
                <a:latin typeface="Times New Roman" panose="02020603050405020304" pitchFamily="18" charset="0"/>
                <a:cs typeface="Times New Roman" panose="02020603050405020304" pitchFamily="18" charset="0"/>
              </a:rPr>
              <a:t>ashitaba</a:t>
            </a:r>
            <a:r>
              <a:rPr lang="ro-RO"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10</a:t>
            </a:fld>
            <a:endParaRPr lang="en-US" dirty="0"/>
          </a:p>
        </p:txBody>
      </p:sp>
    </p:spTree>
    <p:extLst>
      <p:ext uri="{BB962C8B-B14F-4D97-AF65-F5344CB8AC3E}">
        <p14:creationId xmlns:p14="http://schemas.microsoft.com/office/powerpoint/2010/main" val="97693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Curcumin modulates chronic myelogenous leukemia exosomes composition and affects angiogenic phenotype via </a:t>
            </a:r>
            <a:r>
              <a:rPr lang="en-US" b="1" dirty="0" err="1"/>
              <a:t>exosomal</a:t>
            </a:r>
            <a:r>
              <a:rPr lang="en-US" b="1" dirty="0"/>
              <a:t> miR-21 </a:t>
            </a:r>
            <a:endParaRPr lang="ro-R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Simona Taverna</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5"/>
              </a:rPr>
              <a:t>Simona Fontana</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6"/>
              </a:rPr>
              <a:t>Francesca Monteleone</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7"/>
              </a:rPr>
              <a:t>Marzia Pucci</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8"/>
              </a:rPr>
              <a:t>Laura Saieva</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9"/>
              </a:rPr>
              <a:t>Viviana De Caro</a:t>
            </a:r>
            <a:r>
              <a:rPr lang="it-IT" baseline="30000" dirty="0"/>
              <a:t> </a:t>
            </a:r>
            <a:r>
              <a:rPr lang="it-IT" baseline="30000" dirty="0">
                <a:hlinkClick r:id="rId10" tooltip="Dipartimento di Scienze e Tecnologie Biologiche Chimiche e Farmaceutiche, Università di Palermo, Palermo, Italy."/>
              </a:rPr>
              <a:t> 2 </a:t>
            </a:r>
            <a:r>
              <a:rPr lang="it-IT" dirty="0"/>
              <a:t>, </a:t>
            </a:r>
            <a:r>
              <a:rPr lang="it-IT" dirty="0">
                <a:hlinkClick r:id="rId11"/>
              </a:rPr>
              <a:t>Valeria Giunta Cardinale</a:t>
            </a:r>
            <a:r>
              <a:rPr lang="it-IT" baseline="30000" dirty="0"/>
              <a:t> </a:t>
            </a:r>
            <a:r>
              <a:rPr lang="it-IT" baseline="30000" dirty="0">
                <a:hlinkClick r:id="rId10" tooltip="Dipartimento di Scienze e Tecnologie Biologiche Chimiche e Farmaceutiche, Università di Palermo, Palermo, Italy."/>
              </a:rPr>
              <a:t> 2 </a:t>
            </a:r>
            <a:r>
              <a:rPr lang="it-IT" dirty="0"/>
              <a:t>, </a:t>
            </a:r>
            <a:r>
              <a:rPr lang="it-IT" dirty="0">
                <a:hlinkClick r:id="rId12"/>
              </a:rPr>
              <a:t>Marco Giallombardo</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13"/>
              </a:rPr>
              <a:t>Emanuela Vicario</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14"/>
              </a:rPr>
              <a:t>Christian Rolfo</a:t>
            </a:r>
            <a:r>
              <a:rPr lang="it-IT" baseline="30000" dirty="0"/>
              <a:t> </a:t>
            </a:r>
            <a:r>
              <a:rPr lang="it-IT" baseline="30000" dirty="0">
                <a:hlinkClick r:id="rId15" tooltip="Phase I-Early Clinical Trials Unit, Oncology Department, Antwerp University Hospital (UZA) and Center for Oncological Research (CORE) Antwerp University, Edegem, Antwerp, Belgium."/>
              </a:rPr>
              <a:t> 3 </a:t>
            </a:r>
            <a:r>
              <a:rPr lang="it-IT" dirty="0"/>
              <a:t>, </a:t>
            </a:r>
            <a:r>
              <a:rPr lang="it-IT" dirty="0">
                <a:hlinkClick r:id="rId16"/>
              </a:rPr>
              <a:t>Giacomo De Leo</a:t>
            </a:r>
            <a:r>
              <a:rPr lang="it-IT" baseline="30000" dirty="0"/>
              <a:t> </a:t>
            </a:r>
            <a:r>
              <a:rPr lang="it-IT" baseline="30000" dirty="0">
                <a:hlinkClick r:id="rId4" tooltip="Dipartimento di Biopatologia e Metodologie Biomediche, Sezione di Biologia e Genetica, Università di Palermo, Palermo, Italy."/>
              </a:rPr>
              <a:t> 1 </a:t>
            </a:r>
            <a:r>
              <a:rPr lang="it-IT" dirty="0"/>
              <a:t>, </a:t>
            </a:r>
            <a:r>
              <a:rPr lang="it-IT" dirty="0">
                <a:hlinkClick r:id="rId17"/>
              </a:rPr>
              <a:t>Riccardo Alessandro</a:t>
            </a:r>
            <a:endParaRPr lang="en-US" b="1" dirty="0"/>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12</a:t>
            </a:fld>
            <a:endParaRPr lang="en-US" dirty="0"/>
          </a:p>
        </p:txBody>
      </p:sp>
    </p:spTree>
    <p:extLst>
      <p:ext uri="{BB962C8B-B14F-4D97-AF65-F5344CB8AC3E}">
        <p14:creationId xmlns:p14="http://schemas.microsoft.com/office/powerpoint/2010/main" val="229501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buAutoNum type="arabicPeriod"/>
            </a:pP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Complexe</a:t>
            </a:r>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neuropeptidice</a:t>
            </a:r>
            <a:endPar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Neuropeptidele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cum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fi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acetil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hexapeptida-8,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imită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efectele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toxinei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botulinice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prin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inhibarea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eliberării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neurotransmițătorilor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care reduce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contracțiile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musculare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netezesc</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ridurile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Aceste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complexe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sunt celebrate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pentru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proprietățile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lor anti-</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îmbătrânire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neinvazive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exemplu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Argireline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o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neuropeptidă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binecunoscută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este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folosită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diferite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creme anti-</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îmbătrânire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pentru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reduce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aspectul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liniilor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fine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ridurilor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din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jurul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ochilor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al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frunții</a:t>
            </a:r>
            <a:r>
              <a:rPr lang="en-US" sz="1200" b="0" i="0" dirty="0">
                <a:solidFill>
                  <a:srgbClr val="212529"/>
                </a:solidFill>
                <a:effectLst/>
                <a:highlight>
                  <a:srgbClr val="FFFFFF"/>
                </a:highlight>
                <a:latin typeface="Times New Roman" panose="02020603050405020304" pitchFamily="18" charset="0"/>
                <a:cs typeface="Times New Roman" panose="02020603050405020304" pitchFamily="18" charset="0"/>
              </a:rPr>
              <a:t>.</a:t>
            </a:r>
            <a:endParaRPr lang="ro-RO" sz="12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2.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Adaptogeni</a:t>
            </a:r>
            <a:endPar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Produsele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botanice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adaptogene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inclusiv</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Rhodiola rosea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ashwagandha,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ajută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se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adapteze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stres</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schimbările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mediu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Aceste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ingrediente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sporesc</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rezistența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capacitatea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menține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homeostazia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condiții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stres</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Modulând</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răspunsul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stimuli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externi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adaptogenii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pot reduce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semnele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oboseală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îmbătrânirea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cauzate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stres</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contribuind</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un aspect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mai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tânăr</a:t>
            </a:r>
            <a:r>
              <a:rPr lang="en-US" sz="1200" b="0" i="0" dirty="0">
                <a:solidFill>
                  <a:srgbClr val="212529"/>
                </a:solidFill>
                <a:effectLst/>
                <a:highlight>
                  <a:srgbClr val="FFFFFF"/>
                </a:highlight>
                <a:latin typeface="Times New Roman" panose="02020603050405020304" pitchFamily="18" charset="0"/>
                <a:cs typeface="Times New Roman" panose="02020603050405020304" pitchFamily="18" charset="0"/>
              </a:rPr>
              <a:t>.</a:t>
            </a:r>
          </a:p>
          <a:p>
            <a:pPr algn="just"/>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3.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Infuzie</a:t>
            </a:r>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b="1" dirty="0" err="1">
                <a:solidFill>
                  <a:srgbClr val="212529"/>
                </a:solidFill>
                <a:highlight>
                  <a:srgbClr val="FFFFFF"/>
                </a:highlight>
                <a:latin typeface="Times New Roman" panose="02020603050405020304" pitchFamily="18" charset="0"/>
                <a:cs typeface="Times New Roman" panose="02020603050405020304" pitchFamily="18" charset="0"/>
              </a:rPr>
              <a:t>produse</a:t>
            </a:r>
            <a:r>
              <a:rPr lang="en-US" sz="1200" b="1" dirty="0">
                <a:solidFill>
                  <a:srgbClr val="212529"/>
                </a:solidFill>
                <a:highlight>
                  <a:srgbClr val="FFFFFF"/>
                </a:highlight>
                <a:latin typeface="Times New Roman" panose="02020603050405020304" pitchFamily="18" charset="0"/>
                <a:cs typeface="Times New Roman" panose="02020603050405020304" pitchFamily="18" charset="0"/>
              </a:rPr>
              <a:t> de</a:t>
            </a:r>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aromaterapie</a:t>
            </a:r>
            <a:endPar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Uleiurile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esențiale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precum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levănțica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mușețelul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bergamota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sunt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încorporate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produsele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îngrijire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pentru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efectele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lor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calmante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Aceste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uleiuri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oferă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o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experiență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senzorială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plăcută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influențează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spirit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reduc</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nivelul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stres</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Integrarea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aromoterapiei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neurocosmetică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urmărește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creeze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o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experiență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holistică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îngrijire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care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beneficiază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atât</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cât</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mintea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a:t>
            </a:r>
          </a:p>
          <a:p>
            <a:pPr algn="just"/>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4.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Exozomi</a:t>
            </a:r>
            <a:endPar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Exozomii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sunt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vezicule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scară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nanometrică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care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facilitează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comunicarea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intercelulară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prin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transportul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proteine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lipide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material genetic.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îngrijirea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exozomii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derivați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din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celulele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stem pot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stimula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producția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colagen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pot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îmbunătăți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elasticitatea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pot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promova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întinerirea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generală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Produsele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care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utilizează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tehnologia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exosome pot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ajuta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accelerarea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reparării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la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îmbunătățirea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texturii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tonusului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a:t>
            </a:r>
          </a:p>
          <a:p>
            <a:pPr algn="just"/>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5.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Microalge</a:t>
            </a:r>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rPr>
              <a:t> active </a:t>
            </a:r>
            <a:r>
              <a:rPr lang="en-US" sz="1200" b="1" i="0" dirty="0" err="1">
                <a:solidFill>
                  <a:srgbClr val="212529"/>
                </a:solidFill>
                <a:effectLst/>
                <a:highlight>
                  <a:srgbClr val="FFFFFF"/>
                </a:highlight>
                <a:latin typeface="Times New Roman" panose="02020603050405020304" pitchFamily="18" charset="0"/>
                <a:cs typeface="Times New Roman" panose="02020603050405020304" pitchFamily="18" charset="0"/>
              </a:rPr>
              <a:t>biotehnologice</a:t>
            </a:r>
            <a:endParaRPr lang="en-US" sz="1200" b="1"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Ingredientele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derivate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biotehnologic</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cum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fi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Sensityl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la Givaudan din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microalge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interacționează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cu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microbiomul</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pentru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îmbunătăți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spirit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Aceste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ingrediente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abordează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sănătatea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bunăstarea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emoțională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prin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modularea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căilor</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inflamatorii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susținând</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apărarea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naturală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În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mod similar,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ExpoZen</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la Greentech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vizează</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disfuncțiile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neurosenzoriale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oferind</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efecte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liniștitoare</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și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protejând</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pielea</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factorii</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de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stres</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 din </a:t>
            </a:r>
            <a:r>
              <a:rPr lang="en-US" sz="1200" i="0" dirty="0" err="1">
                <a:solidFill>
                  <a:srgbClr val="212529"/>
                </a:solidFill>
                <a:effectLst/>
                <a:highlight>
                  <a:srgbClr val="FFFFFF"/>
                </a:highlight>
                <a:latin typeface="Times New Roman" panose="02020603050405020304" pitchFamily="18" charset="0"/>
                <a:cs typeface="Times New Roman" panose="02020603050405020304" pitchFamily="18" charset="0"/>
              </a:rPr>
              <a:t>mediu</a:t>
            </a:r>
            <a:r>
              <a:rPr lang="en-US" sz="1200" i="0" dirty="0">
                <a:solidFill>
                  <a:srgbClr val="212529"/>
                </a:solidFill>
                <a:effectLst/>
                <a:highlight>
                  <a:srgbClr val="FFFFFF"/>
                </a:highlight>
                <a:latin typeface="Times New Roman" panose="02020603050405020304" pitchFamily="18" charset="0"/>
                <a:cs typeface="Times New Roman" panose="02020603050405020304" pitchFamily="18" charset="0"/>
              </a:rPr>
              <a:t>.</a:t>
            </a:r>
          </a:p>
          <a:p>
            <a:pPr algn="just"/>
            <a:endParaRPr lang="ro-RO" sz="12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pPr algn="just"/>
            <a:endParaRPr lang="en-US" sz="1200" b="0" i="0" dirty="0">
              <a:solidFill>
                <a:srgbClr val="212529"/>
              </a:solidFill>
              <a:effectLst/>
              <a:highlight>
                <a:srgbClr val="FFFFFF"/>
              </a:highligh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13</a:t>
            </a:fld>
            <a:endParaRPr lang="en-US" dirty="0"/>
          </a:p>
        </p:txBody>
      </p:sp>
    </p:spTree>
    <p:extLst>
      <p:ext uri="{BB962C8B-B14F-4D97-AF65-F5344CB8AC3E}">
        <p14:creationId xmlns:p14="http://schemas.microsoft.com/office/powerpoint/2010/main" val="427324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14</a:t>
            </a:fld>
            <a:endParaRPr lang="en-US" dirty="0"/>
          </a:p>
        </p:txBody>
      </p:sp>
    </p:spTree>
    <p:extLst>
      <p:ext uri="{BB962C8B-B14F-4D97-AF65-F5344CB8AC3E}">
        <p14:creationId xmlns:p14="http://schemas.microsoft.com/office/powerpoint/2010/main" val="348783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3A52079-6997-47B8-B262-4ED5D2EA2D74}" type="datetime1">
              <a:rPr lang="en-US" smtClean="0"/>
              <a:t>7/10/2024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C80CA-06EA-4D97-A1EC-F2A229B592C4}" type="datetime1">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60CC4-6CA2-4A99-B83B-711E420D000E}" type="datetime1">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41ED8-AC2E-4560-8CC9-E6292DDF25B6}" type="datetime1">
              <a:rPr lang="en-US" smtClean="0"/>
              <a:t>7/10/2024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5238998-10EA-455D-8FDC-3EBC7E198582}" type="datetime1">
              <a:rPr lang="en-US" smtClean="0"/>
              <a:t>7/10/2024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4E9B6-2EC2-45E6-A437-DCC674AAC4AF}" type="datetime1">
              <a:rPr lang="en-US" smtClean="0"/>
              <a:t>7/10/2024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2D4FF3-940D-4DDE-86D8-82D5A8663636}" type="datetime1">
              <a:rPr lang="en-US" smtClean="0"/>
              <a:t>7/10/2024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955261-7117-41BB-BB79-8C1909625493}" type="datetime1">
              <a:rPr lang="en-US" smtClean="0"/>
              <a:t>7/10/2024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204D7-DE7F-414C-8571-0012DE9EFCDB}" type="datetime1">
              <a:rPr lang="en-US" smtClean="0"/>
              <a:t>7/10/2024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378FF3-85EA-48E5-8D8C-1DB156807E49}" type="datetime1">
              <a:rPr lang="en-US" smtClean="0"/>
              <a:t>7/10/2024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3F94F13-1676-4B68-A383-661B657F6E63}" type="datetime1">
              <a:rPr lang="en-US" smtClean="0"/>
              <a:t>7/10/2024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CB83234-995D-4149-8E1E-BC120E9070D5}" type="datetime1">
              <a:rPr lang="en-US" smtClean="0"/>
              <a:t>7/10/2024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40.gi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doi.org/10.3390%2Fmolecules27113512" TargetMode="External"/><Relationship Id="rId4" Type="http://schemas.openxmlformats.org/officeDocument/2006/relationships/hyperlink" Target="https://www.ncbi.nlm.nih.gov/pmc/articles/PMC918258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png"/><Relationship Id="rId7" Type="http://schemas.openxmlformats.org/officeDocument/2006/relationships/image" Target="../media/image5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5.webp"/><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
        <p:nvSpPr>
          <p:cNvPr id="50" name="Rectangle 49">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0FBAEF8-425F-0817-0452-94E744DEE284}"/>
              </a:ext>
            </a:extLst>
          </p:cNvPr>
          <p:cNvPicPr>
            <a:picLocks noChangeAspect="1"/>
          </p:cNvPicPr>
          <p:nvPr/>
        </p:nvPicPr>
        <p:blipFill>
          <a:blip r:embed="rId2"/>
          <a:stretch>
            <a:fillRect/>
          </a:stretch>
        </p:blipFill>
        <p:spPr>
          <a:xfrm>
            <a:off x="42004" y="9588"/>
            <a:ext cx="12191999" cy="6838823"/>
          </a:xfrm>
          <a:prstGeom prst="rect">
            <a:avLst/>
          </a:prstGeom>
        </p:spPr>
      </p:pic>
      <p:pic>
        <p:nvPicPr>
          <p:cNvPr id="4" name="Picture 3">
            <a:extLst>
              <a:ext uri="{FF2B5EF4-FFF2-40B4-BE49-F238E27FC236}">
                <a16:creationId xmlns:a16="http://schemas.microsoft.com/office/drawing/2014/main" id="{C3CB4B00-F343-54D5-705A-8F89D9B3126D}"/>
              </a:ext>
            </a:extLst>
          </p:cNvPr>
          <p:cNvPicPr>
            <a:picLocks noChangeAspect="1"/>
          </p:cNvPicPr>
          <p:nvPr/>
        </p:nvPicPr>
        <p:blipFill>
          <a:blip r:embed="rId3"/>
          <a:stretch>
            <a:fillRect/>
          </a:stretch>
        </p:blipFill>
        <p:spPr>
          <a:xfrm>
            <a:off x="727364" y="1912136"/>
            <a:ext cx="4418513" cy="4688458"/>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5944506" y="1912136"/>
            <a:ext cx="5970686" cy="2779385"/>
          </a:xfrm>
          <a:solidFill>
            <a:schemeClr val="accent2">
              <a:lumMod val="60000"/>
              <a:lumOff val="40000"/>
            </a:schemeClr>
          </a:solidFill>
        </p:spPr>
        <p:txBody>
          <a:bodyPr>
            <a:noAutofit/>
          </a:bodyPr>
          <a:lstStyle/>
          <a:p>
            <a:pPr>
              <a:lnSpc>
                <a:spcPct val="100000"/>
              </a:lnSpc>
            </a:pPr>
            <a:r>
              <a:rPr lang="ro-RO" sz="5400" b="1" dirty="0">
                <a:solidFill>
                  <a:schemeClr val="tx1"/>
                </a:solidFill>
                <a:latin typeface="Times New Roman" panose="02020603050405020304" pitchFamily="18" charset="0"/>
                <a:cs typeface="Times New Roman" panose="02020603050405020304" pitchFamily="18" charset="0"/>
              </a:rPr>
              <a:t>N</a:t>
            </a:r>
            <a:r>
              <a:rPr lang="en-US" sz="5400" b="1" dirty="0" err="1">
                <a:solidFill>
                  <a:schemeClr val="tx1"/>
                </a:solidFill>
                <a:latin typeface="Times New Roman" panose="02020603050405020304" pitchFamily="18" charset="0"/>
                <a:cs typeface="Times New Roman" panose="02020603050405020304" pitchFamily="18" charset="0"/>
              </a:rPr>
              <a:t>euroglow</a:t>
            </a:r>
            <a:r>
              <a:rPr lang="ro-RO" sz="5400" b="1" dirty="0">
                <a:solidFill>
                  <a:schemeClr val="tx1"/>
                </a:solidFill>
                <a:latin typeface="Times New Roman" panose="02020603050405020304" pitchFamily="18" charset="0"/>
                <a:cs typeface="Times New Roman" panose="02020603050405020304" pitchFamily="18" charset="0"/>
              </a:rPr>
              <a:t>: </a:t>
            </a:r>
            <a:br>
              <a:rPr lang="ro-RO" sz="5400" b="1" dirty="0">
                <a:solidFill>
                  <a:schemeClr val="tx1"/>
                </a:solidFill>
                <a:latin typeface="Times New Roman" panose="02020603050405020304" pitchFamily="18" charset="0"/>
                <a:cs typeface="Times New Roman" panose="02020603050405020304" pitchFamily="18" charset="0"/>
              </a:rPr>
            </a:br>
            <a:r>
              <a:rPr lang="ro-RO" sz="5400" b="1" dirty="0">
                <a:solidFill>
                  <a:schemeClr val="tx1"/>
                </a:solidFill>
                <a:latin typeface="Times New Roman" panose="02020603050405020304" pitchFamily="18" charset="0"/>
                <a:cs typeface="Times New Roman" panose="02020603050405020304" pitchFamily="18" charset="0"/>
              </a:rPr>
              <a:t>molecule neuroactive</a:t>
            </a:r>
            <a:endParaRPr lang="en-US" sz="5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09043A61-B7A4-C1F3-C2EE-EB8191E8E573}"/>
              </a:ext>
            </a:extLst>
          </p:cNvPr>
          <p:cNvGraphicFramePr>
            <a:graphicFrameLocks noGrp="1"/>
          </p:cNvGraphicFramePr>
          <p:nvPr>
            <p:extLst>
              <p:ext uri="{D42A27DB-BD31-4B8C-83A1-F6EECF244321}">
                <p14:modId xmlns:p14="http://schemas.microsoft.com/office/powerpoint/2010/main" val="2650953151"/>
              </p:ext>
            </p:extLst>
          </p:nvPr>
        </p:nvGraphicFramePr>
        <p:xfrm>
          <a:off x="5956304" y="5117234"/>
          <a:ext cx="5970686" cy="1483360"/>
        </p:xfrm>
        <a:graphic>
          <a:graphicData uri="http://schemas.openxmlformats.org/drawingml/2006/table">
            <a:tbl>
              <a:tblPr firstRow="1" bandRow="1">
                <a:tableStyleId>{5C22544A-7EE6-4342-B048-85BDC9FD1C3A}</a:tableStyleId>
              </a:tblPr>
              <a:tblGrid>
                <a:gridCol w="3068744">
                  <a:extLst>
                    <a:ext uri="{9D8B030D-6E8A-4147-A177-3AD203B41FA5}">
                      <a16:colId xmlns:a16="http://schemas.microsoft.com/office/drawing/2014/main" val="1437100078"/>
                    </a:ext>
                  </a:extLst>
                </a:gridCol>
                <a:gridCol w="2901942">
                  <a:extLst>
                    <a:ext uri="{9D8B030D-6E8A-4147-A177-3AD203B41FA5}">
                      <a16:colId xmlns:a16="http://schemas.microsoft.com/office/drawing/2014/main" val="1848179778"/>
                    </a:ext>
                  </a:extLst>
                </a:gridCol>
              </a:tblGrid>
              <a:tr h="370840">
                <a:tc gridSpan="2">
                  <a:txBody>
                    <a:bodyPr/>
                    <a:lstStyle/>
                    <a:p>
                      <a:r>
                        <a:rPr lang="ro-RO" sz="1800" b="1" dirty="0">
                          <a:solidFill>
                            <a:schemeClr val="tx1"/>
                          </a:solidFill>
                          <a:latin typeface="Times New Roman" panose="02020603050405020304" pitchFamily="18" charset="0"/>
                          <a:cs typeface="Times New Roman" panose="02020603050405020304" pitchFamily="18" charset="0"/>
                        </a:rPr>
                        <a:t>Autori:</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E6C3"/>
                    </a:solidFill>
                  </a:tcPr>
                </a:tc>
                <a:tc hMerge="1">
                  <a:txBody>
                    <a:bodyPr/>
                    <a:lstStyle/>
                    <a:p>
                      <a:endParaRPr lang="en-US"/>
                    </a:p>
                  </a:txBody>
                  <a:tcPr/>
                </a:tc>
                <a:extLst>
                  <a:ext uri="{0D108BD9-81ED-4DB2-BD59-A6C34878D82A}">
                    <a16:rowId xmlns:a16="http://schemas.microsoft.com/office/drawing/2014/main" val="1033455388"/>
                  </a:ext>
                </a:extLst>
              </a:tr>
              <a:tr h="370840">
                <a:tc>
                  <a:txBody>
                    <a:bodyPr/>
                    <a:lstStyle/>
                    <a:p>
                      <a:endParaRPr lang="en-US" dirty="0"/>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5E6C3"/>
                    </a:solidFill>
                  </a:tcPr>
                </a:tc>
                <a:tc>
                  <a:txBody>
                    <a:bodyPr/>
                    <a:lstStyle/>
                    <a:p>
                      <a:r>
                        <a:rPr lang="ro-RO" sz="1800" b="1" dirty="0">
                          <a:solidFill>
                            <a:schemeClr val="tx1"/>
                          </a:solidFill>
                          <a:latin typeface="Times New Roman" panose="02020603050405020304" pitchFamily="18" charset="0"/>
                          <a:cs typeface="Times New Roman" panose="02020603050405020304" pitchFamily="18" charset="0"/>
                        </a:rPr>
                        <a:t>Ing. </a:t>
                      </a:r>
                      <a:r>
                        <a:rPr lang="ro-RO" sz="1800" b="1" dirty="0" err="1">
                          <a:solidFill>
                            <a:schemeClr val="tx1"/>
                          </a:solidFill>
                          <a:latin typeface="Times New Roman" panose="02020603050405020304" pitchFamily="18" charset="0"/>
                          <a:cs typeface="Times New Roman" panose="02020603050405020304" pitchFamily="18" charset="0"/>
                        </a:rPr>
                        <a:t>Ch</a:t>
                      </a:r>
                      <a:r>
                        <a:rPr lang="ro-RO" sz="1800" b="1" dirty="0">
                          <a:solidFill>
                            <a:schemeClr val="tx1"/>
                          </a:solidFill>
                          <a:latin typeface="Times New Roman" panose="02020603050405020304" pitchFamily="18" charset="0"/>
                          <a:cs typeface="Times New Roman" panose="02020603050405020304" pitchFamily="18" charset="0"/>
                        </a:rPr>
                        <a:t>. Elena CRELIUC</a:t>
                      </a:r>
                      <a:endParaRPr lang="en-US" dirty="0"/>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5E6C3"/>
                    </a:solidFill>
                  </a:tcPr>
                </a:tc>
                <a:extLst>
                  <a:ext uri="{0D108BD9-81ED-4DB2-BD59-A6C34878D82A}">
                    <a16:rowId xmlns:a16="http://schemas.microsoft.com/office/drawing/2014/main" val="776903927"/>
                  </a:ext>
                </a:extLst>
              </a:tr>
              <a:tr h="370840">
                <a:tc>
                  <a:txBody>
                    <a:bodyPr/>
                    <a:lstStyle/>
                    <a:p>
                      <a:endParaRPr lang="en-US"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5E6C3"/>
                    </a:solidFill>
                  </a:tcPr>
                </a:tc>
                <a:tc>
                  <a:txBody>
                    <a:bodyPr/>
                    <a:lstStyle/>
                    <a:p>
                      <a:r>
                        <a:rPr lang="ro-RO" sz="1800" b="1" dirty="0" err="1">
                          <a:solidFill>
                            <a:schemeClr val="tx1"/>
                          </a:solidFill>
                          <a:latin typeface="Times New Roman" panose="02020603050405020304" pitchFamily="18" charset="0"/>
                          <a:cs typeface="Times New Roman" panose="02020603050405020304" pitchFamily="18" charset="0"/>
                        </a:rPr>
                        <a:t>Ch</a:t>
                      </a:r>
                      <a:r>
                        <a:rPr lang="ro-RO" sz="1800" b="1" dirty="0">
                          <a:solidFill>
                            <a:schemeClr val="tx1"/>
                          </a:solidFill>
                          <a:latin typeface="Times New Roman" panose="02020603050405020304" pitchFamily="18" charset="0"/>
                          <a:cs typeface="Times New Roman" panose="02020603050405020304" pitchFamily="18" charset="0"/>
                        </a:rPr>
                        <a:t>. Paula STAMATE</a:t>
                      </a:r>
                      <a:endParaRPr lang="en-US"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E6C3"/>
                    </a:solidFill>
                  </a:tcPr>
                </a:tc>
                <a:extLst>
                  <a:ext uri="{0D108BD9-81ED-4DB2-BD59-A6C34878D82A}">
                    <a16:rowId xmlns:a16="http://schemas.microsoft.com/office/drawing/2014/main" val="1848670715"/>
                  </a:ext>
                </a:extLst>
              </a:tr>
              <a:tr h="370840">
                <a:tc>
                  <a:txBody>
                    <a:bodyPr/>
                    <a:lstStyle/>
                    <a:p>
                      <a:endParaRPr lang="en-US"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5E6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b="1" dirty="0">
                          <a:solidFill>
                            <a:schemeClr val="tx1"/>
                          </a:solidFill>
                          <a:latin typeface="Times New Roman" panose="02020603050405020304" pitchFamily="18" charset="0"/>
                          <a:cs typeface="Times New Roman" panose="02020603050405020304" pitchFamily="18" charset="0"/>
                        </a:rPr>
                        <a:t>Dr. Ing. Iulia NEBUNU</a:t>
                      </a:r>
                      <a:endParaRPr lang="en-US" sz="1800" b="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5E6C3"/>
                    </a:solidFill>
                  </a:tcPr>
                </a:tc>
                <a:extLst>
                  <a:ext uri="{0D108BD9-81ED-4DB2-BD59-A6C34878D82A}">
                    <a16:rowId xmlns:a16="http://schemas.microsoft.com/office/drawing/2014/main" val="746267307"/>
                  </a:ext>
                </a:extLst>
              </a:tr>
            </a:tbl>
          </a:graphicData>
        </a:graphic>
      </p:graphicFrame>
      <p:pic>
        <p:nvPicPr>
          <p:cNvPr id="5" name="Picture 4">
            <a:extLst>
              <a:ext uri="{FF2B5EF4-FFF2-40B4-BE49-F238E27FC236}">
                <a16:creationId xmlns:a16="http://schemas.microsoft.com/office/drawing/2014/main" id="{A36BADAA-F005-D309-ED5B-362BD2F4C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97" y="5807044"/>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6F741F9-6211-19C5-A5B9-A68B0B9F4084}"/>
              </a:ext>
            </a:extLst>
          </p:cNvPr>
          <p:cNvSpPr txBox="1">
            <a:spLocks/>
          </p:cNvSpPr>
          <p:nvPr/>
        </p:nvSpPr>
        <p:spPr>
          <a:xfrm>
            <a:off x="774482" y="353650"/>
            <a:ext cx="8659368" cy="387223"/>
          </a:xfrm>
          <a:prstGeom prst="rect">
            <a:avLst/>
          </a:prstGeom>
          <a:solidFill>
            <a:srgbClr val="00B0F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2400" dirty="0">
                <a:latin typeface="Times New Roman" panose="02020603050405020304" pitchFamily="18" charset="0"/>
                <a:cs typeface="Times New Roman" panose="02020603050405020304" pitchFamily="18" charset="0"/>
              </a:rPr>
              <a:t>Ingrediente neuroactive</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276F16-27D8-3669-5135-24ECA6767937}"/>
              </a:ext>
            </a:extLst>
          </p:cNvPr>
          <p:cNvSpPr txBox="1"/>
          <p:nvPr/>
        </p:nvSpPr>
        <p:spPr>
          <a:xfrm>
            <a:off x="879596" y="5277510"/>
            <a:ext cx="11228832" cy="1335237"/>
          </a:xfrm>
          <a:prstGeom prst="rect">
            <a:avLst/>
          </a:prstGeom>
          <a:noFill/>
        </p:spPr>
        <p:txBody>
          <a:bodyPr wrap="square" rtlCol="0">
            <a:spAutoFit/>
          </a:bodyPr>
          <a:lstStyle/>
          <a:p>
            <a:pPr>
              <a:lnSpc>
                <a:spcPct val="150000"/>
              </a:lnSpc>
            </a:pPr>
            <a:r>
              <a:rPr lang="ro-RO" sz="2000" b="1" dirty="0">
                <a:solidFill>
                  <a:srgbClr val="C00000"/>
                </a:solidFill>
                <a:latin typeface="Times New Roman" panose="02020603050405020304" pitchFamily="18" charset="0"/>
                <a:cs typeface="Times New Roman" panose="02020603050405020304" pitchFamily="18" charset="0"/>
              </a:rPr>
              <a:t>Rezultatul:</a:t>
            </a:r>
          </a:p>
          <a:p>
            <a:pPr marL="285750" indent="-285750">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reducerea tensiunii musculare;</a:t>
            </a:r>
          </a:p>
          <a:p>
            <a:pPr marL="285750" indent="-285750">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reducerea ridurilor, echilibrul de hidratare, o piele radiantă, protejată de factorii externi. </a:t>
            </a:r>
          </a:p>
        </p:txBody>
      </p:sp>
      <p:graphicFrame>
        <p:nvGraphicFramePr>
          <p:cNvPr id="9" name="Diagram 8">
            <a:extLst>
              <a:ext uri="{FF2B5EF4-FFF2-40B4-BE49-F238E27FC236}">
                <a16:creationId xmlns:a16="http://schemas.microsoft.com/office/drawing/2014/main" id="{0CB32F54-2D93-ABD1-A3AC-ABD10F3F523F}"/>
              </a:ext>
            </a:extLst>
          </p:cNvPr>
          <p:cNvGraphicFramePr/>
          <p:nvPr>
            <p:extLst>
              <p:ext uri="{D42A27DB-BD31-4B8C-83A1-F6EECF244321}">
                <p14:modId xmlns:p14="http://schemas.microsoft.com/office/powerpoint/2010/main" val="1244268637"/>
              </p:ext>
            </p:extLst>
          </p:nvPr>
        </p:nvGraphicFramePr>
        <p:xfrm>
          <a:off x="9099421" y="801111"/>
          <a:ext cx="3092579" cy="938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6B0CC77-55E1-BF32-7BDA-229CB69AC9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9813" y="5190"/>
            <a:ext cx="2435349" cy="5276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6FFE7F-A9F1-147F-54DA-356948E8C7FD}"/>
              </a:ext>
            </a:extLst>
          </p:cNvPr>
          <p:cNvPicPr>
            <a:picLocks noChangeAspect="1"/>
          </p:cNvPicPr>
          <p:nvPr/>
        </p:nvPicPr>
        <p:blipFill rotWithShape="1">
          <a:blip r:embed="rId9"/>
          <a:srcRect t="11161" b="10246"/>
          <a:stretch/>
        </p:blipFill>
        <p:spPr>
          <a:xfrm>
            <a:off x="3532414" y="3796382"/>
            <a:ext cx="5127171" cy="1436916"/>
          </a:xfrm>
          <a:prstGeom prst="rect">
            <a:avLst/>
          </a:prstGeom>
        </p:spPr>
      </p:pic>
      <p:pic>
        <p:nvPicPr>
          <p:cNvPr id="3" name="Picture 2">
            <a:extLst>
              <a:ext uri="{FF2B5EF4-FFF2-40B4-BE49-F238E27FC236}">
                <a16:creationId xmlns:a16="http://schemas.microsoft.com/office/drawing/2014/main" id="{3B4142D9-12FF-0B14-4B17-16737D58B63A}"/>
              </a:ext>
            </a:extLst>
          </p:cNvPr>
          <p:cNvPicPr>
            <a:picLocks noChangeAspect="1"/>
          </p:cNvPicPr>
          <p:nvPr/>
        </p:nvPicPr>
        <p:blipFill>
          <a:blip r:embed="rId10"/>
          <a:stretch>
            <a:fillRect/>
          </a:stretch>
        </p:blipFill>
        <p:spPr>
          <a:xfrm>
            <a:off x="3532413" y="1420354"/>
            <a:ext cx="5127171" cy="2246656"/>
          </a:xfrm>
          <a:prstGeom prst="rect">
            <a:avLst/>
          </a:prstGeom>
        </p:spPr>
      </p:pic>
      <p:graphicFrame>
        <p:nvGraphicFramePr>
          <p:cNvPr id="5" name="Table 4">
            <a:extLst>
              <a:ext uri="{FF2B5EF4-FFF2-40B4-BE49-F238E27FC236}">
                <a16:creationId xmlns:a16="http://schemas.microsoft.com/office/drawing/2014/main" id="{D44F3B2B-D627-1373-1809-D2A80F813DAC}"/>
              </a:ext>
            </a:extLst>
          </p:cNvPr>
          <p:cNvGraphicFramePr>
            <a:graphicFrameLocks noGrp="1"/>
          </p:cNvGraphicFramePr>
          <p:nvPr>
            <p:extLst>
              <p:ext uri="{D42A27DB-BD31-4B8C-83A1-F6EECF244321}">
                <p14:modId xmlns:p14="http://schemas.microsoft.com/office/powerpoint/2010/main" val="2968555269"/>
              </p:ext>
            </p:extLst>
          </p:nvPr>
        </p:nvGraphicFramePr>
        <p:xfrm>
          <a:off x="1523047" y="2269911"/>
          <a:ext cx="1474542" cy="1488758"/>
        </p:xfrm>
        <a:graphic>
          <a:graphicData uri="http://schemas.openxmlformats.org/drawingml/2006/table">
            <a:tbl>
              <a:tblPr firstRow="1" bandRow="1">
                <a:tableStyleId>{5C22544A-7EE6-4342-B048-85BDC9FD1C3A}</a:tableStyleId>
              </a:tblPr>
              <a:tblGrid>
                <a:gridCol w="1474542">
                  <a:extLst>
                    <a:ext uri="{9D8B030D-6E8A-4147-A177-3AD203B41FA5}">
                      <a16:colId xmlns:a16="http://schemas.microsoft.com/office/drawing/2014/main" val="3950503793"/>
                    </a:ext>
                  </a:extLst>
                </a:gridCol>
              </a:tblGrid>
              <a:tr h="370840">
                <a:tc>
                  <a:txBody>
                    <a:bodyPr/>
                    <a:lstStyle/>
                    <a:p>
                      <a:pPr algn="ctr">
                        <a:lnSpc>
                          <a:spcPct val="150000"/>
                        </a:lnSpc>
                      </a:pPr>
                      <a:r>
                        <a:rPr lang="ro-RO" sz="2400" b="1" i="1" dirty="0">
                          <a:solidFill>
                            <a:srgbClr val="7030A0"/>
                          </a:solidFill>
                          <a:latin typeface="Times New Roman" panose="02020603050405020304" pitchFamily="18" charset="0"/>
                          <a:cs typeface="Times New Roman" panose="02020603050405020304" pitchFamily="18" charset="0"/>
                        </a:rPr>
                        <a:t>Mirosul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6453948"/>
                  </a:ext>
                </a:extLst>
              </a:tr>
              <a:tr h="370840">
                <a:tc>
                  <a:txBody>
                    <a:bodyPr/>
                    <a:lstStyle/>
                    <a:p>
                      <a:pPr algn="ctr"/>
                      <a:r>
                        <a:rPr lang="ro-RO" sz="2400" b="1" i="1" dirty="0">
                          <a:solidFill>
                            <a:srgbClr val="00B050"/>
                          </a:solidFill>
                          <a:latin typeface="Times New Roman" panose="02020603050405020304" pitchFamily="18" charset="0"/>
                          <a:cs typeface="Times New Roman" panose="02020603050405020304" pitchFamily="18" charset="0"/>
                        </a:rPr>
                        <a:t>Textura</a:t>
                      </a:r>
                      <a:endParaRPr lang="en-US" sz="2400" dirty="0">
                        <a:solidFill>
                          <a:srgbClr val="00B05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95113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400" b="1" i="1" dirty="0">
                          <a:solidFill>
                            <a:srgbClr val="FF0000"/>
                          </a:solidFill>
                          <a:latin typeface="Times New Roman" panose="02020603050405020304" pitchFamily="18" charset="0"/>
                          <a:cs typeface="Times New Roman" panose="02020603050405020304" pitchFamily="18" charset="0"/>
                        </a:rPr>
                        <a:t>Culoarea</a:t>
                      </a:r>
                      <a:endParaRPr lang="en-US" sz="240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8055030"/>
                  </a:ext>
                </a:extLst>
              </a:tr>
            </a:tbl>
          </a:graphicData>
        </a:graphic>
      </p:graphicFrame>
      <p:sp>
        <p:nvSpPr>
          <p:cNvPr id="6" name="Arrow: Striped Right 5">
            <a:extLst>
              <a:ext uri="{FF2B5EF4-FFF2-40B4-BE49-F238E27FC236}">
                <a16:creationId xmlns:a16="http://schemas.microsoft.com/office/drawing/2014/main" id="{6E7244B0-1F58-3AE7-7F88-3FD3F61B9920}"/>
              </a:ext>
            </a:extLst>
          </p:cNvPr>
          <p:cNvSpPr/>
          <p:nvPr/>
        </p:nvSpPr>
        <p:spPr>
          <a:xfrm>
            <a:off x="8708631" y="3111607"/>
            <a:ext cx="978408" cy="484632"/>
          </a:xfrm>
          <a:prstGeom prst="striped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F046B9-21C1-D29A-AECA-B1BEB80258BD}"/>
              </a:ext>
            </a:extLst>
          </p:cNvPr>
          <p:cNvSpPr txBox="1"/>
          <p:nvPr/>
        </p:nvSpPr>
        <p:spPr>
          <a:xfrm>
            <a:off x="9433850" y="2026579"/>
            <a:ext cx="2507744" cy="3139321"/>
          </a:xfrm>
          <a:prstGeom prst="rect">
            <a:avLst/>
          </a:prstGeom>
          <a:noFill/>
        </p:spPr>
        <p:txBody>
          <a:bodyPr wrap="square" rtlCol="0">
            <a:spAutoFit/>
          </a:bodyPr>
          <a:lstStyle/>
          <a:p>
            <a:pPr marL="285750" indent="-285750">
              <a:buFont typeface="Wingdings" panose="05000000000000000000" pitchFamily="2" charset="2"/>
              <a:buChar char="Ø"/>
            </a:pPr>
            <a:r>
              <a:rPr lang="ro-RO" b="1" i="1" dirty="0">
                <a:solidFill>
                  <a:schemeClr val="accent6">
                    <a:lumMod val="50000"/>
                  </a:schemeClr>
                </a:solidFill>
                <a:latin typeface="Times New Roman" panose="02020603050405020304" pitchFamily="18" charset="0"/>
                <a:cs typeface="Times New Roman" panose="02020603050405020304" pitchFamily="18" charset="0"/>
              </a:rPr>
              <a:t>scăderea nivelului de </a:t>
            </a:r>
            <a:r>
              <a:rPr lang="ro-RO" b="1" i="1" dirty="0" err="1">
                <a:solidFill>
                  <a:schemeClr val="accent6">
                    <a:lumMod val="50000"/>
                  </a:schemeClr>
                </a:solidFill>
                <a:latin typeface="Times New Roman" panose="02020603050405020304" pitchFamily="18" charset="0"/>
                <a:cs typeface="Times New Roman" panose="02020603050405020304" pitchFamily="18" charset="0"/>
              </a:rPr>
              <a:t>cortizol</a:t>
            </a:r>
            <a:r>
              <a:rPr lang="ro-RO" b="1" i="1" dirty="0">
                <a:solidFill>
                  <a:schemeClr val="accent6">
                    <a:lumMod val="50000"/>
                  </a:schemeClr>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endParaRPr lang="ro-RO" b="1" i="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ro-RO" dirty="0">
                <a:solidFill>
                  <a:schemeClr val="accent6">
                    <a:lumMod val="50000"/>
                  </a:schemeClr>
                </a:solidFill>
                <a:latin typeface="Times New Roman" panose="02020603050405020304" pitchFamily="18" charset="0"/>
                <a:cs typeface="Times New Roman" panose="02020603050405020304" pitchFamily="18" charset="0"/>
              </a:rPr>
              <a:t>creșterea nivelului de </a:t>
            </a:r>
            <a:r>
              <a:rPr lang="ro-RO" b="1" i="1" dirty="0">
                <a:solidFill>
                  <a:schemeClr val="accent6">
                    <a:lumMod val="50000"/>
                  </a:schemeClr>
                </a:solidFill>
                <a:latin typeface="Times New Roman" panose="02020603050405020304" pitchFamily="18" charset="0"/>
                <a:cs typeface="Times New Roman" panose="02020603050405020304" pitchFamily="18" charset="0"/>
              </a:rPr>
              <a:t>beta-</a:t>
            </a:r>
            <a:r>
              <a:rPr lang="ro-RO" b="1" i="1" dirty="0" err="1">
                <a:solidFill>
                  <a:schemeClr val="accent6">
                    <a:lumMod val="50000"/>
                  </a:schemeClr>
                </a:solidFill>
                <a:latin typeface="Times New Roman" panose="02020603050405020304" pitchFamily="18" charset="0"/>
                <a:cs typeface="Times New Roman" panose="02020603050405020304" pitchFamily="18" charset="0"/>
              </a:rPr>
              <a:t>endorfină</a:t>
            </a:r>
            <a:endParaRPr lang="ro-RO" b="1" i="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ro-RO" b="1" i="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ro-RO" dirty="0">
                <a:solidFill>
                  <a:schemeClr val="accent6">
                    <a:lumMod val="50000"/>
                  </a:schemeClr>
                </a:solidFill>
                <a:latin typeface="Times New Roman" panose="02020603050405020304" pitchFamily="18" charset="0"/>
                <a:cs typeface="Times New Roman" panose="02020603050405020304" pitchFamily="18" charset="0"/>
              </a:rPr>
              <a:t>sinteza de </a:t>
            </a:r>
            <a:r>
              <a:rPr lang="ro-RO" b="1" i="1" dirty="0">
                <a:solidFill>
                  <a:schemeClr val="accent6">
                    <a:lumMod val="50000"/>
                  </a:schemeClr>
                </a:solidFill>
                <a:latin typeface="Times New Roman" panose="02020603050405020304" pitchFamily="18" charset="0"/>
                <a:cs typeface="Times New Roman" panose="02020603050405020304" pitchFamily="18" charset="0"/>
              </a:rPr>
              <a:t>colagen</a:t>
            </a:r>
          </a:p>
          <a:p>
            <a:pPr marL="285750" indent="-285750">
              <a:buFont typeface="Wingdings" panose="05000000000000000000" pitchFamily="2" charset="2"/>
              <a:buChar char="Ø"/>
            </a:pPr>
            <a:endParaRPr lang="ro-RO" b="1" i="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ro-RO" b="1" i="1" dirty="0">
                <a:solidFill>
                  <a:schemeClr val="accent6">
                    <a:lumMod val="50000"/>
                  </a:schemeClr>
                </a:solidFill>
                <a:latin typeface="Times New Roman" panose="02020603050405020304" pitchFamily="18" charset="0"/>
                <a:cs typeface="Times New Roman" panose="02020603050405020304" pitchFamily="18" charset="0"/>
              </a:rPr>
              <a:t> inhibarea proceselor inflamatorii </a:t>
            </a:r>
            <a:r>
              <a:rPr lang="ro-RO" dirty="0">
                <a:solidFill>
                  <a:schemeClr val="accent6">
                    <a:lumMod val="50000"/>
                  </a:schemeClr>
                </a:solidFill>
                <a:latin typeface="Times New Roman" panose="02020603050405020304" pitchFamily="18" charset="0"/>
                <a:cs typeface="Times New Roman" panose="02020603050405020304" pitchFamily="18" charset="0"/>
              </a:rPr>
              <a:t> </a:t>
            </a:r>
            <a:endParaRPr lang="ro-RO" b="1" i="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18899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10A028-A42D-3DCC-D90B-1C99C9EE2362}"/>
              </a:ext>
            </a:extLst>
          </p:cNvPr>
          <p:cNvSpPr txBox="1"/>
          <p:nvPr/>
        </p:nvSpPr>
        <p:spPr>
          <a:xfrm>
            <a:off x="1059543" y="413165"/>
            <a:ext cx="10072914" cy="1907702"/>
          </a:xfrm>
          <a:prstGeom prst="rect">
            <a:avLst/>
          </a:prstGeom>
          <a:noFill/>
        </p:spPr>
        <p:txBody>
          <a:bodyPr wrap="square">
            <a:spAutoFit/>
          </a:bodyPr>
          <a:lstStyle/>
          <a:p>
            <a:pPr>
              <a:lnSpc>
                <a:spcPct val="150000"/>
              </a:lnSpc>
            </a:pPr>
            <a:r>
              <a:rPr lang="ro-RO" b="1" i="1" dirty="0">
                <a:latin typeface="Times New Roman" panose="02020603050405020304" pitchFamily="18" charset="0"/>
                <a:cs typeface="Times New Roman" panose="02020603050405020304" pitchFamily="18" charset="0"/>
              </a:rPr>
              <a:t>De ce doar câteva substanțe au aceste proprietăți uimitoare de stimulare a creierului? </a:t>
            </a:r>
          </a:p>
          <a:p>
            <a:pPr>
              <a:lnSpc>
                <a:spcPct val="150000"/>
              </a:lnSpc>
            </a:pPr>
            <a:r>
              <a:rPr lang="ro-RO" dirty="0">
                <a:latin typeface="Times New Roman" panose="02020603050405020304" pitchFamily="18" charset="0"/>
                <a:cs typeface="Times New Roman" panose="02020603050405020304" pitchFamily="18" charset="0"/>
              </a:rPr>
              <a:t>Întrebarea rămâne fără răspuns. Deși fiziologia neurologică a pielii este foarte complexă, încercările de a folosi descoperirile neuroștiinței pentru a îmbunătăți calitatea pielii deschid o gamă largă de posibilități.</a:t>
            </a:r>
          </a:p>
          <a:p>
            <a:pPr>
              <a:lnSpc>
                <a:spcPct val="150000"/>
              </a:lnSpc>
            </a:pPr>
            <a:r>
              <a:rPr lang="ro-RO" sz="2800" b="1" dirty="0">
                <a:latin typeface="Times New Roman" panose="02020603050405020304" pitchFamily="18" charset="0"/>
                <a:cs typeface="Times New Roman" panose="02020603050405020304" pitchFamily="18" charset="0"/>
              </a:rPr>
              <a:t>2 axe:</a:t>
            </a:r>
            <a:endParaRPr lang="en-US" sz="2800" b="1" dirty="0">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CFC4CD23-E28E-11F5-3E54-FE119FBE4142}"/>
              </a:ext>
            </a:extLst>
          </p:cNvPr>
          <p:cNvGraphicFramePr/>
          <p:nvPr>
            <p:extLst>
              <p:ext uri="{D42A27DB-BD31-4B8C-83A1-F6EECF244321}">
                <p14:modId xmlns:p14="http://schemas.microsoft.com/office/powerpoint/2010/main" val="955809575"/>
              </p:ext>
            </p:extLst>
          </p:nvPr>
        </p:nvGraphicFramePr>
        <p:xfrm>
          <a:off x="2031999" y="2104570"/>
          <a:ext cx="7329715" cy="4165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E24469B-7047-D19D-D503-AB890F2E90DA}"/>
              </a:ext>
            </a:extLst>
          </p:cNvPr>
          <p:cNvSpPr txBox="1"/>
          <p:nvPr/>
        </p:nvSpPr>
        <p:spPr>
          <a:xfrm>
            <a:off x="9361714" y="4333441"/>
            <a:ext cx="2743200" cy="2031325"/>
          </a:xfrm>
          <a:prstGeom prst="rect">
            <a:avLst/>
          </a:prstGeom>
          <a:noFill/>
        </p:spPr>
        <p:txBody>
          <a:bodyPr wrap="square" rtlCol="0">
            <a:spAutoFit/>
          </a:bodyPr>
          <a:lstStyle/>
          <a:p>
            <a:r>
              <a:rPr lang="ro-RO" u="sng" dirty="0">
                <a:latin typeface="Times New Roman" panose="02020603050405020304" pitchFamily="18" charset="0"/>
                <a:cs typeface="Times New Roman" panose="02020603050405020304" pitchFamily="18" charset="0"/>
              </a:rPr>
              <a:t>Plant cell biofactories:</a:t>
            </a:r>
          </a:p>
          <a:p>
            <a:r>
              <a:rPr lang="ro-RO" dirty="0">
                <a:latin typeface="Times New Roman" panose="02020603050405020304" pitchFamily="18" charset="0"/>
                <a:cs typeface="Times New Roman" panose="02020603050405020304" pitchFamily="18" charset="0"/>
              </a:rPr>
              <a:t>Plasma rich in Cell Factors</a:t>
            </a:r>
          </a:p>
          <a:p>
            <a:r>
              <a:rPr lang="ro-RO" dirty="0">
                <a:latin typeface="Times New Roman" panose="02020603050405020304" pitchFamily="18" charset="0"/>
                <a:cs typeface="Times New Roman" panose="02020603050405020304" pitchFamily="18" charset="0"/>
              </a:rPr>
              <a:t>Phyto Peptidic Fractions</a:t>
            </a:r>
          </a:p>
          <a:p>
            <a:r>
              <a:rPr lang="ro-RO" dirty="0">
                <a:latin typeface="Times New Roman" panose="02020603050405020304" pitchFamily="18" charset="0"/>
                <a:cs typeface="Times New Roman" panose="02020603050405020304" pitchFamily="18" charset="0"/>
              </a:rPr>
              <a:t>Phyto Lipidic Fractions</a:t>
            </a:r>
          </a:p>
          <a:p>
            <a:r>
              <a:rPr lang="ro-RO" dirty="0">
                <a:latin typeface="Times New Roman" panose="02020603050405020304" pitchFamily="18" charset="0"/>
                <a:cs typeface="Times New Roman" panose="02020603050405020304" pitchFamily="18" charset="0"/>
              </a:rPr>
              <a:t>Phyto Glucidic Fractions</a:t>
            </a:r>
          </a:p>
          <a:p>
            <a:r>
              <a:rPr lang="ro-RO" dirty="0">
                <a:latin typeface="Times New Roman" panose="02020603050405020304" pitchFamily="18" charset="0"/>
                <a:cs typeface="Times New Roman" panose="02020603050405020304" pitchFamily="18" charset="0"/>
              </a:rPr>
              <a:t>Phyto Cell fusions</a:t>
            </a:r>
          </a:p>
          <a:p>
            <a:endParaRPr lang="en-US" dirty="0"/>
          </a:p>
        </p:txBody>
      </p:sp>
      <p:sp>
        <p:nvSpPr>
          <p:cNvPr id="7" name="TextBox 6">
            <a:extLst>
              <a:ext uri="{FF2B5EF4-FFF2-40B4-BE49-F238E27FC236}">
                <a16:creationId xmlns:a16="http://schemas.microsoft.com/office/drawing/2014/main" id="{8D92F202-5907-564F-C6AA-19C90765CDAB}"/>
              </a:ext>
            </a:extLst>
          </p:cNvPr>
          <p:cNvSpPr txBox="1"/>
          <p:nvPr/>
        </p:nvSpPr>
        <p:spPr>
          <a:xfrm>
            <a:off x="9564914" y="2524559"/>
            <a:ext cx="2206172" cy="646331"/>
          </a:xfrm>
          <a:prstGeom prst="rect">
            <a:avLst/>
          </a:prstGeom>
          <a:noFill/>
        </p:spPr>
        <p:txBody>
          <a:bodyPr wrap="square" rtlCol="0">
            <a:spAutoFit/>
          </a:bodyPr>
          <a:lstStyle/>
          <a:p>
            <a:r>
              <a:rPr lang="ro-RO" dirty="0">
                <a:latin typeface="Times New Roman" panose="02020603050405020304" pitchFamily="18" charset="0"/>
                <a:cs typeface="Times New Roman" panose="02020603050405020304" pitchFamily="18" charset="0"/>
              </a:rPr>
              <a:t>Extracte apoase, glicolice stabilizate</a:t>
            </a:r>
          </a:p>
        </p:txBody>
      </p:sp>
      <p:pic>
        <p:nvPicPr>
          <p:cNvPr id="2" name="Picture 1">
            <a:extLst>
              <a:ext uri="{FF2B5EF4-FFF2-40B4-BE49-F238E27FC236}">
                <a16:creationId xmlns:a16="http://schemas.microsoft.com/office/drawing/2014/main" id="{AA27FBC8-345C-F731-82F4-8A1CA2E70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0325" y="119132"/>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43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F7023-BE59-AFC2-CA5F-453D8F497FB7}"/>
              </a:ext>
            </a:extLst>
          </p:cNvPr>
          <p:cNvPicPr>
            <a:picLocks noChangeAspect="1"/>
          </p:cNvPicPr>
          <p:nvPr/>
        </p:nvPicPr>
        <p:blipFill>
          <a:blip r:embed="rId3"/>
          <a:stretch>
            <a:fillRect/>
          </a:stretch>
        </p:blipFill>
        <p:spPr>
          <a:xfrm>
            <a:off x="10100771" y="1603493"/>
            <a:ext cx="1860171" cy="1860171"/>
          </a:xfrm>
          <a:prstGeom prst="rect">
            <a:avLst/>
          </a:prstGeom>
        </p:spPr>
      </p:pic>
      <p:sp>
        <p:nvSpPr>
          <p:cNvPr id="7" name="TextBox 6">
            <a:extLst>
              <a:ext uri="{FF2B5EF4-FFF2-40B4-BE49-F238E27FC236}">
                <a16:creationId xmlns:a16="http://schemas.microsoft.com/office/drawing/2014/main" id="{15745A21-C022-A4BA-EC85-4DA8C7B60154}"/>
              </a:ext>
            </a:extLst>
          </p:cNvPr>
          <p:cNvSpPr txBox="1"/>
          <p:nvPr/>
        </p:nvSpPr>
        <p:spPr>
          <a:xfrm>
            <a:off x="926907" y="1855225"/>
            <a:ext cx="9982765" cy="2535566"/>
          </a:xfrm>
          <a:prstGeom prst="rect">
            <a:avLst/>
          </a:prstGeom>
          <a:noFill/>
        </p:spPr>
        <p:txBody>
          <a:bodyPr wrap="square">
            <a:spAutoFit/>
          </a:bodyPr>
          <a:lstStyle/>
          <a:p>
            <a:pPr marL="285750" indent="-285750">
              <a:lnSpc>
                <a:spcPct val="150000"/>
              </a:lnSpc>
              <a:buFontTx/>
              <a:buChar char="-"/>
            </a:pPr>
            <a:r>
              <a:rPr lang="ro-RO" dirty="0">
                <a:latin typeface="Times New Roman" panose="02020603050405020304" pitchFamily="18" charset="0"/>
                <a:cs typeface="Times New Roman" panose="02020603050405020304" pitchFamily="18" charset="0"/>
              </a:rPr>
              <a:t>Ingredient activ 100% natural;</a:t>
            </a:r>
          </a:p>
          <a:p>
            <a:pPr marL="285750" indent="-285750">
              <a:lnSpc>
                <a:spcPct val="150000"/>
              </a:lnSpc>
              <a:buFontTx/>
              <a:buChar char="-"/>
            </a:pPr>
            <a:r>
              <a:rPr lang="ro-RO" dirty="0">
                <a:latin typeface="Times New Roman" panose="02020603050405020304" pitchFamily="18" charset="0"/>
                <a:cs typeface="Times New Roman" panose="02020603050405020304" pitchFamily="18" charset="0"/>
              </a:rPr>
              <a:t>Suspensie ce conține extract de rădăcină de </a:t>
            </a:r>
            <a:r>
              <a:rPr lang="ro-RO" i="1" dirty="0">
                <a:latin typeface="Times New Roman" panose="02020603050405020304" pitchFamily="18" charset="0"/>
                <a:cs typeface="Times New Roman" panose="02020603050405020304" pitchFamily="18" charset="0"/>
              </a:rPr>
              <a:t>Curcuma longa </a:t>
            </a:r>
            <a:r>
              <a:rPr lang="ro-RO" dirty="0">
                <a:latin typeface="Times New Roman" panose="02020603050405020304" pitchFamily="18" charset="0"/>
                <a:cs typeface="Times New Roman" panose="02020603050405020304" pitchFamily="18" charset="0"/>
              </a:rPr>
              <a:t>în glicerină;</a:t>
            </a:r>
          </a:p>
          <a:p>
            <a:pPr marL="285750" indent="-285750">
              <a:lnSpc>
                <a:spcPct val="150000"/>
              </a:lnSpc>
              <a:buFontTx/>
              <a:buChar char="-"/>
            </a:pPr>
            <a:r>
              <a:rPr lang="ro-RO" dirty="0">
                <a:latin typeface="Times New Roman" panose="02020603050405020304" pitchFamily="18" charset="0"/>
                <a:cs typeface="Times New Roman" panose="02020603050405020304" pitchFamily="18" charset="0"/>
              </a:rPr>
              <a:t>Funcționează ca tratament antistres (antirid, hidratare, modulator al conexiunii creier-piele);</a:t>
            </a:r>
          </a:p>
          <a:p>
            <a:pPr marL="285750" indent="-285750">
              <a:lnSpc>
                <a:spcPct val="150000"/>
              </a:lnSpc>
              <a:buFontTx/>
              <a:buChar char="-"/>
            </a:pPr>
            <a:r>
              <a:rPr lang="ro-RO" dirty="0">
                <a:latin typeface="Times New Roman" panose="02020603050405020304" pitchFamily="18" charset="0"/>
                <a:cs typeface="Times New Roman" panose="02020603050405020304" pitchFamily="18" charset="0"/>
              </a:rPr>
              <a:t>Conține 1 miliard de exozomi, îmbunătățind hidratarea și regenerarea pielii.</a:t>
            </a:r>
          </a:p>
          <a:p>
            <a:pPr>
              <a:lnSpc>
                <a:spcPct val="150000"/>
              </a:lnSpc>
            </a:pPr>
            <a:r>
              <a:rPr lang="ro-RO" dirty="0">
                <a:latin typeface="Times New Roman" panose="02020603050405020304" pitchFamily="18" charset="0"/>
                <a:cs typeface="Times New Roman" panose="02020603050405020304" pitchFamily="18" charset="0"/>
              </a:rPr>
              <a:t>Aplicații: produse pentru hidratare, antistres, pentru stare de bine, piele sensibilizată, zone delicate (ochi, buze, cicatrici).</a:t>
            </a:r>
          </a:p>
        </p:txBody>
      </p:sp>
      <p:sp>
        <p:nvSpPr>
          <p:cNvPr id="8" name="Text Placeholder 4">
            <a:extLst>
              <a:ext uri="{FF2B5EF4-FFF2-40B4-BE49-F238E27FC236}">
                <a16:creationId xmlns:a16="http://schemas.microsoft.com/office/drawing/2014/main" id="{0CCE1C09-295D-BE08-90A8-9D1B300ED66E}"/>
              </a:ext>
            </a:extLst>
          </p:cNvPr>
          <p:cNvSpPr txBox="1">
            <a:spLocks/>
          </p:cNvSpPr>
          <p:nvPr/>
        </p:nvSpPr>
        <p:spPr>
          <a:xfrm>
            <a:off x="1048092" y="429157"/>
            <a:ext cx="8659368" cy="490066"/>
          </a:xfrm>
          <a:prstGeom prst="rect">
            <a:avLst/>
          </a:prstGeom>
          <a:solidFill>
            <a:srgbClr val="00B0F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2400" dirty="0">
                <a:latin typeface="Times New Roman" panose="02020603050405020304" pitchFamily="18" charset="0"/>
                <a:cs typeface="Times New Roman" panose="02020603050405020304" pitchFamily="18" charset="0"/>
              </a:rPr>
              <a:t>Ingrediente neuroactive</a:t>
            </a:r>
            <a:endParaRPr lang="en-US" sz="2400" dirty="0">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D5613044-F8D7-AADD-9652-A6A27D269459}"/>
              </a:ext>
            </a:extLst>
          </p:cNvPr>
          <p:cNvSpPr>
            <a:spLocks noChangeArrowheads="1"/>
          </p:cNvSpPr>
          <p:nvPr/>
        </p:nvSpPr>
        <p:spPr bwMode="auto">
          <a:xfrm rot="10800000" flipV="1">
            <a:off x="1048092" y="1027359"/>
            <a:ext cx="8344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INCI Name:</a:t>
            </a:r>
            <a:r>
              <a:rPr kumimoji="0" lang="ro-RO"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Glycerin (and) </a:t>
            </a:r>
            <a:r>
              <a:rPr kumimoji="0" lang="en-US" altLang="en-US" b="1" i="0" u="none" strike="noStrike" cap="none" normalizeH="0" baseline="0" dirty="0">
                <a:ln>
                  <a:noFill/>
                </a:ln>
                <a:solidFill>
                  <a:schemeClr val="tx1"/>
                </a:solidFill>
                <a:effectLst/>
                <a:highlight>
                  <a:srgbClr val="FFFF00"/>
                </a:highlight>
                <a:latin typeface="Times New Roman" panose="02020603050405020304" pitchFamily="18" charset="0"/>
                <a:cs typeface="Times New Roman" panose="02020603050405020304" pitchFamily="18" charset="0"/>
              </a:rPr>
              <a:t>Curcuma Longa (Turmeric) Root Extract </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(and) Citric Acid</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0C7119B-5EF8-A143-B1F3-621F3C50FD1C}"/>
              </a:ext>
            </a:extLst>
          </p:cNvPr>
          <p:cNvPicPr>
            <a:picLocks noChangeAspect="1"/>
          </p:cNvPicPr>
          <p:nvPr/>
        </p:nvPicPr>
        <p:blipFill>
          <a:blip r:embed="rId4"/>
          <a:stretch>
            <a:fillRect/>
          </a:stretch>
        </p:blipFill>
        <p:spPr>
          <a:xfrm>
            <a:off x="10100771" y="3931665"/>
            <a:ext cx="1860171" cy="2790256"/>
          </a:xfrm>
          <a:prstGeom prst="rect">
            <a:avLst/>
          </a:prstGeom>
        </p:spPr>
      </p:pic>
      <p:pic>
        <p:nvPicPr>
          <p:cNvPr id="4" name="Picture 3">
            <a:extLst>
              <a:ext uri="{FF2B5EF4-FFF2-40B4-BE49-F238E27FC236}">
                <a16:creationId xmlns:a16="http://schemas.microsoft.com/office/drawing/2014/main" id="{1C57B282-6E31-4BA4-1432-3925239A740E}"/>
              </a:ext>
            </a:extLst>
          </p:cNvPr>
          <p:cNvPicPr>
            <a:picLocks noChangeAspect="1"/>
          </p:cNvPicPr>
          <p:nvPr/>
        </p:nvPicPr>
        <p:blipFill rotWithShape="1">
          <a:blip r:embed="rId5"/>
          <a:srcRect l="7573" t="4660" r="9108" b="4109"/>
          <a:stretch/>
        </p:blipFill>
        <p:spPr>
          <a:xfrm>
            <a:off x="6582475" y="4572325"/>
            <a:ext cx="2947115" cy="2152100"/>
          </a:xfrm>
          <a:prstGeom prst="rect">
            <a:avLst/>
          </a:prstGeom>
        </p:spPr>
      </p:pic>
      <p:pic>
        <p:nvPicPr>
          <p:cNvPr id="5" name="Picture 4">
            <a:extLst>
              <a:ext uri="{FF2B5EF4-FFF2-40B4-BE49-F238E27FC236}">
                <a16:creationId xmlns:a16="http://schemas.microsoft.com/office/drawing/2014/main" id="{449089F0-4DB0-EDD5-2E60-64098E54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7460" y="344004"/>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63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D8EA9B3-036A-B2F6-6CB0-4BD6C0BB85F1}"/>
              </a:ext>
            </a:extLst>
          </p:cNvPr>
          <p:cNvSpPr txBox="1">
            <a:spLocks/>
          </p:cNvSpPr>
          <p:nvPr/>
        </p:nvSpPr>
        <p:spPr>
          <a:xfrm>
            <a:off x="774482" y="353006"/>
            <a:ext cx="8659368" cy="387223"/>
          </a:xfrm>
          <a:prstGeom prst="rect">
            <a:avLst/>
          </a:prstGeom>
          <a:solidFill>
            <a:srgbClr val="00B0F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2400" dirty="0">
                <a:latin typeface="Times New Roman" panose="02020603050405020304" pitchFamily="18" charset="0"/>
                <a:cs typeface="Times New Roman" panose="02020603050405020304" pitchFamily="18" charset="0"/>
              </a:rPr>
              <a:t>Ingrediente neuroactive</a:t>
            </a:r>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8EA3C18-B728-B8F1-23C1-C05305099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232" y="182673"/>
            <a:ext cx="2435349" cy="527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7092DB79-C8BE-C109-D459-F4B8565F9EC0}"/>
              </a:ext>
            </a:extLst>
          </p:cNvPr>
          <p:cNvGraphicFramePr/>
          <p:nvPr>
            <p:extLst>
              <p:ext uri="{D42A27DB-BD31-4B8C-83A1-F6EECF244321}">
                <p14:modId xmlns:p14="http://schemas.microsoft.com/office/powerpoint/2010/main" val="1774194093"/>
              </p:ext>
            </p:extLst>
          </p:nvPr>
        </p:nvGraphicFramePr>
        <p:xfrm>
          <a:off x="1766316" y="740229"/>
          <a:ext cx="8659368" cy="5935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569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A7EF-4C7D-5AC3-1348-321C86480307}"/>
              </a:ext>
            </a:extLst>
          </p:cNvPr>
          <p:cNvSpPr>
            <a:spLocks noGrp="1"/>
          </p:cNvSpPr>
          <p:nvPr>
            <p:ph type="title"/>
          </p:nvPr>
        </p:nvSpPr>
        <p:spPr>
          <a:xfrm>
            <a:off x="838248" y="324027"/>
            <a:ext cx="3304543" cy="790164"/>
          </a:xfrm>
          <a:solidFill>
            <a:srgbClr val="8BB2D3"/>
          </a:solidFill>
        </p:spPr>
        <p:txBody>
          <a:bodyPr>
            <a:normAutofit/>
          </a:bodyPr>
          <a:lstStyle/>
          <a:p>
            <a:r>
              <a:rPr lang="en-US" sz="5130" b="1" dirty="0">
                <a:solidFill>
                  <a:schemeClr val="accent1"/>
                </a:solidFill>
                <a:latin typeface="Arial Black" panose="020B0A04020102020204" pitchFamily="34" charset="0"/>
              </a:rPr>
              <a:t> </a:t>
            </a:r>
            <a:r>
              <a:rPr lang="en-US" sz="5130" b="1" dirty="0" err="1">
                <a:solidFill>
                  <a:schemeClr val="accent6">
                    <a:lumMod val="50000"/>
                  </a:schemeClr>
                </a:solidFill>
                <a:latin typeface="Times New Roman" panose="02020603050405020304" pitchFamily="18" charset="0"/>
                <a:cs typeface="Times New Roman" panose="02020603050405020304" pitchFamily="18" charset="0"/>
              </a:rPr>
              <a:t>Exozomii</a:t>
            </a:r>
            <a:endParaRPr lang="en-US" sz="513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A04315E-2B58-7CD2-E061-CFF8B71CA4AF}"/>
              </a:ext>
            </a:extLst>
          </p:cNvPr>
          <p:cNvSpPr txBox="1"/>
          <p:nvPr/>
        </p:nvSpPr>
        <p:spPr>
          <a:xfrm>
            <a:off x="848980" y="2824576"/>
            <a:ext cx="3293811" cy="786754"/>
          </a:xfrm>
          <a:prstGeom prst="rect">
            <a:avLst/>
          </a:prstGeom>
          <a:solidFill>
            <a:srgbClr val="8BB2D3"/>
          </a:solidFill>
        </p:spPr>
        <p:txBody>
          <a:bodyPr wrap="square" rtlCol="0">
            <a:spAutoFit/>
          </a:bodyPr>
          <a:lstStyle/>
          <a:p>
            <a:pPr marL="183251" indent="-183251">
              <a:lnSpc>
                <a:spcPct val="150000"/>
              </a:lnSpc>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Transportul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medicamentelor</a:t>
            </a:r>
            <a:r>
              <a:rPr lang="en-US" sz="1600" dirty="0">
                <a:latin typeface="Times New Roman" panose="02020603050405020304" pitchFamily="18" charset="0"/>
                <a:cs typeface="Times New Roman" panose="02020603050405020304" pitchFamily="18" charset="0"/>
              </a:rPr>
              <a:t>;</a:t>
            </a:r>
          </a:p>
          <a:p>
            <a:pPr marL="183251" indent="-183251">
              <a:lnSpc>
                <a:spcPct val="150000"/>
              </a:lnSpc>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Medicin</a:t>
            </a:r>
            <a:r>
              <a:rPr lang="ro-RO" sz="1600" dirty="0">
                <a:latin typeface="Times New Roman" panose="02020603050405020304" pitchFamily="18" charset="0"/>
                <a:cs typeface="Times New Roman" panose="02020603050405020304" pitchFamily="18" charset="0"/>
              </a:rPr>
              <a:t>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regenerativ</a:t>
            </a:r>
            <a:r>
              <a:rPr lang="ro-RO" sz="1600" dirty="0">
                <a:latin typeface="Times New Roman" panose="02020603050405020304" pitchFamily="18" charset="0"/>
                <a:cs typeface="Times New Roman" panose="02020603050405020304" pitchFamily="18" charset="0"/>
              </a:rPr>
              <a:t>ă</a:t>
            </a:r>
            <a:r>
              <a:rPr lang="en-US" sz="1600" dirty="0">
                <a:latin typeface="Times New Roman" panose="02020603050405020304" pitchFamily="18" charset="0"/>
                <a:cs typeface="Times New Roman" panose="02020603050405020304" pitchFamily="18" charset="0"/>
              </a:rPr>
              <a:t>;</a:t>
            </a:r>
            <a:endParaRPr lang="ro-RO" sz="1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B2D195B-64B2-D1F7-2C16-EDCB05D7A6AB}"/>
              </a:ext>
            </a:extLst>
          </p:cNvPr>
          <p:cNvSpPr txBox="1"/>
          <p:nvPr/>
        </p:nvSpPr>
        <p:spPr>
          <a:xfrm>
            <a:off x="848980" y="2317695"/>
            <a:ext cx="1239733" cy="368691"/>
          </a:xfrm>
          <a:prstGeom prst="rect">
            <a:avLst/>
          </a:prstGeom>
          <a:solidFill>
            <a:srgbClr val="8BB2D3"/>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latin typeface="Times New Roman" panose="02020603050405020304" pitchFamily="18" charset="0"/>
                <a:cs typeface="Times New Roman" panose="02020603050405020304" pitchFamily="18" charset="0"/>
              </a:rPr>
              <a:t>Scop</a:t>
            </a:r>
          </a:p>
        </p:txBody>
      </p:sp>
      <p:sp>
        <p:nvSpPr>
          <p:cNvPr id="8" name="TextBox 7">
            <a:extLst>
              <a:ext uri="{FF2B5EF4-FFF2-40B4-BE49-F238E27FC236}">
                <a16:creationId xmlns:a16="http://schemas.microsoft.com/office/drawing/2014/main" id="{41AAF2BC-A11D-6FC5-3B40-1599C93D7866}"/>
              </a:ext>
            </a:extLst>
          </p:cNvPr>
          <p:cNvSpPr txBox="1"/>
          <p:nvPr/>
        </p:nvSpPr>
        <p:spPr>
          <a:xfrm>
            <a:off x="4918715" y="1997452"/>
            <a:ext cx="3170074" cy="3132268"/>
          </a:xfrm>
          <a:prstGeom prst="rect">
            <a:avLst/>
          </a:prstGeom>
          <a:solidFill>
            <a:srgbClr val="FFFFFF"/>
          </a:solidFill>
        </p:spPr>
        <p:txBody>
          <a:bodyPr wrap="square" rtlCol="0">
            <a:spAutoFit/>
          </a:bodyPr>
          <a:lstStyle/>
          <a:p>
            <a:r>
              <a:rPr lang="en-US" sz="1796" b="1" dirty="0" err="1">
                <a:latin typeface="Times New Roman" panose="02020603050405020304" pitchFamily="18" charset="0"/>
                <a:cs typeface="Times New Roman" panose="02020603050405020304" pitchFamily="18" charset="0"/>
              </a:rPr>
              <a:t>Surse</a:t>
            </a:r>
            <a:r>
              <a:rPr lang="en-US" sz="1796" b="1" dirty="0">
                <a:latin typeface="Times New Roman" panose="02020603050405020304" pitchFamily="18" charset="0"/>
                <a:cs typeface="Times New Roman" panose="02020603050405020304" pitchFamily="18" charset="0"/>
              </a:rPr>
              <a:t> </a:t>
            </a:r>
            <a:r>
              <a:rPr lang="en-US" sz="1796" b="1" dirty="0" err="1">
                <a:latin typeface="Times New Roman" panose="02020603050405020304" pitchFamily="18" charset="0"/>
                <a:cs typeface="Times New Roman" panose="02020603050405020304" pitchFamily="18" charset="0"/>
              </a:rPr>
              <a:t>naturale</a:t>
            </a:r>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r>
              <a:rPr lang="en-US" sz="1796" b="1" dirty="0">
                <a:latin typeface="Times New Roman" panose="02020603050405020304" pitchFamily="18" charset="0"/>
                <a:cs typeface="Times New Roman" panose="02020603050405020304" pitchFamily="18" charset="0"/>
              </a:rPr>
              <a:t> </a:t>
            </a:r>
          </a:p>
          <a:p>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endParaRPr lang="en-US" sz="1796" b="1" dirty="0">
              <a:latin typeface="Times New Roman" panose="02020603050405020304" pitchFamily="18" charset="0"/>
              <a:cs typeface="Times New Roman" panose="02020603050405020304" pitchFamily="18" charset="0"/>
            </a:endParaRPr>
          </a:p>
          <a:p>
            <a:pPr algn="ctr"/>
            <a:r>
              <a:rPr lang="en-US" sz="1796" b="1" dirty="0" err="1">
                <a:latin typeface="Times New Roman" panose="02020603050405020304" pitchFamily="18" charset="0"/>
                <a:cs typeface="Times New Roman" panose="02020603050405020304" pitchFamily="18" charset="0"/>
              </a:rPr>
              <a:t>Limfocite</a:t>
            </a:r>
            <a:r>
              <a:rPr lang="en-US" sz="1796" b="1" dirty="0">
                <a:latin typeface="Times New Roman" panose="02020603050405020304" pitchFamily="18" charset="0"/>
                <a:cs typeface="Times New Roman" panose="02020603050405020304" pitchFamily="18" charset="0"/>
              </a:rPr>
              <a:t>, dendrite</a:t>
            </a:r>
          </a:p>
          <a:p>
            <a:pPr algn="ctr"/>
            <a:r>
              <a:rPr lang="en-US" sz="1796" b="1" dirty="0" err="1">
                <a:latin typeface="Times New Roman" panose="02020603050405020304" pitchFamily="18" charset="0"/>
                <a:cs typeface="Times New Roman" panose="02020603050405020304" pitchFamily="18" charset="0"/>
              </a:rPr>
              <a:t>Fluide</a:t>
            </a:r>
            <a:r>
              <a:rPr lang="en-US" sz="1796" b="1" dirty="0">
                <a:latin typeface="Times New Roman" panose="02020603050405020304" pitchFamily="18" charset="0"/>
                <a:cs typeface="Times New Roman" panose="02020603050405020304" pitchFamily="18" charset="0"/>
              </a:rPr>
              <a:t> </a:t>
            </a:r>
            <a:r>
              <a:rPr lang="en-US" sz="1796" b="1" dirty="0" err="1">
                <a:latin typeface="Times New Roman" panose="02020603050405020304" pitchFamily="18" charset="0"/>
                <a:cs typeface="Times New Roman" panose="02020603050405020304" pitchFamily="18" charset="0"/>
              </a:rPr>
              <a:t>biologice</a:t>
            </a:r>
            <a:endParaRPr lang="en-US" sz="1796"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BD9D56A-D904-1CC8-8543-6B56615C7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6974" y="2518151"/>
            <a:ext cx="1000560" cy="750420"/>
          </a:xfrm>
          <a:prstGeom prst="rect">
            <a:avLst/>
          </a:prstGeom>
        </p:spPr>
      </p:pic>
      <p:pic>
        <p:nvPicPr>
          <p:cNvPr id="12" name="Picture 11">
            <a:extLst>
              <a:ext uri="{FF2B5EF4-FFF2-40B4-BE49-F238E27FC236}">
                <a16:creationId xmlns:a16="http://schemas.microsoft.com/office/drawing/2014/main" id="{04E89189-CB77-8973-8867-45B02B0573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18" t="12552" r="12362" b="16324"/>
          <a:stretch/>
        </p:blipFill>
        <p:spPr>
          <a:xfrm>
            <a:off x="6533178" y="2502041"/>
            <a:ext cx="1192412" cy="926959"/>
          </a:xfrm>
          <a:prstGeom prst="rect">
            <a:avLst/>
          </a:prstGeom>
        </p:spPr>
      </p:pic>
      <p:pic>
        <p:nvPicPr>
          <p:cNvPr id="14" name="Picture 13">
            <a:extLst>
              <a:ext uri="{FF2B5EF4-FFF2-40B4-BE49-F238E27FC236}">
                <a16:creationId xmlns:a16="http://schemas.microsoft.com/office/drawing/2014/main" id="{C15E4E25-7C21-A511-111B-0FE2C63F52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53" t="21641" r="18333" b="9827"/>
          <a:stretch/>
        </p:blipFill>
        <p:spPr>
          <a:xfrm>
            <a:off x="6722345" y="3610141"/>
            <a:ext cx="750371" cy="814798"/>
          </a:xfrm>
          <a:prstGeom prst="rect">
            <a:avLst/>
          </a:prstGeom>
        </p:spPr>
      </p:pic>
      <p:sp>
        <p:nvSpPr>
          <p:cNvPr id="15" name="TextBox 14">
            <a:extLst>
              <a:ext uri="{FF2B5EF4-FFF2-40B4-BE49-F238E27FC236}">
                <a16:creationId xmlns:a16="http://schemas.microsoft.com/office/drawing/2014/main" id="{A05B9017-C599-9346-C566-3FDC61385106}"/>
              </a:ext>
            </a:extLst>
          </p:cNvPr>
          <p:cNvSpPr txBox="1"/>
          <p:nvPr/>
        </p:nvSpPr>
        <p:spPr>
          <a:xfrm>
            <a:off x="8257592" y="1997452"/>
            <a:ext cx="3559777" cy="3132268"/>
          </a:xfrm>
          <a:prstGeom prst="rect">
            <a:avLst/>
          </a:prstGeom>
          <a:solidFill>
            <a:srgbClr val="8BB2D3"/>
          </a:solidFill>
        </p:spPr>
        <p:txBody>
          <a:bodyPr wrap="square" rtlCol="0">
            <a:spAutoFit/>
          </a:bodyPr>
          <a:lstStyle/>
          <a:p>
            <a:r>
              <a:rPr lang="en-US" sz="1796" b="1" dirty="0" err="1">
                <a:latin typeface="Times New Roman" panose="02020603050405020304" pitchFamily="18" charset="0"/>
                <a:cs typeface="Times New Roman" panose="02020603050405020304" pitchFamily="18" charset="0"/>
              </a:rPr>
              <a:t>Metode</a:t>
            </a:r>
            <a:r>
              <a:rPr lang="en-US" sz="1796" b="1" dirty="0">
                <a:latin typeface="Times New Roman" panose="02020603050405020304" pitchFamily="18" charset="0"/>
                <a:cs typeface="Times New Roman" panose="02020603050405020304" pitchFamily="18" charset="0"/>
              </a:rPr>
              <a:t> de </a:t>
            </a:r>
            <a:r>
              <a:rPr lang="en-US" sz="1796" b="1" dirty="0" err="1">
                <a:latin typeface="Times New Roman" panose="02020603050405020304" pitchFamily="18" charset="0"/>
                <a:cs typeface="Times New Roman" panose="02020603050405020304" pitchFamily="18" charset="0"/>
              </a:rPr>
              <a:t>izolare</a:t>
            </a:r>
            <a:r>
              <a:rPr lang="en-US" sz="1796" b="1" dirty="0">
                <a:latin typeface="Times New Roman" panose="02020603050405020304" pitchFamily="18" charset="0"/>
                <a:cs typeface="Times New Roman" panose="02020603050405020304" pitchFamily="18" charset="0"/>
              </a:rPr>
              <a:t> a </a:t>
            </a:r>
            <a:r>
              <a:rPr lang="en-US" sz="1796" b="1" dirty="0" err="1">
                <a:latin typeface="Times New Roman" panose="02020603050405020304" pitchFamily="18" charset="0"/>
                <a:cs typeface="Times New Roman" panose="02020603050405020304" pitchFamily="18" charset="0"/>
              </a:rPr>
              <a:t>exozomilor</a:t>
            </a:r>
            <a:endParaRPr lang="en-US" sz="1796" b="1" dirty="0">
              <a:latin typeface="Times New Roman" panose="02020603050405020304" pitchFamily="18" charset="0"/>
              <a:cs typeface="Times New Roman" panose="02020603050405020304" pitchFamily="18" charset="0"/>
            </a:endParaRPr>
          </a:p>
          <a:p>
            <a:pPr marL="293202" indent="-293202">
              <a:buFont typeface="Arial" panose="020B0604020202020204" pitchFamily="34" charset="0"/>
              <a:buChar char="•"/>
            </a:pPr>
            <a:r>
              <a:rPr lang="en-US" sz="1796" dirty="0" err="1">
                <a:latin typeface="Times New Roman" panose="02020603050405020304" pitchFamily="18" charset="0"/>
                <a:cs typeface="Times New Roman" panose="02020603050405020304" pitchFamily="18" charset="0"/>
              </a:rPr>
              <a:t>Ultracentrifugarea</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diferențială</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și</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ultracentrifugarea</a:t>
            </a:r>
            <a:r>
              <a:rPr lang="en-US" sz="1796" dirty="0">
                <a:latin typeface="Times New Roman" panose="02020603050405020304" pitchFamily="18" charset="0"/>
                <a:cs typeface="Times New Roman" panose="02020603050405020304" pitchFamily="18" charset="0"/>
              </a:rPr>
              <a:t> cu gradient de </a:t>
            </a:r>
            <a:r>
              <a:rPr lang="en-US" sz="1796" dirty="0" err="1">
                <a:latin typeface="Times New Roman" panose="02020603050405020304" pitchFamily="18" charset="0"/>
                <a:cs typeface="Times New Roman" panose="02020603050405020304" pitchFamily="18" charset="0"/>
              </a:rPr>
              <a:t>densitate</a:t>
            </a:r>
            <a:endParaRPr lang="en-US" sz="1796" dirty="0">
              <a:latin typeface="Times New Roman" panose="02020603050405020304" pitchFamily="18" charset="0"/>
              <a:cs typeface="Times New Roman" panose="02020603050405020304" pitchFamily="18" charset="0"/>
            </a:endParaRPr>
          </a:p>
          <a:p>
            <a:pPr marL="293202" indent="-293202">
              <a:buFont typeface="Arial" panose="020B0604020202020204" pitchFamily="34" charset="0"/>
              <a:buChar char="•"/>
            </a:pPr>
            <a:r>
              <a:rPr lang="en-US" sz="1796" dirty="0" err="1">
                <a:latin typeface="Times New Roman" panose="02020603050405020304" pitchFamily="18" charset="0"/>
                <a:cs typeface="Times New Roman" panose="02020603050405020304" pitchFamily="18" charset="0"/>
              </a:rPr>
              <a:t>Metoda</a:t>
            </a:r>
            <a:r>
              <a:rPr lang="en-US" sz="1796" dirty="0">
                <a:latin typeface="Times New Roman" panose="02020603050405020304" pitchFamily="18" charset="0"/>
                <a:cs typeface="Times New Roman" panose="02020603050405020304" pitchFamily="18" charset="0"/>
              </a:rPr>
              <a:t> de </a:t>
            </a:r>
            <a:r>
              <a:rPr lang="en-US" sz="1796" dirty="0" err="1">
                <a:latin typeface="Times New Roman" panose="02020603050405020304" pitchFamily="18" charset="0"/>
                <a:cs typeface="Times New Roman" panose="02020603050405020304" pitchFamily="18" charset="0"/>
              </a:rPr>
              <a:t>ultrafiltrare</a:t>
            </a:r>
            <a:endParaRPr lang="en-US" sz="1796" dirty="0">
              <a:latin typeface="Times New Roman" panose="02020603050405020304" pitchFamily="18" charset="0"/>
              <a:cs typeface="Times New Roman" panose="02020603050405020304" pitchFamily="18" charset="0"/>
            </a:endParaRPr>
          </a:p>
          <a:p>
            <a:pPr marL="293202" indent="-293202">
              <a:buFont typeface="Arial" panose="020B0604020202020204" pitchFamily="34" charset="0"/>
              <a:buChar char="•"/>
            </a:pPr>
            <a:r>
              <a:rPr lang="en-US" sz="1796" dirty="0" err="1">
                <a:latin typeface="Times New Roman" panose="02020603050405020304" pitchFamily="18" charset="0"/>
                <a:cs typeface="Times New Roman" panose="02020603050405020304" pitchFamily="18" charset="0"/>
              </a:rPr>
              <a:t>Metoda</a:t>
            </a:r>
            <a:r>
              <a:rPr lang="en-US" sz="1796" dirty="0">
                <a:latin typeface="Times New Roman" panose="02020603050405020304" pitchFamily="18" charset="0"/>
                <a:cs typeface="Times New Roman" panose="02020603050405020304" pitchFamily="18" charset="0"/>
              </a:rPr>
              <a:t> de </a:t>
            </a:r>
            <a:r>
              <a:rPr lang="en-US" sz="1796" dirty="0" err="1">
                <a:latin typeface="Times New Roman" panose="02020603050405020304" pitchFamily="18" charset="0"/>
                <a:cs typeface="Times New Roman" panose="02020603050405020304" pitchFamily="18" charset="0"/>
              </a:rPr>
              <a:t>precipitare</a:t>
            </a:r>
            <a:r>
              <a:rPr lang="en-US" sz="1796" dirty="0">
                <a:latin typeface="Times New Roman" panose="02020603050405020304" pitchFamily="18" charset="0"/>
                <a:cs typeface="Times New Roman" panose="02020603050405020304" pitchFamily="18" charset="0"/>
              </a:rPr>
              <a:t> a </a:t>
            </a:r>
            <a:r>
              <a:rPr lang="ro-RO" sz="1796" dirty="0" err="1">
                <a:latin typeface="Times New Roman" panose="02020603050405020304" pitchFamily="18" charset="0"/>
                <a:cs typeface="Times New Roman" panose="02020603050405020304" pitchFamily="18" charset="0"/>
              </a:rPr>
              <a:t>lipopoli</a:t>
            </a:r>
            <a:r>
              <a:rPr lang="en-US" sz="1796" dirty="0" err="1">
                <a:latin typeface="Times New Roman" panose="02020603050405020304" pitchFamily="18" charset="0"/>
                <a:cs typeface="Times New Roman" panose="02020603050405020304" pitchFamily="18" charset="0"/>
              </a:rPr>
              <a:t>merului</a:t>
            </a:r>
            <a:endParaRPr lang="en-US" sz="1796" dirty="0">
              <a:latin typeface="Times New Roman" panose="02020603050405020304" pitchFamily="18" charset="0"/>
              <a:cs typeface="Times New Roman" panose="02020603050405020304" pitchFamily="18" charset="0"/>
            </a:endParaRPr>
          </a:p>
          <a:p>
            <a:pPr marL="293202" indent="-293202">
              <a:buFont typeface="Arial" panose="020B0604020202020204" pitchFamily="34" charset="0"/>
              <a:buChar char="•"/>
            </a:pPr>
            <a:r>
              <a:rPr lang="en-US" sz="1796" dirty="0">
                <a:latin typeface="Times New Roman" panose="02020603050405020304" pitchFamily="18" charset="0"/>
                <a:cs typeface="Times New Roman" panose="02020603050405020304" pitchFamily="18" charset="0"/>
              </a:rPr>
              <a:t>Test </a:t>
            </a:r>
            <a:r>
              <a:rPr lang="en-US" sz="1796" dirty="0" err="1">
                <a:latin typeface="Times New Roman" panose="02020603050405020304" pitchFamily="18" charset="0"/>
                <a:cs typeface="Times New Roman" panose="02020603050405020304" pitchFamily="18" charset="0"/>
              </a:rPr>
              <a:t>imunologic</a:t>
            </a:r>
            <a:r>
              <a:rPr lang="en-US" sz="1796" dirty="0">
                <a:latin typeface="Times New Roman" panose="02020603050405020304" pitchFamily="18" charset="0"/>
                <a:cs typeface="Times New Roman" panose="02020603050405020304" pitchFamily="18" charset="0"/>
              </a:rPr>
              <a:t> cu </a:t>
            </a:r>
            <a:r>
              <a:rPr lang="en-US" sz="1796" dirty="0" err="1">
                <a:latin typeface="Times New Roman" panose="02020603050405020304" pitchFamily="18" charset="0"/>
                <a:cs typeface="Times New Roman" panose="02020603050405020304" pitchFamily="18" charset="0"/>
              </a:rPr>
              <a:t>mărgele</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magnetice</a:t>
            </a:r>
            <a:endParaRPr lang="en-US" sz="1796" dirty="0">
              <a:latin typeface="Times New Roman" panose="02020603050405020304" pitchFamily="18" charset="0"/>
              <a:cs typeface="Times New Roman" panose="02020603050405020304" pitchFamily="18" charset="0"/>
            </a:endParaRPr>
          </a:p>
          <a:p>
            <a:pPr marL="293202" indent="-293202">
              <a:buFont typeface="Arial" panose="020B0604020202020204" pitchFamily="34" charset="0"/>
              <a:buChar char="•"/>
            </a:pPr>
            <a:r>
              <a:rPr lang="en-US" sz="1796" dirty="0" err="1">
                <a:latin typeface="Times New Roman" panose="02020603050405020304" pitchFamily="18" charset="0"/>
                <a:cs typeface="Times New Roman" panose="02020603050405020304" pitchFamily="18" charset="0"/>
              </a:rPr>
              <a:t>Metoda</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sistemului</a:t>
            </a:r>
            <a:r>
              <a:rPr lang="en-US" sz="1796" dirty="0">
                <a:latin typeface="Times New Roman" panose="02020603050405020304" pitchFamily="18" charset="0"/>
                <a:cs typeface="Times New Roman" panose="02020603050405020304" pitchFamily="18" charset="0"/>
              </a:rPr>
              <a:t> apos </a:t>
            </a:r>
            <a:r>
              <a:rPr lang="en-US" sz="1796" dirty="0" err="1">
                <a:latin typeface="Times New Roman" panose="02020603050405020304" pitchFamily="18" charset="0"/>
                <a:cs typeface="Times New Roman" panose="02020603050405020304" pitchFamily="18" charset="0"/>
              </a:rPr>
              <a:t>în</a:t>
            </a:r>
            <a:r>
              <a:rPr lang="en-US" sz="1796" dirty="0">
                <a:latin typeface="Times New Roman" panose="02020603050405020304" pitchFamily="18" charset="0"/>
                <a:cs typeface="Times New Roman" panose="02020603050405020304" pitchFamily="18" charset="0"/>
              </a:rPr>
              <a:t> </a:t>
            </a:r>
            <a:r>
              <a:rPr lang="en-US" sz="1796" dirty="0" err="1">
                <a:latin typeface="Times New Roman" panose="02020603050405020304" pitchFamily="18" charset="0"/>
                <a:cs typeface="Times New Roman" panose="02020603050405020304" pitchFamily="18" charset="0"/>
              </a:rPr>
              <a:t>două</a:t>
            </a:r>
            <a:r>
              <a:rPr lang="en-US" sz="1796" dirty="0">
                <a:latin typeface="Times New Roman" panose="02020603050405020304" pitchFamily="18" charset="0"/>
                <a:cs typeface="Times New Roman" panose="02020603050405020304" pitchFamily="18" charset="0"/>
              </a:rPr>
              <a:t> faze (ATPS).</a:t>
            </a:r>
          </a:p>
        </p:txBody>
      </p:sp>
      <p:pic>
        <p:nvPicPr>
          <p:cNvPr id="17" name="Picture 16">
            <a:extLst>
              <a:ext uri="{FF2B5EF4-FFF2-40B4-BE49-F238E27FC236}">
                <a16:creationId xmlns:a16="http://schemas.microsoft.com/office/drawing/2014/main" id="{601D644C-3821-CF91-8D29-2BEF3530FD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344" t="18333" r="4432" b="17500"/>
          <a:stretch/>
        </p:blipFill>
        <p:spPr>
          <a:xfrm>
            <a:off x="5285575" y="3589429"/>
            <a:ext cx="1000560" cy="835510"/>
          </a:xfrm>
          <a:prstGeom prst="rect">
            <a:avLst/>
          </a:prstGeom>
        </p:spPr>
      </p:pic>
      <p:graphicFrame>
        <p:nvGraphicFramePr>
          <p:cNvPr id="18" name="Table 17">
            <a:extLst>
              <a:ext uri="{FF2B5EF4-FFF2-40B4-BE49-F238E27FC236}">
                <a16:creationId xmlns:a16="http://schemas.microsoft.com/office/drawing/2014/main" id="{4CBEA924-8C87-EF10-559F-FB7BFB7DFFF2}"/>
              </a:ext>
            </a:extLst>
          </p:cNvPr>
          <p:cNvGraphicFramePr>
            <a:graphicFrameLocks noGrp="1"/>
          </p:cNvGraphicFramePr>
          <p:nvPr>
            <p:extLst>
              <p:ext uri="{D42A27DB-BD31-4B8C-83A1-F6EECF244321}">
                <p14:modId xmlns:p14="http://schemas.microsoft.com/office/powerpoint/2010/main" val="3174790555"/>
              </p:ext>
            </p:extLst>
          </p:nvPr>
        </p:nvGraphicFramePr>
        <p:xfrm>
          <a:off x="848980" y="5399600"/>
          <a:ext cx="10968389" cy="1099863"/>
        </p:xfrm>
        <a:graphic>
          <a:graphicData uri="http://schemas.openxmlformats.org/drawingml/2006/table">
            <a:tbl>
              <a:tblPr firstRow="1" bandRow="1">
                <a:tableStyleId>{5C22544A-7EE6-4342-B048-85BDC9FD1C3A}</a:tableStyleId>
              </a:tblPr>
              <a:tblGrid>
                <a:gridCol w="10968389">
                  <a:extLst>
                    <a:ext uri="{9D8B030D-6E8A-4147-A177-3AD203B41FA5}">
                      <a16:colId xmlns:a16="http://schemas.microsoft.com/office/drawing/2014/main" val="2232828440"/>
                    </a:ext>
                  </a:extLst>
                </a:gridCol>
              </a:tblGrid>
              <a:tr h="1099863">
                <a:tc>
                  <a:txBody>
                    <a:bodyPr/>
                    <a:lstStyle/>
                    <a:p>
                      <a:r>
                        <a:rPr lang="en-US" sz="1800" b="1" dirty="0" err="1">
                          <a:solidFill>
                            <a:schemeClr val="tx1"/>
                          </a:solidFill>
                          <a:latin typeface="Times New Roman" panose="02020603050405020304" pitchFamily="18" charset="0"/>
                          <a:cs typeface="Times New Roman" panose="02020603050405020304" pitchFamily="18" charset="0"/>
                        </a:rPr>
                        <a:t>Aplicatii</a:t>
                      </a:r>
                      <a:r>
                        <a:rPr lang="en-US" sz="1800" b="1" dirty="0">
                          <a:solidFill>
                            <a:schemeClr val="tx1"/>
                          </a:solidFill>
                          <a:latin typeface="Times New Roman" panose="02020603050405020304" pitchFamily="18" charset="0"/>
                          <a:cs typeface="Times New Roman" panose="02020603050405020304" pitchFamily="18" charset="0"/>
                        </a:rPr>
                        <a:t>: </a:t>
                      </a:r>
                    </a:p>
                    <a:p>
                      <a:pPr marL="285750" indent="-285750">
                        <a:lnSpc>
                          <a:spcPct val="100000"/>
                        </a:lnSpc>
                        <a:buFont typeface="Arial" panose="020B0604020202020204" pitchFamily="34" charset="0"/>
                        <a:buChar char="•"/>
                      </a:pPr>
                      <a:r>
                        <a:rPr lang="en-US" sz="1600" b="0" dirty="0" err="1">
                          <a:solidFill>
                            <a:schemeClr val="tx1"/>
                          </a:solidFill>
                          <a:latin typeface="Times New Roman" panose="02020603050405020304" pitchFamily="18" charset="0"/>
                          <a:cs typeface="Times New Roman" panose="02020603050405020304" pitchFamily="18" charset="0"/>
                        </a:rPr>
                        <a:t>revitalizarea</a:t>
                      </a:r>
                      <a:r>
                        <a:rPr lang="en-US" sz="1600" b="0" dirty="0">
                          <a:solidFill>
                            <a:schemeClr val="tx1"/>
                          </a:solidFill>
                          <a:latin typeface="Times New Roman" panose="02020603050405020304" pitchFamily="18" charset="0"/>
                          <a:cs typeface="Times New Roman" panose="02020603050405020304" pitchFamily="18" charset="0"/>
                        </a:rPr>
                        <a:t> </a:t>
                      </a:r>
                      <a:r>
                        <a:rPr lang="en-US" sz="1600" b="0" dirty="0" err="1">
                          <a:solidFill>
                            <a:schemeClr val="tx1"/>
                          </a:solidFill>
                          <a:latin typeface="Times New Roman" panose="02020603050405020304" pitchFamily="18" charset="0"/>
                          <a:cs typeface="Times New Roman" panose="02020603050405020304" pitchFamily="18" charset="0"/>
                        </a:rPr>
                        <a:t>si</a:t>
                      </a:r>
                      <a:r>
                        <a:rPr lang="en-US" sz="1600" b="0" dirty="0">
                          <a:solidFill>
                            <a:schemeClr val="tx1"/>
                          </a:solidFill>
                          <a:latin typeface="Times New Roman" panose="02020603050405020304" pitchFamily="18" charset="0"/>
                          <a:cs typeface="Times New Roman" panose="02020603050405020304" pitchFamily="18" charset="0"/>
                        </a:rPr>
                        <a:t> </a:t>
                      </a:r>
                      <a:r>
                        <a:rPr lang="en-US" sz="1600" b="0" dirty="0" err="1">
                          <a:solidFill>
                            <a:schemeClr val="tx1"/>
                          </a:solidFill>
                          <a:latin typeface="Times New Roman" panose="02020603050405020304" pitchFamily="18" charset="0"/>
                          <a:cs typeface="Times New Roman" panose="02020603050405020304" pitchFamily="18" charset="0"/>
                        </a:rPr>
                        <a:t>regenerarea</a:t>
                      </a:r>
                      <a:r>
                        <a:rPr lang="en-US" sz="1600" b="0" dirty="0">
                          <a:solidFill>
                            <a:schemeClr val="tx1"/>
                          </a:solidFill>
                          <a:latin typeface="Times New Roman" panose="02020603050405020304" pitchFamily="18" charset="0"/>
                          <a:cs typeface="Times New Roman" panose="02020603050405020304" pitchFamily="18" charset="0"/>
                        </a:rPr>
                        <a:t> </a:t>
                      </a:r>
                      <a:r>
                        <a:rPr lang="en-US" sz="1600" b="0" dirty="0" err="1">
                          <a:solidFill>
                            <a:schemeClr val="tx1"/>
                          </a:solidFill>
                          <a:latin typeface="Times New Roman" panose="02020603050405020304" pitchFamily="18" charset="0"/>
                          <a:cs typeface="Times New Roman" panose="02020603050405020304" pitchFamily="18" charset="0"/>
                        </a:rPr>
                        <a:t>parului</a:t>
                      </a:r>
                      <a:r>
                        <a:rPr lang="en-US" sz="1600" b="0" dirty="0">
                          <a:solidFill>
                            <a:schemeClr val="tx1"/>
                          </a:solidFill>
                          <a:latin typeface="Times New Roman" panose="02020603050405020304" pitchFamily="18" charset="0"/>
                          <a:cs typeface="Times New Roman" panose="02020603050405020304" pitchFamily="18" charset="0"/>
                        </a:rPr>
                        <a:t>;</a:t>
                      </a:r>
                      <a:endParaRPr lang="ro-RO" sz="1600" b="0" dirty="0">
                        <a:solidFill>
                          <a:schemeClr val="tx1"/>
                        </a:solidFill>
                        <a:latin typeface="Times New Roman" panose="02020603050405020304" pitchFamily="18" charset="0"/>
                        <a:cs typeface="Times New Roman" panose="02020603050405020304" pitchFamily="18" charset="0"/>
                      </a:endParaRPr>
                    </a:p>
                    <a:p>
                      <a:pPr marL="285750" indent="-285750">
                        <a:lnSpc>
                          <a:spcPct val="100000"/>
                        </a:lnSpc>
                        <a:buFont typeface="Arial" panose="020B0604020202020204" pitchFamily="34" charset="0"/>
                        <a:buChar char="•"/>
                      </a:pPr>
                      <a:r>
                        <a:rPr lang="ro-RO" sz="1600" b="0" dirty="0">
                          <a:solidFill>
                            <a:schemeClr val="tx1"/>
                          </a:solidFill>
                          <a:latin typeface="Times New Roman" panose="02020603050405020304" pitchFamily="18" charset="0"/>
                          <a:cs typeface="Times New Roman" panose="02020603050405020304" pitchFamily="18" charset="0"/>
                        </a:rPr>
                        <a:t>dermatită </a:t>
                      </a:r>
                      <a:r>
                        <a:rPr lang="ro-RO" sz="1600" b="0" dirty="0" err="1">
                          <a:solidFill>
                            <a:schemeClr val="tx1"/>
                          </a:solidFill>
                          <a:latin typeface="Times New Roman" panose="02020603050405020304" pitchFamily="18" charset="0"/>
                          <a:cs typeface="Times New Roman" panose="02020603050405020304" pitchFamily="18" charset="0"/>
                        </a:rPr>
                        <a:t>atopică</a:t>
                      </a:r>
                      <a:r>
                        <a:rPr lang="ro-RO" sz="1600" b="0" dirty="0">
                          <a:solidFill>
                            <a:schemeClr val="tx1"/>
                          </a:solidFill>
                          <a:latin typeface="Times New Roman" panose="02020603050405020304" pitchFamily="18" charset="0"/>
                          <a:cs typeface="Times New Roman" panose="02020603050405020304" pitchFamily="18" charset="0"/>
                        </a:rPr>
                        <a:t>, vindecare plăgi/arsuri la nivel cutanat, îndepărtare cicatrici;</a:t>
                      </a:r>
                    </a:p>
                    <a:p>
                      <a:pPr marL="285750" indent="-285750">
                        <a:lnSpc>
                          <a:spcPct val="100000"/>
                        </a:lnSpc>
                        <a:buFont typeface="Arial" panose="020B0604020202020204" pitchFamily="34" charset="0"/>
                        <a:buChar char="•"/>
                      </a:pPr>
                      <a:r>
                        <a:rPr lang="ro-RO" sz="1600" b="0" dirty="0" err="1">
                          <a:solidFill>
                            <a:schemeClr val="tx1"/>
                          </a:solidFill>
                          <a:latin typeface="Times New Roman" panose="02020603050405020304" pitchFamily="18" charset="0"/>
                          <a:cs typeface="Times New Roman" panose="02020603050405020304" pitchFamily="18" charset="0"/>
                        </a:rPr>
                        <a:t>rejuvenare</a:t>
                      </a:r>
                      <a:r>
                        <a:rPr lang="ro-RO" sz="1600" b="0" dirty="0">
                          <a:solidFill>
                            <a:schemeClr val="tx1"/>
                          </a:solidFill>
                          <a:latin typeface="Times New Roman" panose="02020603050405020304" pitchFamily="18" charset="0"/>
                          <a:cs typeface="Times New Roman" panose="02020603050405020304" pitchFamily="18" charset="0"/>
                        </a:rPr>
                        <a:t> facială, reglarea pigmentării celulelor pielii, </a:t>
                      </a:r>
                      <a:r>
                        <a:rPr lang="en-US" sz="1600" b="0" dirty="0" err="1">
                          <a:solidFill>
                            <a:schemeClr val="tx1"/>
                          </a:solidFill>
                          <a:latin typeface="Times New Roman" panose="02020603050405020304" pitchFamily="18" charset="0"/>
                          <a:cs typeface="Times New Roman" panose="02020603050405020304" pitchFamily="18" charset="0"/>
                        </a:rPr>
                        <a:t>îmbunătățire</a:t>
                      </a:r>
                      <a:r>
                        <a:rPr lang="en-US" sz="1600" b="0" dirty="0">
                          <a:solidFill>
                            <a:schemeClr val="tx1"/>
                          </a:solidFill>
                          <a:latin typeface="Times New Roman" panose="02020603050405020304" pitchFamily="18" charset="0"/>
                          <a:cs typeface="Times New Roman" panose="02020603050405020304" pitchFamily="18" charset="0"/>
                        </a:rPr>
                        <a:t> a </a:t>
                      </a:r>
                      <a:r>
                        <a:rPr lang="en-US" sz="1600" b="0" dirty="0" err="1">
                          <a:solidFill>
                            <a:schemeClr val="tx1"/>
                          </a:solidFill>
                          <a:latin typeface="Times New Roman" panose="02020603050405020304" pitchFamily="18" charset="0"/>
                          <a:cs typeface="Times New Roman" panose="02020603050405020304" pitchFamily="18" charset="0"/>
                        </a:rPr>
                        <a:t>eritemului</a:t>
                      </a:r>
                      <a:r>
                        <a:rPr lang="ro-RO" sz="1600" b="0" dirty="0">
                          <a:solidFill>
                            <a:schemeClr val="tx1"/>
                          </a:solidFill>
                          <a:latin typeface="Times New Roman" panose="02020603050405020304" pitchFamily="18" charset="0"/>
                          <a:cs typeface="Times New Roman" panose="02020603050405020304" pitchFamily="18" charset="0"/>
                        </a:rPr>
                        <a:t>;</a:t>
                      </a:r>
                      <a:endParaRPr lang="en-US" sz="1600" b="0" dirty="0">
                        <a:solidFill>
                          <a:schemeClr val="tx1"/>
                        </a:solidFill>
                        <a:latin typeface="Times New Roman" panose="02020603050405020304" pitchFamily="18" charset="0"/>
                        <a:cs typeface="Times New Roman" panose="02020603050405020304" pitchFamily="18" charset="0"/>
                      </a:endParaRPr>
                    </a:p>
                  </a:txBody>
                  <a:tcPr marL="58643" marR="58643" marT="29322" marB="29322">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BB2D3"/>
                    </a:solidFill>
                  </a:tcPr>
                </a:tc>
                <a:extLst>
                  <a:ext uri="{0D108BD9-81ED-4DB2-BD59-A6C34878D82A}">
                    <a16:rowId xmlns:a16="http://schemas.microsoft.com/office/drawing/2014/main" val="2429270449"/>
                  </a:ext>
                </a:extLst>
              </a:tr>
            </a:tbl>
          </a:graphicData>
        </a:graphic>
      </p:graphicFrame>
      <p:pic>
        <p:nvPicPr>
          <p:cNvPr id="20" name="Picture 19">
            <a:extLst>
              <a:ext uri="{FF2B5EF4-FFF2-40B4-BE49-F238E27FC236}">
                <a16:creationId xmlns:a16="http://schemas.microsoft.com/office/drawing/2014/main" id="{D24AECA5-E889-8DF5-B551-662BC6061C90}"/>
              </a:ext>
            </a:extLst>
          </p:cNvPr>
          <p:cNvPicPr>
            <a:picLocks noChangeAspect="1"/>
          </p:cNvPicPr>
          <p:nvPr/>
        </p:nvPicPr>
        <p:blipFill rotWithShape="1">
          <a:blip r:embed="rId8"/>
          <a:srcRect l="60833" t="47137" r="6667" b="40208"/>
          <a:stretch/>
        </p:blipFill>
        <p:spPr>
          <a:xfrm>
            <a:off x="4405963" y="228198"/>
            <a:ext cx="4953804" cy="945866"/>
          </a:xfrm>
          <a:prstGeom prst="rect">
            <a:avLst/>
          </a:prstGeom>
        </p:spPr>
      </p:pic>
      <p:sp>
        <p:nvSpPr>
          <p:cNvPr id="3" name="TextBox 2">
            <a:extLst>
              <a:ext uri="{FF2B5EF4-FFF2-40B4-BE49-F238E27FC236}">
                <a16:creationId xmlns:a16="http://schemas.microsoft.com/office/drawing/2014/main" id="{5570A71C-DEB9-6888-6838-E2790B4424AD}"/>
              </a:ext>
            </a:extLst>
          </p:cNvPr>
          <p:cNvSpPr txBox="1"/>
          <p:nvPr/>
        </p:nvSpPr>
        <p:spPr>
          <a:xfrm>
            <a:off x="838247" y="1233936"/>
            <a:ext cx="10968389" cy="646331"/>
          </a:xfrm>
          <a:prstGeom prst="rect">
            <a:avLst/>
          </a:prstGeom>
          <a:solidFill>
            <a:srgbClr val="8BB2D3"/>
          </a:solidFill>
        </p:spPr>
        <p:txBody>
          <a:bodyPr wrap="square" rtlCol="0">
            <a:spAutoFit/>
          </a:bodyPr>
          <a:lstStyle/>
          <a:p>
            <a:r>
              <a:rPr lang="ro-RO" sz="1800" b="1" u="sng" dirty="0">
                <a:latin typeface="Times New Roman" panose="02020603050405020304" pitchFamily="18" charset="0"/>
                <a:cs typeface="Times New Roman" panose="02020603050405020304" pitchFamily="18" charset="0"/>
              </a:rPr>
              <a:t>Ce sunt? </a:t>
            </a:r>
          </a:p>
          <a:p>
            <a:pPr marL="285750" indent="-285750">
              <a:buFont typeface="Wingdings" panose="05000000000000000000" pitchFamily="2" charset="2"/>
              <a:buChar char="Ø"/>
            </a:pPr>
            <a:r>
              <a:rPr lang="ro-RO" sz="1800" dirty="0" err="1">
                <a:latin typeface="Times New Roman" panose="02020603050405020304" pitchFamily="18" charset="0"/>
                <a:cs typeface="Times New Roman" panose="02020603050405020304" pitchFamily="18" charset="0"/>
              </a:rPr>
              <a:t>nanovezicule</a:t>
            </a:r>
            <a:r>
              <a:rPr lang="ro-RO" sz="1800" dirty="0">
                <a:latin typeface="Times New Roman" panose="02020603050405020304" pitchFamily="18" charset="0"/>
                <a:cs typeface="Times New Roman" panose="02020603050405020304" pitchFamily="18" charset="0"/>
              </a:rPr>
              <a:t> extracelulare de mici dimensiuni care sunt eliberate de celule;</a:t>
            </a:r>
            <a:endParaRPr lang="en-US" dirty="0"/>
          </a:p>
        </p:txBody>
      </p:sp>
      <p:pic>
        <p:nvPicPr>
          <p:cNvPr id="5" name="Picture 4">
            <a:extLst>
              <a:ext uri="{FF2B5EF4-FFF2-40B4-BE49-F238E27FC236}">
                <a16:creationId xmlns:a16="http://schemas.microsoft.com/office/drawing/2014/main" id="{B6F82849-D29D-C764-A23D-CCF5C0B71F28}"/>
              </a:ext>
            </a:extLst>
          </p:cNvPr>
          <p:cNvPicPr>
            <a:picLocks noChangeAspect="1"/>
          </p:cNvPicPr>
          <p:nvPr/>
        </p:nvPicPr>
        <p:blipFill>
          <a:blip r:embed="rId9"/>
          <a:stretch>
            <a:fillRect/>
          </a:stretch>
        </p:blipFill>
        <p:spPr>
          <a:xfrm>
            <a:off x="9231405" y="5684332"/>
            <a:ext cx="2432515" cy="530398"/>
          </a:xfrm>
          <a:prstGeom prst="rect">
            <a:avLst/>
          </a:prstGeom>
        </p:spPr>
      </p:pic>
    </p:spTree>
    <p:extLst>
      <p:ext uri="{BB962C8B-B14F-4D97-AF65-F5344CB8AC3E}">
        <p14:creationId xmlns:p14="http://schemas.microsoft.com/office/powerpoint/2010/main" val="2732753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3BD54E-922C-ED48-98A0-35938143A207}"/>
              </a:ext>
            </a:extLst>
          </p:cNvPr>
          <p:cNvPicPr>
            <a:picLocks noChangeAspect="1"/>
          </p:cNvPicPr>
          <p:nvPr/>
        </p:nvPicPr>
        <p:blipFill>
          <a:blip r:embed="rId3"/>
          <a:stretch>
            <a:fillRect/>
          </a:stretch>
        </p:blipFill>
        <p:spPr>
          <a:xfrm>
            <a:off x="1634988" y="410886"/>
            <a:ext cx="9580075" cy="5341257"/>
          </a:xfrm>
          <a:prstGeom prst="rect">
            <a:avLst/>
          </a:prstGeom>
        </p:spPr>
      </p:pic>
      <p:pic>
        <p:nvPicPr>
          <p:cNvPr id="5" name="Picture 4">
            <a:extLst>
              <a:ext uri="{FF2B5EF4-FFF2-40B4-BE49-F238E27FC236}">
                <a16:creationId xmlns:a16="http://schemas.microsoft.com/office/drawing/2014/main" id="{3C36E60F-AA1F-3507-7B02-E71A52E45514}"/>
              </a:ext>
            </a:extLst>
          </p:cNvPr>
          <p:cNvPicPr>
            <a:picLocks noChangeAspect="1"/>
          </p:cNvPicPr>
          <p:nvPr/>
        </p:nvPicPr>
        <p:blipFill>
          <a:blip r:embed="rId4"/>
          <a:stretch>
            <a:fillRect/>
          </a:stretch>
        </p:blipFill>
        <p:spPr>
          <a:xfrm>
            <a:off x="9190896" y="3222810"/>
            <a:ext cx="1879174" cy="1879174"/>
          </a:xfrm>
          <a:prstGeom prst="rect">
            <a:avLst/>
          </a:prstGeom>
        </p:spPr>
      </p:pic>
      <p:sp>
        <p:nvSpPr>
          <p:cNvPr id="6" name="TextBox 5">
            <a:extLst>
              <a:ext uri="{FF2B5EF4-FFF2-40B4-BE49-F238E27FC236}">
                <a16:creationId xmlns:a16="http://schemas.microsoft.com/office/drawing/2014/main" id="{5F002B0D-D5C2-970A-ECB2-68091D0C7C65}"/>
              </a:ext>
            </a:extLst>
          </p:cNvPr>
          <p:cNvSpPr txBox="1"/>
          <p:nvPr/>
        </p:nvSpPr>
        <p:spPr>
          <a:xfrm>
            <a:off x="827314" y="6479401"/>
            <a:ext cx="11422743" cy="276999"/>
          </a:xfrm>
          <a:prstGeom prst="rect">
            <a:avLst/>
          </a:prstGeom>
          <a:noFill/>
        </p:spPr>
        <p:txBody>
          <a:bodyPr wrap="square" rtlCol="0">
            <a:spAutoFit/>
          </a:bodyPr>
          <a:lstStyle/>
          <a:p>
            <a:r>
              <a:rPr lang="ro-RO" sz="1200" i="1" dirty="0">
                <a:solidFill>
                  <a:srgbClr val="0070C0"/>
                </a:solidFill>
                <a:latin typeface="Times New Roman" panose="02020603050405020304" pitchFamily="18" charset="0"/>
                <a:cs typeface="Times New Roman" panose="02020603050405020304" pitchFamily="18" charset="0"/>
              </a:rPr>
              <a:t>So-Hee Ahn, Manufacturing Therapeutic exosomes: from bench to industry, Molecules And Cells 2021.</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FF73297-4000-BD99-D92B-DBE1051DE546}"/>
              </a:ext>
            </a:extLst>
          </p:cNvPr>
          <p:cNvSpPr txBox="1"/>
          <p:nvPr/>
        </p:nvSpPr>
        <p:spPr>
          <a:xfrm>
            <a:off x="3846061" y="5881711"/>
            <a:ext cx="4499878" cy="369332"/>
          </a:xfrm>
          <a:prstGeom prst="rect">
            <a:avLst/>
          </a:prstGeom>
          <a:noFill/>
        </p:spPr>
        <p:txBody>
          <a:bodyPr wrap="square" rtlCol="0">
            <a:spAutoFit/>
          </a:bodyPr>
          <a:lstStyle/>
          <a:p>
            <a:pPr algn="ctr"/>
            <a:r>
              <a:rPr lang="ro-RO" i="1" dirty="0">
                <a:latin typeface="Times New Roman" panose="02020603050405020304" pitchFamily="18" charset="0"/>
                <a:cs typeface="Times New Roman" panose="02020603050405020304" pitchFamily="18" charset="0"/>
              </a:rPr>
              <a:t>Fig. 2 – Procesul de dezvoltare a exosomilor</a:t>
            </a:r>
            <a:endParaRPr lang="en-US" i="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C3A8122-65B8-C2A8-E638-46D3AF7294A4}"/>
              </a:ext>
            </a:extLst>
          </p:cNvPr>
          <p:cNvPicPr>
            <a:picLocks noChangeAspect="1"/>
          </p:cNvPicPr>
          <p:nvPr/>
        </p:nvPicPr>
        <p:blipFill>
          <a:blip r:embed="rId5"/>
          <a:stretch>
            <a:fillRect/>
          </a:stretch>
        </p:blipFill>
        <p:spPr>
          <a:xfrm>
            <a:off x="9190896" y="145687"/>
            <a:ext cx="2432515" cy="530398"/>
          </a:xfrm>
          <a:prstGeom prst="rect">
            <a:avLst/>
          </a:prstGeom>
        </p:spPr>
      </p:pic>
    </p:spTree>
    <p:extLst>
      <p:ext uri="{BB962C8B-B14F-4D97-AF65-F5344CB8AC3E}">
        <p14:creationId xmlns:p14="http://schemas.microsoft.com/office/powerpoint/2010/main" val="2935465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32C9E-8778-7D80-E568-4536D62668F8}"/>
              </a:ext>
            </a:extLst>
          </p:cNvPr>
          <p:cNvPicPr>
            <a:picLocks noChangeAspect="1"/>
          </p:cNvPicPr>
          <p:nvPr/>
        </p:nvPicPr>
        <p:blipFill rotWithShape="1">
          <a:blip r:embed="rId3"/>
          <a:srcRect l="16668" t="31482" r="19999" b="9999"/>
          <a:stretch/>
        </p:blipFill>
        <p:spPr>
          <a:xfrm>
            <a:off x="4923135" y="2898841"/>
            <a:ext cx="6695102" cy="3714071"/>
          </a:xfrm>
          <a:prstGeom prst="rect">
            <a:avLst/>
          </a:prstGeom>
        </p:spPr>
      </p:pic>
      <p:pic>
        <p:nvPicPr>
          <p:cNvPr id="7" name="Picture 6">
            <a:extLst>
              <a:ext uri="{FF2B5EF4-FFF2-40B4-BE49-F238E27FC236}">
                <a16:creationId xmlns:a16="http://schemas.microsoft.com/office/drawing/2014/main" id="{40AECAFD-2925-B099-AD5E-5DF9D893CFFF}"/>
              </a:ext>
            </a:extLst>
          </p:cNvPr>
          <p:cNvPicPr>
            <a:picLocks noChangeAspect="1"/>
          </p:cNvPicPr>
          <p:nvPr/>
        </p:nvPicPr>
        <p:blipFill rotWithShape="1">
          <a:blip r:embed="rId4"/>
          <a:srcRect l="8333" t="24075" r="10000" b="17407"/>
          <a:stretch/>
        </p:blipFill>
        <p:spPr>
          <a:xfrm>
            <a:off x="5335201" y="463275"/>
            <a:ext cx="6188439" cy="2494319"/>
          </a:xfrm>
          <a:prstGeom prst="rect">
            <a:avLst/>
          </a:prstGeom>
        </p:spPr>
      </p:pic>
      <p:pic>
        <p:nvPicPr>
          <p:cNvPr id="9" name="Picture 8">
            <a:extLst>
              <a:ext uri="{FF2B5EF4-FFF2-40B4-BE49-F238E27FC236}">
                <a16:creationId xmlns:a16="http://schemas.microsoft.com/office/drawing/2014/main" id="{2BDAB298-C7D9-0735-8679-CB2B4BCDF112}"/>
              </a:ext>
            </a:extLst>
          </p:cNvPr>
          <p:cNvPicPr>
            <a:picLocks noChangeAspect="1"/>
          </p:cNvPicPr>
          <p:nvPr/>
        </p:nvPicPr>
        <p:blipFill rotWithShape="1">
          <a:blip r:embed="rId5"/>
          <a:srcRect l="34058" t="28885" r="55109" b="16301"/>
          <a:stretch/>
        </p:blipFill>
        <p:spPr>
          <a:xfrm>
            <a:off x="3406604" y="1089145"/>
            <a:ext cx="948134" cy="2698536"/>
          </a:xfrm>
          <a:prstGeom prst="rect">
            <a:avLst/>
          </a:prstGeom>
        </p:spPr>
      </p:pic>
      <p:pic>
        <p:nvPicPr>
          <p:cNvPr id="11" name="Picture 10">
            <a:extLst>
              <a:ext uri="{FF2B5EF4-FFF2-40B4-BE49-F238E27FC236}">
                <a16:creationId xmlns:a16="http://schemas.microsoft.com/office/drawing/2014/main" id="{60EEC0B5-17F5-B1DE-AAD7-A878BD126CF9}"/>
              </a:ext>
            </a:extLst>
          </p:cNvPr>
          <p:cNvPicPr>
            <a:picLocks noChangeAspect="1"/>
          </p:cNvPicPr>
          <p:nvPr/>
        </p:nvPicPr>
        <p:blipFill rotWithShape="1">
          <a:blip r:embed="rId6"/>
          <a:srcRect l="14583" t="49999" r="68333" b="19471"/>
          <a:stretch/>
        </p:blipFill>
        <p:spPr>
          <a:xfrm>
            <a:off x="954201" y="1359475"/>
            <a:ext cx="2003644" cy="2014099"/>
          </a:xfrm>
          <a:prstGeom prst="rect">
            <a:avLst/>
          </a:prstGeom>
        </p:spPr>
      </p:pic>
      <p:pic>
        <p:nvPicPr>
          <p:cNvPr id="13" name="Picture 12">
            <a:extLst>
              <a:ext uri="{FF2B5EF4-FFF2-40B4-BE49-F238E27FC236}">
                <a16:creationId xmlns:a16="http://schemas.microsoft.com/office/drawing/2014/main" id="{F60BEC5E-B8D9-D76F-447A-D9357911C3A4}"/>
              </a:ext>
            </a:extLst>
          </p:cNvPr>
          <p:cNvPicPr>
            <a:picLocks noChangeAspect="1"/>
          </p:cNvPicPr>
          <p:nvPr/>
        </p:nvPicPr>
        <p:blipFill rotWithShape="1">
          <a:blip r:embed="rId7"/>
          <a:srcRect l="23333" t="24074" r="53333" b="23333"/>
          <a:stretch/>
        </p:blipFill>
        <p:spPr>
          <a:xfrm>
            <a:off x="796700" y="3870659"/>
            <a:ext cx="1888697" cy="2394599"/>
          </a:xfrm>
          <a:prstGeom prst="rect">
            <a:avLst/>
          </a:prstGeom>
        </p:spPr>
      </p:pic>
      <p:pic>
        <p:nvPicPr>
          <p:cNvPr id="15" name="Picture 14">
            <a:extLst>
              <a:ext uri="{FF2B5EF4-FFF2-40B4-BE49-F238E27FC236}">
                <a16:creationId xmlns:a16="http://schemas.microsoft.com/office/drawing/2014/main" id="{D8C46DBD-E55C-7927-E892-EC747FC9D852}"/>
              </a:ext>
            </a:extLst>
          </p:cNvPr>
          <p:cNvPicPr>
            <a:picLocks noChangeAspect="1"/>
          </p:cNvPicPr>
          <p:nvPr/>
        </p:nvPicPr>
        <p:blipFill rotWithShape="1">
          <a:blip r:embed="rId8"/>
          <a:srcRect l="13333" t="34444" r="64167" b="14445"/>
          <a:stretch/>
        </p:blipFill>
        <p:spPr>
          <a:xfrm>
            <a:off x="2699981" y="4075408"/>
            <a:ext cx="1950525" cy="2492337"/>
          </a:xfrm>
          <a:prstGeom prst="rect">
            <a:avLst/>
          </a:prstGeom>
        </p:spPr>
      </p:pic>
      <p:sp>
        <p:nvSpPr>
          <p:cNvPr id="16" name="TextBox 15">
            <a:extLst>
              <a:ext uri="{FF2B5EF4-FFF2-40B4-BE49-F238E27FC236}">
                <a16:creationId xmlns:a16="http://schemas.microsoft.com/office/drawing/2014/main" id="{D27F63C5-8FA2-D37E-C461-D1DAEEFAFA32}"/>
              </a:ext>
            </a:extLst>
          </p:cNvPr>
          <p:cNvSpPr txBox="1"/>
          <p:nvPr/>
        </p:nvSpPr>
        <p:spPr>
          <a:xfrm>
            <a:off x="958069" y="279165"/>
            <a:ext cx="3309449" cy="707886"/>
          </a:xfrm>
          <a:prstGeom prst="rect">
            <a:avLst/>
          </a:prstGeom>
          <a:noFill/>
        </p:spPr>
        <p:txBody>
          <a:bodyPr wrap="square" rtlCol="0">
            <a:spAutoFit/>
          </a:bodyPr>
          <a:lstStyle/>
          <a:p>
            <a:pPr algn="ctr"/>
            <a:r>
              <a:rPr lang="ro-RO" sz="2000" b="1" dirty="0">
                <a:latin typeface="Times New Roman" panose="02020603050405020304" pitchFamily="18" charset="0"/>
                <a:cs typeface="Times New Roman" panose="02020603050405020304" pitchFamily="18" charset="0"/>
              </a:rPr>
              <a:t>E</a:t>
            </a:r>
            <a:r>
              <a:rPr lang="en-US" sz="2000" b="1" dirty="0" err="1">
                <a:latin typeface="Times New Roman" panose="02020603050405020304" pitchFamily="18" charset="0"/>
                <a:cs typeface="Times New Roman" panose="02020603050405020304" pitchFamily="18" charset="0"/>
              </a:rPr>
              <a:t>xozomi</a:t>
            </a:r>
            <a:r>
              <a:rPr lang="en-US" sz="2000" b="1" dirty="0">
                <a:latin typeface="Times New Roman" panose="02020603050405020304" pitchFamily="18" charset="0"/>
                <a:cs typeface="Times New Roman" panose="02020603050405020304" pitchFamily="18" charset="0"/>
              </a:rPr>
              <a:t> de </a:t>
            </a:r>
            <a:r>
              <a:rPr lang="en-US" sz="2000" b="1" dirty="0" err="1">
                <a:latin typeface="Times New Roman" panose="02020603050405020304" pitchFamily="18" charset="0"/>
                <a:cs typeface="Times New Roman" panose="02020603050405020304" pitchFamily="18" charset="0"/>
              </a:rPr>
              <a:t>celule</a:t>
            </a:r>
            <a:r>
              <a:rPr lang="en-US" sz="2000" b="1" dirty="0">
                <a:latin typeface="Times New Roman" panose="02020603050405020304" pitchFamily="18" charset="0"/>
                <a:cs typeface="Times New Roman" panose="02020603050405020304" pitchFamily="18" charset="0"/>
              </a:rPr>
              <a:t> stem derivate din </a:t>
            </a:r>
            <a:r>
              <a:rPr lang="ro-RO" sz="2000" b="1" dirty="0">
                <a:latin typeface="Times New Roman" panose="02020603050405020304" pitchFamily="18" charset="0"/>
                <a:cs typeface="Times New Roman" panose="02020603050405020304" pitchFamily="18" charset="0"/>
              </a:rPr>
              <a:t>plate</a:t>
            </a:r>
            <a:endParaRPr lang="en-US" sz="2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BA01527-0C5E-1FF6-0A7E-22949CC22503}"/>
              </a:ext>
            </a:extLst>
          </p:cNvPr>
          <p:cNvSpPr txBox="1"/>
          <p:nvPr/>
        </p:nvSpPr>
        <p:spPr>
          <a:xfrm>
            <a:off x="4923135" y="4120574"/>
            <a:ext cx="3567463" cy="269946"/>
          </a:xfrm>
          <a:prstGeom prst="rect">
            <a:avLst/>
          </a:prstGeom>
          <a:solidFill>
            <a:srgbClr val="EDEDED"/>
          </a:solidFill>
        </p:spPr>
        <p:txBody>
          <a:bodyPr wrap="square" rtlCol="0">
            <a:spAutoFit/>
          </a:bodyPr>
          <a:lstStyle/>
          <a:p>
            <a:endParaRPr lang="en-US" sz="1154" dirty="0"/>
          </a:p>
        </p:txBody>
      </p:sp>
      <p:pic>
        <p:nvPicPr>
          <p:cNvPr id="21" name="Picture 20">
            <a:extLst>
              <a:ext uri="{FF2B5EF4-FFF2-40B4-BE49-F238E27FC236}">
                <a16:creationId xmlns:a16="http://schemas.microsoft.com/office/drawing/2014/main" id="{C8A929AE-BB7F-EA0C-5752-134F5A61B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223300" y="2290393"/>
            <a:ext cx="2932162" cy="1466081"/>
          </a:xfrm>
          <a:prstGeom prst="rect">
            <a:avLst/>
          </a:prstGeom>
        </p:spPr>
      </p:pic>
      <p:sp>
        <p:nvSpPr>
          <p:cNvPr id="2" name="TextBox 1">
            <a:extLst>
              <a:ext uri="{FF2B5EF4-FFF2-40B4-BE49-F238E27FC236}">
                <a16:creationId xmlns:a16="http://schemas.microsoft.com/office/drawing/2014/main" id="{841B84F6-3AFE-DD77-1DEA-CC71714EA547}"/>
              </a:ext>
            </a:extLst>
          </p:cNvPr>
          <p:cNvSpPr txBox="1"/>
          <p:nvPr/>
        </p:nvSpPr>
        <p:spPr>
          <a:xfrm>
            <a:off x="4923135" y="4255547"/>
            <a:ext cx="3446424" cy="1066030"/>
          </a:xfrm>
          <a:prstGeom prst="rect">
            <a:avLst/>
          </a:prstGeom>
          <a:solidFill>
            <a:srgbClr val="EDEDED"/>
          </a:solidFill>
        </p:spPr>
        <p:txBody>
          <a:bodyPr wrap="square" rtlCol="0">
            <a:spAutoFit/>
          </a:bodyPr>
          <a:lstStyle/>
          <a:p>
            <a:endParaRPr lang="en-US" dirty="0"/>
          </a:p>
        </p:txBody>
      </p:sp>
      <p:cxnSp>
        <p:nvCxnSpPr>
          <p:cNvPr id="8" name="Straight Arrow Connector 7">
            <a:extLst>
              <a:ext uri="{FF2B5EF4-FFF2-40B4-BE49-F238E27FC236}">
                <a16:creationId xmlns:a16="http://schemas.microsoft.com/office/drawing/2014/main" id="{99A64A6F-62E2-39E1-62CF-7E38126C384E}"/>
              </a:ext>
            </a:extLst>
          </p:cNvPr>
          <p:cNvCxnSpPr/>
          <p:nvPr/>
        </p:nvCxnSpPr>
        <p:spPr>
          <a:xfrm>
            <a:off x="6646347" y="3972753"/>
            <a:ext cx="0" cy="1709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FBAA4C-D92D-676E-408F-1C0071C82F08}"/>
              </a:ext>
            </a:extLst>
          </p:cNvPr>
          <p:cNvCxnSpPr>
            <a:cxnSpLocks/>
          </p:cNvCxnSpPr>
          <p:nvPr/>
        </p:nvCxnSpPr>
        <p:spPr>
          <a:xfrm flipH="1">
            <a:off x="6018245" y="3972753"/>
            <a:ext cx="628102" cy="1709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484D6DD-7153-03E2-C596-00AD760EB78D}"/>
              </a:ext>
            </a:extLst>
          </p:cNvPr>
          <p:cNvCxnSpPr>
            <a:cxnSpLocks/>
          </p:cNvCxnSpPr>
          <p:nvPr/>
        </p:nvCxnSpPr>
        <p:spPr>
          <a:xfrm flipH="1">
            <a:off x="5355482" y="3972753"/>
            <a:ext cx="1279305" cy="1709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673B0F-73FE-D39C-24BE-E1703A2217E1}"/>
              </a:ext>
            </a:extLst>
          </p:cNvPr>
          <p:cNvCxnSpPr>
            <a:cxnSpLocks/>
          </p:cNvCxnSpPr>
          <p:nvPr/>
        </p:nvCxnSpPr>
        <p:spPr>
          <a:xfrm>
            <a:off x="6657907" y="3972753"/>
            <a:ext cx="639643" cy="1709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359709-3924-5295-920A-4701A3BBA5D2}"/>
              </a:ext>
            </a:extLst>
          </p:cNvPr>
          <p:cNvCxnSpPr>
            <a:cxnSpLocks/>
          </p:cNvCxnSpPr>
          <p:nvPr/>
        </p:nvCxnSpPr>
        <p:spPr>
          <a:xfrm>
            <a:off x="6646418" y="3985053"/>
            <a:ext cx="1403320" cy="1697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763070-90CA-1A41-B991-479BE9E7C0E1}"/>
              </a:ext>
            </a:extLst>
          </p:cNvPr>
          <p:cNvPicPr>
            <a:picLocks noChangeAspect="1"/>
          </p:cNvPicPr>
          <p:nvPr/>
        </p:nvPicPr>
        <p:blipFill>
          <a:blip r:embed="rId10"/>
          <a:stretch>
            <a:fillRect/>
          </a:stretch>
        </p:blipFill>
        <p:spPr>
          <a:xfrm>
            <a:off x="9605978" y="13966"/>
            <a:ext cx="2432515" cy="530398"/>
          </a:xfrm>
          <a:prstGeom prst="rect">
            <a:avLst/>
          </a:prstGeom>
        </p:spPr>
      </p:pic>
    </p:spTree>
    <p:extLst>
      <p:ext uri="{BB962C8B-B14F-4D97-AF65-F5344CB8AC3E}">
        <p14:creationId xmlns:p14="http://schemas.microsoft.com/office/powerpoint/2010/main" val="741435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522EEE-0B70-FE6B-BC30-0D97016DDFD0}"/>
              </a:ext>
            </a:extLst>
          </p:cNvPr>
          <p:cNvSpPr txBox="1"/>
          <p:nvPr/>
        </p:nvSpPr>
        <p:spPr>
          <a:xfrm>
            <a:off x="1187776" y="6567662"/>
            <a:ext cx="10566400" cy="276999"/>
          </a:xfrm>
          <a:prstGeom prst="rect">
            <a:avLst/>
          </a:prstGeom>
          <a:noFill/>
        </p:spPr>
        <p:txBody>
          <a:bodyPr wrap="square" rtlCol="0">
            <a:spAutoFit/>
          </a:bodyPr>
          <a:lstStyle/>
          <a:p>
            <a:r>
              <a:rPr lang="en-US" sz="1200" i="1" dirty="0">
                <a:solidFill>
                  <a:srgbClr val="0070C0"/>
                </a:solidFill>
                <a:latin typeface="Times New Roman" panose="02020603050405020304" pitchFamily="18" charset="0"/>
                <a:cs typeface="Times New Roman" panose="02020603050405020304" pitchFamily="18" charset="0"/>
              </a:rPr>
              <a:t>Abhimanyu Thakur</a:t>
            </a:r>
            <a:r>
              <a:rPr lang="ro-RO" sz="1200" i="1" dirty="0">
                <a:solidFill>
                  <a:srgbClr val="0070C0"/>
                </a:solidFill>
                <a:latin typeface="Times New Roman" panose="02020603050405020304" pitchFamily="18" charset="0"/>
                <a:cs typeface="Times New Roman" panose="02020603050405020304" pitchFamily="18" charset="0"/>
              </a:rPr>
              <a:t>, </a:t>
            </a:r>
            <a:r>
              <a:rPr lang="en-US" sz="1200" i="1" dirty="0">
                <a:solidFill>
                  <a:srgbClr val="0070C0"/>
                </a:solidFill>
                <a:latin typeface="Times New Roman" panose="02020603050405020304" pitchFamily="18" charset="0"/>
                <a:cs typeface="Times New Roman" panose="02020603050405020304" pitchFamily="18" charset="0"/>
              </a:rPr>
              <a:t>Therapeutic Values of Exosomes in Cosmetics, Skin Care,</a:t>
            </a:r>
            <a:r>
              <a:rPr lang="ro-RO" sz="1200" i="1" dirty="0">
                <a:solidFill>
                  <a:srgbClr val="0070C0"/>
                </a:solidFill>
                <a:latin typeface="Times New Roman" panose="02020603050405020304" pitchFamily="18" charset="0"/>
                <a:cs typeface="Times New Roman" panose="02020603050405020304" pitchFamily="18" charset="0"/>
              </a:rPr>
              <a:t> </a:t>
            </a:r>
            <a:r>
              <a:rPr lang="en-US" sz="1200" i="1" dirty="0">
                <a:solidFill>
                  <a:srgbClr val="0070C0"/>
                </a:solidFill>
                <a:latin typeface="Times New Roman" panose="02020603050405020304" pitchFamily="18" charset="0"/>
                <a:cs typeface="Times New Roman" panose="02020603050405020304" pitchFamily="18" charset="0"/>
              </a:rPr>
              <a:t>Tissue Regeneration, and Dermatological Diseases</a:t>
            </a:r>
            <a:r>
              <a:rPr lang="ro-RO" sz="1200" i="1" dirty="0">
                <a:solidFill>
                  <a:srgbClr val="0070C0"/>
                </a:solidFill>
                <a:latin typeface="Times New Roman" panose="02020603050405020304" pitchFamily="18" charset="0"/>
                <a:cs typeface="Times New Roman" panose="02020603050405020304" pitchFamily="18" charset="0"/>
              </a:rPr>
              <a:t>, Cosmetics 2023, 10, 65.</a:t>
            </a:r>
            <a:endParaRPr lang="en-US" sz="1200" i="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1313901-5E32-7E33-1437-0B9115052DA5}"/>
              </a:ext>
            </a:extLst>
          </p:cNvPr>
          <p:cNvPicPr>
            <a:picLocks noChangeAspect="1"/>
          </p:cNvPicPr>
          <p:nvPr/>
        </p:nvPicPr>
        <p:blipFill>
          <a:blip r:embed="rId3"/>
          <a:stretch>
            <a:fillRect/>
          </a:stretch>
        </p:blipFill>
        <p:spPr>
          <a:xfrm>
            <a:off x="2343705" y="281801"/>
            <a:ext cx="7319557" cy="2390491"/>
          </a:xfrm>
          <a:prstGeom prst="rect">
            <a:avLst/>
          </a:prstGeom>
        </p:spPr>
      </p:pic>
      <p:graphicFrame>
        <p:nvGraphicFramePr>
          <p:cNvPr id="2" name="Table 1">
            <a:extLst>
              <a:ext uri="{FF2B5EF4-FFF2-40B4-BE49-F238E27FC236}">
                <a16:creationId xmlns:a16="http://schemas.microsoft.com/office/drawing/2014/main" id="{569DB819-42C3-3CE1-39D7-DCF7F626DF45}"/>
              </a:ext>
            </a:extLst>
          </p:cNvPr>
          <p:cNvGraphicFramePr>
            <a:graphicFrameLocks noGrp="1"/>
          </p:cNvGraphicFramePr>
          <p:nvPr>
            <p:extLst>
              <p:ext uri="{D42A27DB-BD31-4B8C-83A1-F6EECF244321}">
                <p14:modId xmlns:p14="http://schemas.microsoft.com/office/powerpoint/2010/main" val="584534232"/>
              </p:ext>
            </p:extLst>
          </p:nvPr>
        </p:nvGraphicFramePr>
        <p:xfrm>
          <a:off x="870012" y="2739434"/>
          <a:ext cx="10884163" cy="369332"/>
        </p:xfrm>
        <a:graphic>
          <a:graphicData uri="http://schemas.openxmlformats.org/drawingml/2006/table">
            <a:tbl>
              <a:tblPr firstRow="1" bandRow="1">
                <a:tableStyleId>{5C22544A-7EE6-4342-B048-85BDC9FD1C3A}</a:tableStyleId>
              </a:tblPr>
              <a:tblGrid>
                <a:gridCol w="10884163">
                  <a:extLst>
                    <a:ext uri="{9D8B030D-6E8A-4147-A177-3AD203B41FA5}">
                      <a16:colId xmlns:a16="http://schemas.microsoft.com/office/drawing/2014/main" val="1298491782"/>
                    </a:ext>
                  </a:extLst>
                </a:gridCol>
              </a:tblGrid>
              <a:tr h="3693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0" i="1" dirty="0">
                          <a:solidFill>
                            <a:schemeClr val="tx1"/>
                          </a:solidFill>
                          <a:latin typeface="Times New Roman" panose="02020603050405020304" pitchFamily="18" charset="0"/>
                          <a:cs typeface="Times New Roman" panose="02020603050405020304" pitchFamily="18" charset="0"/>
                        </a:rPr>
                        <a:t>Fig. 3 </a:t>
                      </a:r>
                      <a:r>
                        <a:rPr lang="ro-RO" i="1" dirty="0">
                          <a:solidFill>
                            <a:schemeClr val="tx1"/>
                          </a:solidFill>
                          <a:latin typeface="Times New Roman" panose="02020603050405020304" pitchFamily="18" charset="0"/>
                          <a:cs typeface="Times New Roman" panose="02020603050405020304" pitchFamily="18" charset="0"/>
                        </a:rPr>
                        <a:t>– </a:t>
                      </a:r>
                      <a:r>
                        <a:rPr lang="ro-RO" b="0" i="1" dirty="0">
                          <a:solidFill>
                            <a:schemeClr val="tx1"/>
                          </a:solidFill>
                          <a:latin typeface="Times New Roman" panose="02020603050405020304" pitchFamily="18" charset="0"/>
                          <a:cs typeface="Times New Roman" panose="02020603050405020304" pitchFamily="18" charset="0"/>
                        </a:rPr>
                        <a:t>Rolul exosomilor în tratamentul Antiaging</a:t>
                      </a:r>
                      <a:endParaRPr lang="en-US" b="0" i="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8940991"/>
                  </a:ext>
                </a:extLst>
              </a:tr>
            </a:tbl>
          </a:graphicData>
        </a:graphic>
      </p:graphicFrame>
      <p:pic>
        <p:nvPicPr>
          <p:cNvPr id="4" name="Picture 3">
            <a:extLst>
              <a:ext uri="{FF2B5EF4-FFF2-40B4-BE49-F238E27FC236}">
                <a16:creationId xmlns:a16="http://schemas.microsoft.com/office/drawing/2014/main" id="{C4C8011F-6DDA-E61F-5869-A60F77ABA500}"/>
              </a:ext>
            </a:extLst>
          </p:cNvPr>
          <p:cNvPicPr>
            <a:picLocks noChangeAspect="1"/>
          </p:cNvPicPr>
          <p:nvPr/>
        </p:nvPicPr>
        <p:blipFill>
          <a:blip r:embed="rId4"/>
          <a:stretch>
            <a:fillRect/>
          </a:stretch>
        </p:blipFill>
        <p:spPr>
          <a:xfrm>
            <a:off x="2723950" y="3136206"/>
            <a:ext cx="6198670" cy="2658202"/>
          </a:xfrm>
          <a:prstGeom prst="rect">
            <a:avLst/>
          </a:prstGeom>
        </p:spPr>
      </p:pic>
      <p:graphicFrame>
        <p:nvGraphicFramePr>
          <p:cNvPr id="6" name="Table 5">
            <a:extLst>
              <a:ext uri="{FF2B5EF4-FFF2-40B4-BE49-F238E27FC236}">
                <a16:creationId xmlns:a16="http://schemas.microsoft.com/office/drawing/2014/main" id="{0D7C64B4-1B97-0E70-B37A-509664520081}"/>
              </a:ext>
            </a:extLst>
          </p:cNvPr>
          <p:cNvGraphicFramePr>
            <a:graphicFrameLocks noGrp="1"/>
          </p:cNvGraphicFramePr>
          <p:nvPr>
            <p:extLst>
              <p:ext uri="{D42A27DB-BD31-4B8C-83A1-F6EECF244321}">
                <p14:modId xmlns:p14="http://schemas.microsoft.com/office/powerpoint/2010/main" val="3551331291"/>
              </p:ext>
            </p:extLst>
          </p:nvPr>
        </p:nvGraphicFramePr>
        <p:xfrm>
          <a:off x="1028894" y="5927582"/>
          <a:ext cx="10884163" cy="640080"/>
        </p:xfrm>
        <a:graphic>
          <a:graphicData uri="http://schemas.openxmlformats.org/drawingml/2006/table">
            <a:tbl>
              <a:tblPr firstRow="1" bandRow="1">
                <a:tableStyleId>{5C22544A-7EE6-4342-B048-85BDC9FD1C3A}</a:tableStyleId>
              </a:tblPr>
              <a:tblGrid>
                <a:gridCol w="10884163">
                  <a:extLst>
                    <a:ext uri="{9D8B030D-6E8A-4147-A177-3AD203B41FA5}">
                      <a16:colId xmlns:a16="http://schemas.microsoft.com/office/drawing/2014/main" val="1298491782"/>
                    </a:ext>
                  </a:extLst>
                </a:gridCol>
              </a:tblGrid>
              <a:tr h="3693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0" i="1" dirty="0">
                          <a:solidFill>
                            <a:schemeClr val="tx1"/>
                          </a:solidFill>
                          <a:latin typeface="Times New Roman" panose="02020603050405020304" pitchFamily="18" charset="0"/>
                          <a:cs typeface="Times New Roman" panose="02020603050405020304" pitchFamily="18" charset="0"/>
                        </a:rPr>
                        <a:t>Fig. 4 – Rolul terapeutic al celulelor stem derivate din stratul adipos (exosomi ASC) pentru afecțiuni ale pielii (plăgi, arsuri)</a:t>
                      </a:r>
                      <a:endParaRPr lang="en-US" b="0" i="1"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8940991"/>
                  </a:ext>
                </a:extLst>
              </a:tr>
            </a:tbl>
          </a:graphicData>
        </a:graphic>
      </p:graphicFrame>
      <p:pic>
        <p:nvPicPr>
          <p:cNvPr id="3" name="Picture 2">
            <a:extLst>
              <a:ext uri="{FF2B5EF4-FFF2-40B4-BE49-F238E27FC236}">
                <a16:creationId xmlns:a16="http://schemas.microsoft.com/office/drawing/2014/main" id="{A26857F7-4412-AB2D-C779-42A21FB41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7460" y="344004"/>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0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48CE8-2771-C848-DAC6-C1F65362DBBC}"/>
              </a:ext>
            </a:extLst>
          </p:cNvPr>
          <p:cNvPicPr>
            <a:picLocks noChangeAspect="1"/>
          </p:cNvPicPr>
          <p:nvPr/>
        </p:nvPicPr>
        <p:blipFill>
          <a:blip r:embed="rId3"/>
          <a:stretch>
            <a:fillRect/>
          </a:stretch>
        </p:blipFill>
        <p:spPr>
          <a:xfrm>
            <a:off x="1964872" y="152317"/>
            <a:ext cx="8972136" cy="2525913"/>
          </a:xfrm>
          <a:prstGeom prst="rect">
            <a:avLst/>
          </a:prstGeom>
        </p:spPr>
      </p:pic>
      <p:sp>
        <p:nvSpPr>
          <p:cNvPr id="4" name="TextBox 3">
            <a:extLst>
              <a:ext uri="{FF2B5EF4-FFF2-40B4-BE49-F238E27FC236}">
                <a16:creationId xmlns:a16="http://schemas.microsoft.com/office/drawing/2014/main" id="{774D2F79-3157-FF6A-06AB-EFE0765F638E}"/>
              </a:ext>
            </a:extLst>
          </p:cNvPr>
          <p:cNvSpPr txBox="1"/>
          <p:nvPr/>
        </p:nvSpPr>
        <p:spPr>
          <a:xfrm>
            <a:off x="2668154" y="2678230"/>
            <a:ext cx="7565571" cy="369332"/>
          </a:xfrm>
          <a:prstGeom prst="rect">
            <a:avLst/>
          </a:prstGeom>
          <a:noFill/>
        </p:spPr>
        <p:txBody>
          <a:bodyPr wrap="square" rtlCol="0">
            <a:spAutoFit/>
          </a:bodyPr>
          <a:lstStyle/>
          <a:p>
            <a:pPr algn="ctr"/>
            <a:r>
              <a:rPr lang="ro-RO" i="1" dirty="0">
                <a:latin typeface="Times New Roman" panose="02020603050405020304" pitchFamily="18" charset="0"/>
                <a:cs typeface="Times New Roman" panose="02020603050405020304" pitchFamily="18" charset="0"/>
              </a:rPr>
              <a:t>Fig. 5 – Rolul exosomilor în ameliorarea dermatitei atopice</a:t>
            </a:r>
            <a:endParaRPr lang="en-US"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5D294D7-99C8-31C7-2FF3-D746865ADA19}"/>
              </a:ext>
            </a:extLst>
          </p:cNvPr>
          <p:cNvSpPr txBox="1"/>
          <p:nvPr/>
        </p:nvSpPr>
        <p:spPr>
          <a:xfrm>
            <a:off x="1167739" y="6559300"/>
            <a:ext cx="10566400" cy="276999"/>
          </a:xfrm>
          <a:prstGeom prst="rect">
            <a:avLst/>
          </a:prstGeom>
          <a:noFill/>
        </p:spPr>
        <p:txBody>
          <a:bodyPr wrap="square" rtlCol="0">
            <a:spAutoFit/>
          </a:bodyPr>
          <a:lstStyle/>
          <a:p>
            <a:r>
              <a:rPr lang="en-US" sz="1200" i="1" dirty="0">
                <a:solidFill>
                  <a:srgbClr val="0070C0"/>
                </a:solidFill>
                <a:latin typeface="Times New Roman" panose="02020603050405020304" pitchFamily="18" charset="0"/>
                <a:cs typeface="Times New Roman" panose="02020603050405020304" pitchFamily="18" charset="0"/>
              </a:rPr>
              <a:t>Abhimanyu Thakur</a:t>
            </a:r>
            <a:r>
              <a:rPr lang="ro-RO" sz="1200" i="1" dirty="0">
                <a:solidFill>
                  <a:srgbClr val="0070C0"/>
                </a:solidFill>
                <a:latin typeface="Times New Roman" panose="02020603050405020304" pitchFamily="18" charset="0"/>
                <a:cs typeface="Times New Roman" panose="02020603050405020304" pitchFamily="18" charset="0"/>
              </a:rPr>
              <a:t>, </a:t>
            </a:r>
            <a:r>
              <a:rPr lang="en-US" sz="1200" i="1" dirty="0">
                <a:solidFill>
                  <a:srgbClr val="0070C0"/>
                </a:solidFill>
                <a:latin typeface="Times New Roman" panose="02020603050405020304" pitchFamily="18" charset="0"/>
                <a:cs typeface="Times New Roman" panose="02020603050405020304" pitchFamily="18" charset="0"/>
              </a:rPr>
              <a:t>Therapeutic Values of Exosomes in Cosmetics, Skin Care,</a:t>
            </a:r>
            <a:r>
              <a:rPr lang="ro-RO" sz="1200" i="1" dirty="0">
                <a:solidFill>
                  <a:srgbClr val="0070C0"/>
                </a:solidFill>
                <a:latin typeface="Times New Roman" panose="02020603050405020304" pitchFamily="18" charset="0"/>
                <a:cs typeface="Times New Roman" panose="02020603050405020304" pitchFamily="18" charset="0"/>
              </a:rPr>
              <a:t> </a:t>
            </a:r>
            <a:r>
              <a:rPr lang="en-US" sz="1200" i="1" dirty="0">
                <a:solidFill>
                  <a:srgbClr val="0070C0"/>
                </a:solidFill>
                <a:latin typeface="Times New Roman" panose="02020603050405020304" pitchFamily="18" charset="0"/>
                <a:cs typeface="Times New Roman" panose="02020603050405020304" pitchFamily="18" charset="0"/>
              </a:rPr>
              <a:t>Tissue Regeneration, and Dermatological Diseases</a:t>
            </a:r>
            <a:r>
              <a:rPr lang="ro-RO" sz="1200" i="1" dirty="0">
                <a:solidFill>
                  <a:srgbClr val="0070C0"/>
                </a:solidFill>
                <a:latin typeface="Times New Roman" panose="02020603050405020304" pitchFamily="18" charset="0"/>
                <a:cs typeface="Times New Roman" panose="02020603050405020304" pitchFamily="18" charset="0"/>
              </a:rPr>
              <a:t>, Cosmetics 2023, 10, 65.</a:t>
            </a:r>
            <a:endParaRPr lang="en-US" sz="1200" i="1" dirty="0">
              <a:solidFill>
                <a:srgbClr val="0070C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6CD2C04-4D85-7537-7802-F54A864DE1E6}"/>
              </a:ext>
            </a:extLst>
          </p:cNvPr>
          <p:cNvPicPr>
            <a:picLocks noChangeAspect="1"/>
          </p:cNvPicPr>
          <p:nvPr/>
        </p:nvPicPr>
        <p:blipFill>
          <a:blip r:embed="rId4"/>
          <a:stretch>
            <a:fillRect/>
          </a:stretch>
        </p:blipFill>
        <p:spPr>
          <a:xfrm>
            <a:off x="1964872" y="2993359"/>
            <a:ext cx="8972136" cy="2990712"/>
          </a:xfrm>
          <a:prstGeom prst="rect">
            <a:avLst/>
          </a:prstGeom>
        </p:spPr>
      </p:pic>
      <p:sp>
        <p:nvSpPr>
          <p:cNvPr id="7" name="TextBox 6">
            <a:extLst>
              <a:ext uri="{FF2B5EF4-FFF2-40B4-BE49-F238E27FC236}">
                <a16:creationId xmlns:a16="http://schemas.microsoft.com/office/drawing/2014/main" id="{C03949B1-D61D-110D-92C7-E48D6664985D}"/>
              </a:ext>
            </a:extLst>
          </p:cNvPr>
          <p:cNvSpPr txBox="1"/>
          <p:nvPr/>
        </p:nvSpPr>
        <p:spPr>
          <a:xfrm>
            <a:off x="2661557" y="5984071"/>
            <a:ext cx="7565571" cy="369332"/>
          </a:xfrm>
          <a:prstGeom prst="rect">
            <a:avLst/>
          </a:prstGeom>
          <a:noFill/>
        </p:spPr>
        <p:txBody>
          <a:bodyPr wrap="square" rtlCol="0">
            <a:spAutoFit/>
          </a:bodyPr>
          <a:lstStyle/>
          <a:p>
            <a:pPr algn="ctr"/>
            <a:r>
              <a:rPr lang="ro-RO" i="1" dirty="0">
                <a:latin typeface="Times New Roman" panose="02020603050405020304" pitchFamily="18" charset="0"/>
                <a:cs typeface="Times New Roman" panose="02020603050405020304" pitchFamily="18" charset="0"/>
              </a:rPr>
              <a:t>Fig. 6 – Rolul exosomilor în tratamentul cicatricilor</a:t>
            </a:r>
            <a:endParaRPr lang="en-US" i="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18D1FBB-0501-37A2-5440-9EA48E6C3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516464" y="1196726"/>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0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1855E-9D7E-B133-1266-411684599B15}"/>
              </a:ext>
            </a:extLst>
          </p:cNvPr>
          <p:cNvPicPr>
            <a:picLocks noChangeAspect="1"/>
          </p:cNvPicPr>
          <p:nvPr/>
        </p:nvPicPr>
        <p:blipFill rotWithShape="1">
          <a:blip r:embed="rId3"/>
          <a:srcRect l="1653" r="2011" b="1972"/>
          <a:stretch/>
        </p:blipFill>
        <p:spPr>
          <a:xfrm>
            <a:off x="2396971" y="692315"/>
            <a:ext cx="7643674" cy="4891739"/>
          </a:xfrm>
          <a:prstGeom prst="rect">
            <a:avLst/>
          </a:prstGeom>
        </p:spPr>
      </p:pic>
      <p:sp>
        <p:nvSpPr>
          <p:cNvPr id="3" name="TextBox 2">
            <a:extLst>
              <a:ext uri="{FF2B5EF4-FFF2-40B4-BE49-F238E27FC236}">
                <a16:creationId xmlns:a16="http://schemas.microsoft.com/office/drawing/2014/main" id="{4D60DDBC-86CA-0EF9-4589-0003E237F629}"/>
              </a:ext>
            </a:extLst>
          </p:cNvPr>
          <p:cNvSpPr txBox="1"/>
          <p:nvPr/>
        </p:nvSpPr>
        <p:spPr>
          <a:xfrm>
            <a:off x="1327765" y="5779651"/>
            <a:ext cx="10768442"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Fig</a:t>
            </a:r>
            <a:r>
              <a:rPr lang="ro-RO" i="1"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ro-RO" i="1" dirty="0">
                <a:latin typeface="Times New Roman" panose="02020603050405020304" pitchFamily="18" charset="0"/>
                <a:cs typeface="Times New Roman" panose="02020603050405020304" pitchFamily="18" charset="0"/>
              </a:rPr>
              <a:t>7</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Structura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moleculară</a:t>
            </a:r>
            <a:r>
              <a:rPr lang="en-US" i="1" dirty="0">
                <a:latin typeface="Times New Roman" panose="02020603050405020304" pitchFamily="18" charset="0"/>
                <a:cs typeface="Times New Roman" panose="02020603050405020304" pitchFamily="18" charset="0"/>
              </a:rPr>
              <a:t> de </a:t>
            </a:r>
            <a:r>
              <a:rPr lang="en-US" i="1" dirty="0" err="1">
                <a:latin typeface="Times New Roman" panose="02020603050405020304" pitchFamily="18" charset="0"/>
                <a:cs typeface="Times New Roman" panose="02020603050405020304" pitchFamily="18" charset="0"/>
              </a:rPr>
              <a:t>compuși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derivați</a:t>
            </a:r>
            <a:r>
              <a:rPr lang="en-US" i="1" dirty="0">
                <a:latin typeface="Times New Roman" panose="02020603050405020304" pitchFamily="18" charset="0"/>
                <a:cs typeface="Times New Roman" panose="02020603050405020304" pitchFamily="18" charset="0"/>
              </a:rPr>
              <a:t> din </a:t>
            </a:r>
            <a:r>
              <a:rPr lang="en-US" i="1" dirty="0" err="1">
                <a:latin typeface="Times New Roman" panose="02020603050405020304" pitchFamily="18" charset="0"/>
                <a:cs typeface="Times New Roman" panose="02020603050405020304" pitchFamily="18" charset="0"/>
              </a:rPr>
              <a:t>microalge</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utilizați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pentru</a:t>
            </a:r>
            <a:r>
              <a:rPr lang="en-US" i="1" dirty="0">
                <a:latin typeface="Times New Roman" panose="02020603050405020304" pitchFamily="18" charset="0"/>
                <a:cs typeface="Times New Roman" panose="02020603050405020304" pitchFamily="18" charset="0"/>
              </a:rPr>
              <a:t> multiple </a:t>
            </a:r>
            <a:r>
              <a:rPr lang="en-US" i="1" dirty="0" err="1">
                <a:latin typeface="Times New Roman" panose="02020603050405020304" pitchFamily="18" charset="0"/>
                <a:cs typeface="Times New Roman" panose="02020603050405020304" pitchFamily="18" charset="0"/>
              </a:rPr>
              <a:t>aplicații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biotehnologice</a:t>
            </a:r>
            <a:endParaRPr lang="en-US"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A28280F-1A48-FB4D-6935-FF7EBC1D034A}"/>
              </a:ext>
            </a:extLst>
          </p:cNvPr>
          <p:cNvSpPr txBox="1"/>
          <p:nvPr/>
        </p:nvSpPr>
        <p:spPr>
          <a:xfrm>
            <a:off x="2694173" y="6344581"/>
            <a:ext cx="10504170" cy="276999"/>
          </a:xfrm>
          <a:prstGeom prst="rect">
            <a:avLst/>
          </a:prstGeom>
          <a:noFill/>
        </p:spPr>
        <p:txBody>
          <a:bodyPr wrap="square">
            <a:spAutoFit/>
          </a:bodyPr>
          <a:lstStyle/>
          <a:p>
            <a:pPr algn="l"/>
            <a:r>
              <a:rPr lang="en-US" sz="1200" b="0" i="1" u="sng" dirty="0">
                <a:solidFill>
                  <a:srgbClr val="0070C0"/>
                </a:solidFill>
                <a:effectLst/>
                <a:highlight>
                  <a:srgbClr val="FFFFFF"/>
                </a:highligh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Molecules.</a:t>
            </a:r>
            <a:r>
              <a:rPr lang="en-US" sz="1200" b="0" i="1" dirty="0">
                <a:solidFill>
                  <a:srgbClr val="0070C0"/>
                </a:solidFill>
                <a:effectLst/>
                <a:highlight>
                  <a:srgbClr val="FFFFFF"/>
                </a:highlight>
                <a:latin typeface="Times New Roman" panose="02020603050405020304" pitchFamily="18" charset="0"/>
                <a:cs typeface="Times New Roman" panose="02020603050405020304" pitchFamily="18" charset="0"/>
              </a:rPr>
              <a:t> 2022 Jun; 27(11): 3512.  Published online 2022 May 30. </a:t>
            </a:r>
            <a:r>
              <a:rPr lang="en-US" sz="1200" b="0" i="1" dirty="0" err="1">
                <a:solidFill>
                  <a:srgbClr val="0070C0"/>
                </a:solidFill>
                <a:effectLst/>
                <a:highlight>
                  <a:srgbClr val="FFFFFF"/>
                </a:highlight>
                <a:latin typeface="Times New Roman" panose="02020603050405020304" pitchFamily="18" charset="0"/>
                <a:cs typeface="Times New Roman" panose="02020603050405020304" pitchFamily="18" charset="0"/>
              </a:rPr>
              <a:t>doi</a:t>
            </a:r>
            <a:r>
              <a:rPr lang="en-US" sz="1200" b="0" i="1" dirty="0">
                <a:solidFill>
                  <a:srgbClr val="0070C0"/>
                </a:solidFill>
                <a:effectLst/>
                <a:highlight>
                  <a:srgbClr val="FFFFFF"/>
                </a:highlight>
                <a:latin typeface="Times New Roman" panose="02020603050405020304" pitchFamily="18" charset="0"/>
                <a:cs typeface="Times New Roman" panose="02020603050405020304" pitchFamily="18" charset="0"/>
              </a:rPr>
              <a:t>: </a:t>
            </a:r>
            <a:r>
              <a:rPr lang="en-US" sz="1200" b="0" i="1" u="sng" dirty="0">
                <a:solidFill>
                  <a:srgbClr val="0070C0"/>
                </a:solidFill>
                <a:effectLst/>
                <a:highlight>
                  <a:srgbClr val="FFFFFF"/>
                </a:highligh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10.3390/molecules27113512</a:t>
            </a:r>
            <a:endParaRPr lang="en-US" sz="1200" b="0" i="1" dirty="0">
              <a:solidFill>
                <a:srgbClr val="0070C0"/>
              </a:solidFill>
              <a:effectLst/>
              <a:highlight>
                <a:srgbClr val="FFFFFF"/>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6AD07C-C599-4BAB-BF52-E52A3D8E4E96}"/>
              </a:ext>
            </a:extLst>
          </p:cNvPr>
          <p:cNvSpPr txBox="1"/>
          <p:nvPr/>
        </p:nvSpPr>
        <p:spPr>
          <a:xfrm>
            <a:off x="1127467" y="169432"/>
            <a:ext cx="9810500" cy="461665"/>
          </a:xfrm>
          <a:prstGeom prst="rect">
            <a:avLst/>
          </a:prstGeom>
          <a:solidFill>
            <a:schemeClr val="accent6">
              <a:lumMod val="60000"/>
              <a:lumOff val="40000"/>
            </a:schemeClr>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Microalge</a:t>
            </a:r>
            <a:r>
              <a:rPr lang="en-US" sz="2400" b="1" dirty="0">
                <a:latin typeface="Times New Roman" panose="02020603050405020304" pitchFamily="18" charset="0"/>
                <a:cs typeface="Times New Roman" panose="02020603050405020304" pitchFamily="18" charset="0"/>
              </a:rPr>
              <a:t> </a:t>
            </a:r>
            <a:r>
              <a:rPr lang="ro-RO" sz="2400" b="1" dirty="0">
                <a:latin typeface="Times New Roman" panose="02020603050405020304" pitchFamily="18" charset="0"/>
                <a:cs typeface="Times New Roman" panose="02020603050405020304" pitchFamily="18" charset="0"/>
              </a:rPr>
              <a:t>ș</a:t>
            </a:r>
            <a:r>
              <a:rPr lang="en-US" sz="2400" b="1" dirty="0" err="1">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biotehnologii</a:t>
            </a:r>
            <a:r>
              <a:rPr lang="en-US" sz="2400" b="1" dirty="0">
                <a:latin typeface="Times New Roman" panose="02020603050405020304" pitchFamily="18" charset="0"/>
                <a:cs typeface="Times New Roman" panose="02020603050405020304" pitchFamily="18" charset="0"/>
              </a:rPr>
              <a:t> active</a:t>
            </a:r>
          </a:p>
        </p:txBody>
      </p:sp>
      <p:sp>
        <p:nvSpPr>
          <p:cNvPr id="8" name="TextBox 7">
            <a:extLst>
              <a:ext uri="{FF2B5EF4-FFF2-40B4-BE49-F238E27FC236}">
                <a16:creationId xmlns:a16="http://schemas.microsoft.com/office/drawing/2014/main" id="{E5E5FDFA-35FE-753B-4CB2-4ECA6EC73616}"/>
              </a:ext>
            </a:extLst>
          </p:cNvPr>
          <p:cNvSpPr txBox="1"/>
          <p:nvPr/>
        </p:nvSpPr>
        <p:spPr>
          <a:xfrm>
            <a:off x="3160449" y="1447060"/>
            <a:ext cx="1162976" cy="276999"/>
          </a:xfrm>
          <a:prstGeom prst="rect">
            <a:avLst/>
          </a:prstGeom>
          <a:solidFill>
            <a:schemeClr val="bg1"/>
          </a:solidFill>
        </p:spPr>
        <p:txBody>
          <a:bodyPr wrap="square" rtlCol="0">
            <a:spAutoFit/>
          </a:bodyPr>
          <a:lstStyle/>
          <a:p>
            <a:r>
              <a:rPr lang="ro-RO" sz="1200" b="1" dirty="0">
                <a:latin typeface="+mj-lt"/>
                <a:cs typeface="Times New Roman" panose="02020603050405020304" pitchFamily="18" charset="0"/>
              </a:rPr>
              <a:t>Clorofilă</a:t>
            </a:r>
            <a:endParaRPr lang="en-US" sz="1200" b="1" dirty="0">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F72CECF5-D44E-46D5-A275-C5303811EB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4248" y="103438"/>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3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A9F158-DA43-6C83-9117-9639579AEF42}"/>
              </a:ext>
            </a:extLst>
          </p:cNvPr>
          <p:cNvSpPr txBox="1">
            <a:spLocks/>
          </p:cNvSpPr>
          <p:nvPr/>
        </p:nvSpPr>
        <p:spPr>
          <a:xfrm>
            <a:off x="1219200" y="205324"/>
            <a:ext cx="8762246" cy="749808"/>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Agenda</a:t>
            </a:r>
          </a:p>
        </p:txBody>
      </p:sp>
      <p:sp>
        <p:nvSpPr>
          <p:cNvPr id="5" name="Text Placeholder 2">
            <a:extLst>
              <a:ext uri="{FF2B5EF4-FFF2-40B4-BE49-F238E27FC236}">
                <a16:creationId xmlns:a16="http://schemas.microsoft.com/office/drawing/2014/main" id="{02C3F2FD-3F0C-C4CE-D57B-C52D2C0D8B49}"/>
              </a:ext>
            </a:extLst>
          </p:cNvPr>
          <p:cNvSpPr txBox="1">
            <a:spLocks/>
          </p:cNvSpPr>
          <p:nvPr/>
        </p:nvSpPr>
        <p:spPr>
          <a:xfrm>
            <a:off x="963168" y="2070700"/>
            <a:ext cx="8659368" cy="529861"/>
          </a:xfrm>
          <a:prstGeom prst="rect">
            <a:avLst/>
          </a:prstGeom>
          <a:solidFill>
            <a:schemeClr val="accent5">
              <a:lumMod val="60000"/>
              <a:lumOff val="40000"/>
            </a:schemeClr>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457200" indent="-457200">
              <a:buFont typeface="+mj-lt"/>
              <a:buAutoNum type="arabicPeriod"/>
            </a:pPr>
            <a:r>
              <a:rPr lang="ro-RO" sz="2400" dirty="0">
                <a:latin typeface="Times New Roman" panose="02020603050405020304" pitchFamily="18" charset="0"/>
                <a:cs typeface="Times New Roman" panose="02020603050405020304" pitchFamily="18" charset="0"/>
              </a:rPr>
              <a:t>Impactul stresului asupra sănătății pielii</a:t>
            </a:r>
            <a:endParaRPr lang="en-US" sz="2400" dirty="0">
              <a:latin typeface="Times New Roman" panose="02020603050405020304" pitchFamily="18" charset="0"/>
              <a:cs typeface="Times New Roman" panose="02020603050405020304" pitchFamily="18" charset="0"/>
            </a:endParaRPr>
          </a:p>
        </p:txBody>
      </p:sp>
      <p:sp>
        <p:nvSpPr>
          <p:cNvPr id="7" name="Text Placeholder 3">
            <a:extLst>
              <a:ext uri="{FF2B5EF4-FFF2-40B4-BE49-F238E27FC236}">
                <a16:creationId xmlns:a16="http://schemas.microsoft.com/office/drawing/2014/main" id="{EEEF0F5D-1755-EFFD-ECC3-660FE677F542}"/>
              </a:ext>
            </a:extLst>
          </p:cNvPr>
          <p:cNvSpPr txBox="1">
            <a:spLocks/>
          </p:cNvSpPr>
          <p:nvPr/>
        </p:nvSpPr>
        <p:spPr>
          <a:xfrm>
            <a:off x="963168" y="3069682"/>
            <a:ext cx="8659368" cy="529861"/>
          </a:xfrm>
          <a:prstGeom prst="rect">
            <a:avLst/>
          </a:prstGeom>
          <a:solidFill>
            <a:srgbClr val="92D05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ro-RO" sz="2400" dirty="0">
                <a:latin typeface="Times New Roman" panose="02020603050405020304" pitchFamily="18" charset="0"/>
                <a:cs typeface="Times New Roman" panose="02020603050405020304" pitchFamily="18" charset="0"/>
              </a:rPr>
              <a:t>2.   Perspective de viitor</a:t>
            </a:r>
            <a:endParaRPr lang="en-US" sz="2400" dirty="0">
              <a:latin typeface="Times New Roman" panose="02020603050405020304" pitchFamily="18" charset="0"/>
              <a:cs typeface="Times New Roman" panose="02020603050405020304" pitchFamily="18" charset="0"/>
            </a:endParaRPr>
          </a:p>
        </p:txBody>
      </p:sp>
      <p:sp>
        <p:nvSpPr>
          <p:cNvPr id="9" name="Text Placeholder 4">
            <a:extLst>
              <a:ext uri="{FF2B5EF4-FFF2-40B4-BE49-F238E27FC236}">
                <a16:creationId xmlns:a16="http://schemas.microsoft.com/office/drawing/2014/main" id="{428C26E6-097E-C3EE-11C3-5DB7BE42C9E7}"/>
              </a:ext>
            </a:extLst>
          </p:cNvPr>
          <p:cNvSpPr txBox="1">
            <a:spLocks/>
          </p:cNvSpPr>
          <p:nvPr/>
        </p:nvSpPr>
        <p:spPr>
          <a:xfrm>
            <a:off x="963168" y="4068664"/>
            <a:ext cx="8659368" cy="529861"/>
          </a:xfrm>
          <a:prstGeom prst="rect">
            <a:avLst/>
          </a:prstGeom>
          <a:solidFill>
            <a:srgbClr val="00B0F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ro-RO" sz="2400" dirty="0">
                <a:latin typeface="Times New Roman" panose="02020603050405020304" pitchFamily="18" charset="0"/>
                <a:cs typeface="Times New Roman" panose="02020603050405020304" pitchFamily="18" charset="0"/>
              </a:rPr>
              <a:t>3.  Ingrediente neuroactive</a:t>
            </a:r>
            <a:endParaRPr lang="en-US" sz="2400" dirty="0">
              <a:latin typeface="Times New Roman" panose="02020603050405020304" pitchFamily="18" charset="0"/>
              <a:cs typeface="Times New Roman" panose="02020603050405020304" pitchFamily="18" charset="0"/>
            </a:endParaRPr>
          </a:p>
        </p:txBody>
      </p:sp>
      <p:sp>
        <p:nvSpPr>
          <p:cNvPr id="11" name="Text Placeholder 5">
            <a:extLst>
              <a:ext uri="{FF2B5EF4-FFF2-40B4-BE49-F238E27FC236}">
                <a16:creationId xmlns:a16="http://schemas.microsoft.com/office/drawing/2014/main" id="{213D9682-C719-79A7-9EBB-2E7ECAFEC95C}"/>
              </a:ext>
            </a:extLst>
          </p:cNvPr>
          <p:cNvSpPr txBox="1">
            <a:spLocks/>
          </p:cNvSpPr>
          <p:nvPr/>
        </p:nvSpPr>
        <p:spPr>
          <a:xfrm>
            <a:off x="963166" y="5067646"/>
            <a:ext cx="8659368" cy="529861"/>
          </a:xfrm>
          <a:prstGeom prst="rect">
            <a:avLst/>
          </a:prstGeom>
          <a:solidFill>
            <a:schemeClr val="accent2"/>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ro-RO" sz="2400" dirty="0">
                <a:latin typeface="Times New Roman" panose="02020603050405020304" pitchFamily="18" charset="0"/>
                <a:cs typeface="Times New Roman" panose="02020603050405020304" pitchFamily="18" charset="0"/>
              </a:rPr>
              <a:t>4.  Aplicații terapeutice</a:t>
            </a:r>
            <a:endParaRPr lang="en-US" sz="2400" dirty="0">
              <a:latin typeface="Times New Roman" panose="02020603050405020304" pitchFamily="18" charset="0"/>
              <a:cs typeface="Times New Roman" panose="02020603050405020304" pitchFamily="18" charset="0"/>
            </a:endParaRPr>
          </a:p>
        </p:txBody>
      </p:sp>
      <p:sp>
        <p:nvSpPr>
          <p:cNvPr id="13" name="Text Placeholder 6">
            <a:extLst>
              <a:ext uri="{FF2B5EF4-FFF2-40B4-BE49-F238E27FC236}">
                <a16:creationId xmlns:a16="http://schemas.microsoft.com/office/drawing/2014/main" id="{DB2EFCE1-4F65-9A2B-951A-5EEC68CEF514}"/>
              </a:ext>
            </a:extLst>
          </p:cNvPr>
          <p:cNvSpPr txBox="1">
            <a:spLocks/>
          </p:cNvSpPr>
          <p:nvPr/>
        </p:nvSpPr>
        <p:spPr>
          <a:xfrm>
            <a:off x="963166" y="6066628"/>
            <a:ext cx="8659368" cy="529861"/>
          </a:xfrm>
          <a:prstGeom prst="rect">
            <a:avLst/>
          </a:prstGeom>
          <a:solidFill>
            <a:schemeClr val="accent4">
              <a:lumMod val="60000"/>
              <a:lumOff val="40000"/>
            </a:schemeClr>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ro-RO" sz="2400" dirty="0">
                <a:latin typeface="Times New Roman" panose="02020603050405020304" pitchFamily="18" charset="0"/>
                <a:cs typeface="Times New Roman" panose="02020603050405020304" pitchFamily="18" charset="0"/>
              </a:rPr>
              <a:t>        Concluzii</a:t>
            </a:r>
            <a:endParaRPr lang="en-US" sz="2400" dirty="0">
              <a:latin typeface="Times New Roman" panose="02020603050405020304" pitchFamily="18" charset="0"/>
              <a:cs typeface="Times New Roman" panose="02020603050405020304" pitchFamily="18" charset="0"/>
            </a:endParaRPr>
          </a:p>
        </p:txBody>
      </p:sp>
      <p:sp>
        <p:nvSpPr>
          <p:cNvPr id="14" name="Text Placeholder 2">
            <a:extLst>
              <a:ext uri="{FF2B5EF4-FFF2-40B4-BE49-F238E27FC236}">
                <a16:creationId xmlns:a16="http://schemas.microsoft.com/office/drawing/2014/main" id="{176854B4-0B80-6997-934D-13CA6F70F993}"/>
              </a:ext>
            </a:extLst>
          </p:cNvPr>
          <p:cNvSpPr txBox="1">
            <a:spLocks/>
          </p:cNvSpPr>
          <p:nvPr/>
        </p:nvSpPr>
        <p:spPr>
          <a:xfrm>
            <a:off x="963168" y="1204551"/>
            <a:ext cx="8659366" cy="529861"/>
          </a:xfrm>
          <a:prstGeom prst="rect">
            <a:avLst/>
          </a:prstGeom>
          <a:solidFill>
            <a:schemeClr val="accent2">
              <a:lumMod val="60000"/>
              <a:lumOff val="40000"/>
            </a:schemeClr>
          </a:solidFill>
        </p:spPr>
        <p:txBody>
          <a:bodyPr vert="horz" lIns="713232"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4000" kern="1200">
                <a:solidFill>
                  <a:schemeClr val="bg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dirty="0">
                <a:solidFill>
                  <a:schemeClr val="tx1"/>
                </a:solidFill>
                <a:latin typeface="Times New Roman" panose="02020603050405020304" pitchFamily="18" charset="0"/>
                <a:cs typeface="Times New Roman" panose="02020603050405020304" pitchFamily="18" charset="0"/>
              </a:rPr>
              <a:t>Introducere</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AF03C8F-E78D-D894-DAB2-20946BF5E2AA}"/>
              </a:ext>
            </a:extLst>
          </p:cNvPr>
          <p:cNvPicPr>
            <a:picLocks noChangeAspect="1"/>
          </p:cNvPicPr>
          <p:nvPr/>
        </p:nvPicPr>
        <p:blipFill>
          <a:blip r:embed="rId3"/>
          <a:stretch>
            <a:fillRect/>
          </a:stretch>
        </p:blipFill>
        <p:spPr>
          <a:xfrm rot="1727812">
            <a:off x="10061579" y="2672039"/>
            <a:ext cx="1879174" cy="1879174"/>
          </a:xfrm>
          <a:prstGeom prst="rect">
            <a:avLst/>
          </a:prstGeom>
        </p:spPr>
      </p:pic>
      <p:pic>
        <p:nvPicPr>
          <p:cNvPr id="2" name="Picture 1">
            <a:extLst>
              <a:ext uri="{FF2B5EF4-FFF2-40B4-BE49-F238E27FC236}">
                <a16:creationId xmlns:a16="http://schemas.microsoft.com/office/drawing/2014/main" id="{CE1D0B0C-F123-5642-2BEC-BCF05F70A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771" y="288353"/>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5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370FC-A0B2-9871-CC8E-200FF159766B}"/>
              </a:ext>
            </a:extLst>
          </p:cNvPr>
          <p:cNvPicPr>
            <a:picLocks noChangeAspect="1"/>
          </p:cNvPicPr>
          <p:nvPr/>
        </p:nvPicPr>
        <p:blipFill rotWithShape="1">
          <a:blip r:embed="rId3"/>
          <a:srcRect l="44391" t="4814" b="22066"/>
          <a:stretch/>
        </p:blipFill>
        <p:spPr bwMode="auto">
          <a:xfrm>
            <a:off x="911745" y="694242"/>
            <a:ext cx="4174062" cy="4198011"/>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BF639C7-474B-EA75-86EB-275A19700D25}"/>
              </a:ext>
            </a:extLst>
          </p:cNvPr>
          <p:cNvSpPr txBox="1"/>
          <p:nvPr/>
        </p:nvSpPr>
        <p:spPr>
          <a:xfrm>
            <a:off x="1109710" y="196275"/>
            <a:ext cx="9889216" cy="461665"/>
          </a:xfrm>
          <a:prstGeom prst="rect">
            <a:avLst/>
          </a:prstGeom>
          <a:solidFill>
            <a:schemeClr val="accent6">
              <a:lumMod val="60000"/>
              <a:lumOff val="40000"/>
            </a:schemeClr>
          </a:solid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Microalge</a:t>
            </a:r>
            <a:r>
              <a:rPr lang="en-US" sz="2400" b="1" dirty="0">
                <a:latin typeface="Times New Roman" panose="02020603050405020304" pitchFamily="18" charset="0"/>
                <a:cs typeface="Times New Roman" panose="02020603050405020304" pitchFamily="18" charset="0"/>
              </a:rPr>
              <a:t> </a:t>
            </a:r>
            <a:r>
              <a:rPr lang="ro-RO" sz="2400" b="1" dirty="0">
                <a:latin typeface="Times New Roman" panose="02020603050405020304" pitchFamily="18" charset="0"/>
                <a:cs typeface="Times New Roman" panose="02020603050405020304" pitchFamily="18" charset="0"/>
              </a:rPr>
              <a:t>ș</a:t>
            </a:r>
            <a:r>
              <a:rPr lang="en-US" sz="2400" b="1" dirty="0" err="1">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biotehnologii</a:t>
            </a:r>
            <a:r>
              <a:rPr lang="en-US" sz="2400" b="1" dirty="0">
                <a:latin typeface="Times New Roman" panose="02020603050405020304" pitchFamily="18" charset="0"/>
                <a:cs typeface="Times New Roman" panose="02020603050405020304" pitchFamily="18" charset="0"/>
              </a:rPr>
              <a:t> active</a:t>
            </a:r>
          </a:p>
        </p:txBody>
      </p:sp>
      <p:pic>
        <p:nvPicPr>
          <p:cNvPr id="4" name="Picture 3">
            <a:extLst>
              <a:ext uri="{FF2B5EF4-FFF2-40B4-BE49-F238E27FC236}">
                <a16:creationId xmlns:a16="http://schemas.microsoft.com/office/drawing/2014/main" id="{F42370FC-A0B2-9871-CC8E-200FF159766B}"/>
              </a:ext>
            </a:extLst>
          </p:cNvPr>
          <p:cNvPicPr>
            <a:picLocks noChangeAspect="1"/>
          </p:cNvPicPr>
          <p:nvPr/>
        </p:nvPicPr>
        <p:blipFill rotWithShape="1">
          <a:blip r:embed="rId3"/>
          <a:srcRect l="1" t="7621" r="65551"/>
          <a:stretch/>
        </p:blipFill>
        <p:spPr bwMode="auto">
          <a:xfrm>
            <a:off x="8185838" y="651331"/>
            <a:ext cx="3860679" cy="499182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49DA01F-F4E1-C9ED-2F2C-8CE24386A799}"/>
              </a:ext>
            </a:extLst>
          </p:cNvPr>
          <p:cNvSpPr txBox="1"/>
          <p:nvPr/>
        </p:nvSpPr>
        <p:spPr>
          <a:xfrm>
            <a:off x="911744" y="5477626"/>
            <a:ext cx="11280256" cy="1077218"/>
          </a:xfrm>
          <a:prstGeom prst="rect">
            <a:avLst/>
          </a:prstGeom>
          <a:noFill/>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Valoarea</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piață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globală</a:t>
            </a:r>
            <a:r>
              <a:rPr lang="en-US" sz="1600" dirty="0">
                <a:latin typeface="Times New Roman" panose="02020603050405020304" pitchFamily="18" charset="0"/>
                <a:cs typeface="Times New Roman" panose="02020603050405020304" pitchFamily="18" charset="0"/>
              </a:rPr>
              <a:t> a </a:t>
            </a:r>
            <a:r>
              <a:rPr lang="en-US" sz="1600" dirty="0" err="1">
                <a:latin typeface="Times New Roman" panose="02020603050405020304" pitchFamily="18" charset="0"/>
                <a:cs typeface="Times New Roman" panose="02020603050405020304" pitchFamily="18" charset="0"/>
              </a:rPr>
              <a:t>microalgelor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este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estimată</a:t>
            </a:r>
            <a:r>
              <a:rPr lang="en-US" sz="1600" dirty="0">
                <a:latin typeface="Times New Roman" panose="02020603050405020304" pitchFamily="18" charset="0"/>
                <a:cs typeface="Times New Roman" panose="02020603050405020304" pitchFamily="18" charset="0"/>
              </a:rPr>
              <a:t> la </a:t>
            </a:r>
            <a:r>
              <a:rPr lang="en-US" sz="1600" dirty="0" err="1">
                <a:latin typeface="Times New Roman" panose="02020603050405020304" pitchFamily="18" charset="0"/>
                <a:cs typeface="Times New Roman" panose="02020603050405020304" pitchFamily="18" charset="0"/>
              </a:rPr>
              <a:t>aproximativ</a:t>
            </a:r>
            <a:r>
              <a:rPr lang="en-US" sz="1600" dirty="0">
                <a:latin typeface="Times New Roman" panose="02020603050405020304" pitchFamily="18" charset="0"/>
                <a:cs typeface="Times New Roman" panose="02020603050405020304" pitchFamily="18" charset="0"/>
              </a:rPr>
              <a:t> 6,5 </a:t>
            </a:r>
            <a:r>
              <a:rPr lang="en-US" sz="1600" dirty="0" err="1">
                <a:latin typeface="Times New Roman" panose="02020603050405020304" pitchFamily="18" charset="0"/>
                <a:cs typeface="Times New Roman" panose="02020603050405020304" pitchFamily="18" charset="0"/>
              </a:rPr>
              <a:t>miliarde</a:t>
            </a:r>
            <a:r>
              <a:rPr lang="en-US" sz="1600" dirty="0">
                <a:latin typeface="Times New Roman" panose="02020603050405020304" pitchFamily="18" charset="0"/>
                <a:cs typeface="Times New Roman" panose="02020603050405020304" pitchFamily="18" charset="0"/>
              </a:rPr>
              <a:t> USD, din care </a:t>
            </a:r>
            <a:r>
              <a:rPr lang="en-US" sz="1600" dirty="0" err="1">
                <a:latin typeface="Times New Roman" panose="02020603050405020304" pitchFamily="18" charset="0"/>
                <a:cs typeface="Times New Roman" panose="02020603050405020304" pitchFamily="18" charset="0"/>
              </a:rPr>
              <a:t>aproximativ</a:t>
            </a:r>
            <a:r>
              <a:rPr lang="en-US" sz="1600" dirty="0">
                <a:latin typeface="Times New Roman" panose="02020603050405020304" pitchFamily="18" charset="0"/>
                <a:cs typeface="Times New Roman" panose="02020603050405020304" pitchFamily="18" charset="0"/>
              </a:rPr>
              <a:t> 2,5 </a:t>
            </a:r>
            <a:r>
              <a:rPr lang="en-US" sz="1600" dirty="0" err="1">
                <a:latin typeface="Times New Roman" panose="02020603050405020304" pitchFamily="18" charset="0"/>
                <a:cs typeface="Times New Roman" panose="02020603050405020304" pitchFamily="18" charset="0"/>
              </a:rPr>
              <a:t>miliarde</a:t>
            </a:r>
            <a:r>
              <a:rPr lang="en-US" sz="1600" dirty="0">
                <a:latin typeface="Times New Roman" panose="02020603050405020304" pitchFamily="18" charset="0"/>
                <a:cs typeface="Times New Roman" panose="02020603050405020304" pitchFamily="18" charset="0"/>
              </a:rPr>
              <a:t> USD sunt generate de </a:t>
            </a:r>
            <a:r>
              <a:rPr lang="en-US" sz="1600" dirty="0" err="1">
                <a:latin typeface="Times New Roman" panose="02020603050405020304" pitchFamily="18" charset="0"/>
                <a:cs typeface="Times New Roman" panose="02020603050405020304" pitchFamily="18" charset="0"/>
              </a:rPr>
              <a:t>sectorul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alimentar</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sănătate</a:t>
            </a:r>
            <a:r>
              <a:rPr lang="en-US" sz="1600" dirty="0">
                <a:latin typeface="Times New Roman" panose="02020603050405020304" pitchFamily="18" charset="0"/>
                <a:cs typeface="Times New Roman" panose="02020603050405020304" pitchFamily="18" charset="0"/>
              </a:rPr>
              <a:t>, 1,5 </a:t>
            </a:r>
            <a:r>
              <a:rPr lang="en-US" sz="1600" dirty="0" err="1">
                <a:latin typeface="Times New Roman" panose="02020603050405020304" pitchFamily="18" charset="0"/>
                <a:cs typeface="Times New Roman" panose="02020603050405020304" pitchFamily="18" charset="0"/>
              </a:rPr>
              <a:t>miliarde</a:t>
            </a:r>
            <a:r>
              <a:rPr lang="en-US" sz="1600" dirty="0">
                <a:latin typeface="Times New Roman" panose="02020603050405020304" pitchFamily="18" charset="0"/>
                <a:cs typeface="Times New Roman" panose="02020603050405020304" pitchFamily="18" charset="0"/>
              </a:rPr>
              <a:t> USD din </a:t>
            </a:r>
            <a:r>
              <a:rPr lang="en-US" sz="1600" dirty="0" err="1">
                <a:latin typeface="Times New Roman" panose="02020603050405020304" pitchFamily="18" charset="0"/>
                <a:cs typeface="Times New Roman" panose="02020603050405020304" pitchFamily="18" charset="0"/>
              </a:rPr>
              <a:t>producția</a:t>
            </a:r>
            <a:r>
              <a:rPr lang="en-US" sz="1600" dirty="0">
                <a:latin typeface="Times New Roman" panose="02020603050405020304" pitchFamily="18" charset="0"/>
                <a:cs typeface="Times New Roman" panose="02020603050405020304" pitchFamily="18" charset="0"/>
              </a:rPr>
              <a:t> de DHA</a:t>
            </a:r>
            <a:r>
              <a:rPr lang="ro-RO" sz="1600" dirty="0">
                <a:latin typeface="Times New Roman" panose="02020603050405020304" pitchFamily="18" charset="0"/>
                <a:cs typeface="Times New Roman" panose="02020603050405020304" pitchFamily="18" charset="0"/>
              </a:rPr>
              <a:t> (acid docosahexaenoic)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și</a:t>
            </a:r>
            <a:r>
              <a:rPr lang="en-US" sz="1600" dirty="0">
                <a:latin typeface="Times New Roman" panose="02020603050405020304" pitchFamily="18" charset="0"/>
                <a:cs typeface="Times New Roman" panose="02020603050405020304" pitchFamily="18" charset="0"/>
              </a:rPr>
              <a:t> 700 </a:t>
            </a:r>
            <a:r>
              <a:rPr lang="en-US" sz="1600" dirty="0" err="1">
                <a:latin typeface="Times New Roman" panose="02020603050405020304" pitchFamily="18" charset="0"/>
                <a:cs typeface="Times New Roman" panose="02020603050405020304" pitchFamily="18" charset="0"/>
              </a:rPr>
              <a:t>milioane</a:t>
            </a:r>
            <a:r>
              <a:rPr lang="en-US" sz="1600" dirty="0">
                <a:latin typeface="Times New Roman" panose="02020603050405020304" pitchFamily="18" charset="0"/>
                <a:cs typeface="Times New Roman" panose="02020603050405020304" pitchFamily="18" charset="0"/>
              </a:rPr>
              <a:t> USD de </a:t>
            </a:r>
            <a:r>
              <a:rPr lang="en-US" sz="1600" dirty="0" err="1">
                <a:latin typeface="Times New Roman" panose="02020603050405020304" pitchFamily="18" charset="0"/>
                <a:cs typeface="Times New Roman" panose="02020603050405020304" pitchFamily="18" charset="0"/>
              </a:rPr>
              <a:t>acvacultură</a:t>
            </a:r>
            <a:r>
              <a:rPr lang="en-US" sz="1600" dirty="0">
                <a:latin typeface="Times New Roman" panose="02020603050405020304" pitchFamily="18" charset="0"/>
                <a:cs typeface="Times New Roman" panose="02020603050405020304" pitchFamily="18" charset="0"/>
              </a:rPr>
              <a:t>.</a:t>
            </a:r>
            <a:endParaRPr lang="ro-RO" sz="1600" dirty="0">
              <a:latin typeface="Times New Roman" panose="02020603050405020304" pitchFamily="18" charset="0"/>
              <a:cs typeface="Times New Roman" panose="02020603050405020304" pitchFamily="18" charset="0"/>
            </a:endParaRPr>
          </a:p>
          <a:p>
            <a:pPr algn="just"/>
            <a:r>
              <a:rPr lang="en-US" sz="1600" dirty="0" err="1">
                <a:latin typeface="Times New Roman" panose="02020603050405020304" pitchFamily="18" charset="0"/>
                <a:cs typeface="Times New Roman" panose="02020603050405020304" pitchFamily="18" charset="0"/>
              </a:rPr>
              <a:t>Producția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anuală</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microalge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este</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aproximativ</a:t>
            </a:r>
            <a:r>
              <a:rPr lang="en-US" sz="1600" dirty="0">
                <a:latin typeface="Times New Roman" panose="02020603050405020304" pitchFamily="18" charset="0"/>
                <a:cs typeface="Times New Roman" panose="02020603050405020304" pitchFamily="18" charset="0"/>
              </a:rPr>
              <a:t> 7,5 </a:t>
            </a:r>
            <a:r>
              <a:rPr lang="en-US" sz="1600" dirty="0" err="1">
                <a:latin typeface="Times New Roman" panose="02020603050405020304" pitchFamily="18" charset="0"/>
                <a:cs typeface="Times New Roman" panose="02020603050405020304" pitchFamily="18" charset="0"/>
              </a:rPr>
              <a:t>milioane</a:t>
            </a:r>
            <a:r>
              <a:rPr lang="en-US" sz="1600" dirty="0">
                <a:latin typeface="Times New Roman" panose="02020603050405020304" pitchFamily="18" charset="0"/>
                <a:cs typeface="Times New Roman" panose="02020603050405020304" pitchFamily="18" charset="0"/>
              </a:rPr>
              <a:t> de tone.</a:t>
            </a:r>
          </a:p>
        </p:txBody>
      </p:sp>
      <p:sp>
        <p:nvSpPr>
          <p:cNvPr id="7" name="TextBox 6">
            <a:extLst>
              <a:ext uri="{FF2B5EF4-FFF2-40B4-BE49-F238E27FC236}">
                <a16:creationId xmlns:a16="http://schemas.microsoft.com/office/drawing/2014/main" id="{82145AC7-AA9D-1394-045A-76A308B604E7}"/>
              </a:ext>
            </a:extLst>
          </p:cNvPr>
          <p:cNvSpPr txBox="1"/>
          <p:nvPr/>
        </p:nvSpPr>
        <p:spPr>
          <a:xfrm>
            <a:off x="1122928" y="4928555"/>
            <a:ext cx="6192272" cy="307777"/>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Fig</a:t>
            </a:r>
            <a:r>
              <a:rPr lang="ro-RO" sz="1400" i="1" dirty="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 </a:t>
            </a:r>
            <a:r>
              <a:rPr lang="ro-RO" sz="1400" i="1" dirty="0">
                <a:latin typeface="Times New Roman" panose="02020603050405020304" pitchFamily="18" charset="0"/>
                <a:cs typeface="Times New Roman" panose="02020603050405020304" pitchFamily="18" charset="0"/>
              </a:rPr>
              <a:t>8</a:t>
            </a:r>
            <a:r>
              <a:rPr lang="en-US" sz="1400" i="1" dirty="0">
                <a:latin typeface="Times New Roman" panose="02020603050405020304" pitchFamily="18" charset="0"/>
                <a:cs typeface="Times New Roman" panose="02020603050405020304" pitchFamily="18" charset="0"/>
              </a:rPr>
              <a:t> Aspect</a:t>
            </a:r>
            <a:r>
              <a:rPr lang="ro-RO" sz="1400" i="1" dirty="0">
                <a:latin typeface="Times New Roman" panose="02020603050405020304" pitchFamily="18" charset="0"/>
                <a:cs typeface="Times New Roman" panose="02020603050405020304" pitchFamily="18" charset="0"/>
              </a:rPr>
              <a:t>ul</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varietate</a:t>
            </a:r>
            <a:r>
              <a:rPr lang="ro-RO" sz="1400" i="1" dirty="0">
                <a:latin typeface="Times New Roman" panose="02020603050405020304" pitchFamily="18" charset="0"/>
                <a:cs typeface="Times New Roman" panose="02020603050405020304" pitchFamily="18" charset="0"/>
              </a:rPr>
              <a:t>a</a:t>
            </a:r>
            <a:r>
              <a:rPr lang="en-US" sz="1400" i="1" dirty="0">
                <a:latin typeface="Times New Roman" panose="02020603050405020304" pitchFamily="18" charset="0"/>
                <a:cs typeface="Times New Roman" panose="02020603050405020304" pitchFamily="18" charset="0"/>
              </a:rPr>
              <a:t> </a:t>
            </a:r>
            <a:r>
              <a:rPr lang="ro-RO" sz="1400" i="1" dirty="0">
                <a:latin typeface="Times New Roman" panose="02020603050405020304" pitchFamily="18" charset="0"/>
                <a:cs typeface="Times New Roman" panose="02020603050405020304" pitchFamily="18" charset="0"/>
              </a:rPr>
              <a:t>ș</a:t>
            </a:r>
            <a:r>
              <a:rPr lang="en-US" sz="1400" i="1" dirty="0" err="1">
                <a:latin typeface="Times New Roman" panose="02020603050405020304" pitchFamily="18" charset="0"/>
                <a:cs typeface="Times New Roman" panose="02020603050405020304" pitchFamily="18" charset="0"/>
              </a:rPr>
              <a:t>i</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aplicabiliatatea</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microalgelor</a:t>
            </a:r>
            <a:r>
              <a:rPr lang="en-US" sz="1400" i="1" dirty="0">
                <a:latin typeface="Times New Roman" panose="02020603050405020304" pitchFamily="18" charset="0"/>
                <a:cs typeface="Times New Roman" panose="02020603050405020304" pitchFamily="18" charset="0"/>
              </a:rPr>
              <a:t> </a:t>
            </a:r>
            <a:r>
              <a:rPr lang="ro-RO" sz="1400" i="1" dirty="0">
                <a:latin typeface="Times New Roman" panose="02020603050405020304" pitchFamily="18" charset="0"/>
                <a:cs typeface="Times New Roman" panose="02020603050405020304" pitchFamily="18" charset="0"/>
              </a:rPr>
              <a:t>î</a:t>
            </a:r>
            <a:r>
              <a:rPr lang="en-US" sz="1400" i="1" dirty="0">
                <a:latin typeface="Times New Roman" panose="02020603050405020304" pitchFamily="18" charset="0"/>
                <a:cs typeface="Times New Roman" panose="02020603050405020304" pitchFamily="18" charset="0"/>
              </a:rPr>
              <a:t>n diverse </a:t>
            </a:r>
            <a:r>
              <a:rPr lang="en-US" sz="1400" i="1" dirty="0" err="1">
                <a:latin typeface="Times New Roman" panose="02020603050405020304" pitchFamily="18" charset="0"/>
                <a:cs typeface="Times New Roman" panose="02020603050405020304" pitchFamily="18" charset="0"/>
              </a:rPr>
              <a:t>domenii</a:t>
            </a:r>
            <a:endParaRPr lang="en-US" sz="1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E61D306-9C56-2B9D-192D-794314EB6F4D}"/>
              </a:ext>
            </a:extLst>
          </p:cNvPr>
          <p:cNvSpPr txBox="1"/>
          <p:nvPr/>
        </p:nvSpPr>
        <p:spPr>
          <a:xfrm>
            <a:off x="733406" y="6526192"/>
            <a:ext cx="10725188" cy="269946"/>
          </a:xfrm>
          <a:prstGeom prst="rect">
            <a:avLst/>
          </a:prstGeom>
          <a:noFill/>
        </p:spPr>
        <p:txBody>
          <a:bodyPr wrap="square">
            <a:spAutoFit/>
          </a:bodyPr>
          <a:lstStyle/>
          <a:p>
            <a:pPr algn="l"/>
            <a:r>
              <a:rPr lang="en-US" sz="1154" i="1" dirty="0">
                <a:solidFill>
                  <a:srgbClr val="000000"/>
                </a:solidFill>
                <a:highlight>
                  <a:srgbClr val="FFFDEA"/>
                </a:highlight>
                <a:latin typeface="Times New Roman" panose="02020603050405020304" pitchFamily="18" charset="0"/>
                <a:cs typeface="Times New Roman" panose="02020603050405020304" pitchFamily="18" charset="0"/>
              </a:rPr>
              <a:t>Joshi Nilesh </a:t>
            </a:r>
            <a:r>
              <a:rPr lang="en-US" sz="1154" i="1" dirty="0" err="1">
                <a:solidFill>
                  <a:srgbClr val="000000"/>
                </a:solidFill>
                <a:highlight>
                  <a:srgbClr val="FFFDEA"/>
                </a:highlight>
                <a:latin typeface="Times New Roman" panose="02020603050405020304" pitchFamily="18" charset="0"/>
                <a:cs typeface="Times New Roman" panose="02020603050405020304" pitchFamily="18" charset="0"/>
              </a:rPr>
              <a:t>Hemantkumar</a:t>
            </a:r>
            <a:r>
              <a:rPr lang="en-US" sz="1154" i="1" dirty="0">
                <a:solidFill>
                  <a:srgbClr val="000000"/>
                </a:solidFill>
                <a:highlight>
                  <a:srgbClr val="FFFDEA"/>
                </a:highlight>
                <a:latin typeface="Times New Roman" panose="02020603050405020304" pitchFamily="18" charset="0"/>
                <a:cs typeface="Times New Roman" panose="02020603050405020304" pitchFamily="18" charset="0"/>
              </a:rPr>
              <a:t> and Mor </a:t>
            </a:r>
            <a:r>
              <a:rPr lang="en-US" sz="1154" i="1" dirty="0" err="1">
                <a:solidFill>
                  <a:srgbClr val="000000"/>
                </a:solidFill>
                <a:highlight>
                  <a:srgbClr val="FFFDEA"/>
                </a:highlight>
                <a:latin typeface="Times New Roman" panose="02020603050405020304" pitchFamily="18" charset="0"/>
                <a:cs typeface="Times New Roman" panose="02020603050405020304" pitchFamily="18" charset="0"/>
              </a:rPr>
              <a:t>Ilza</a:t>
            </a:r>
            <a:r>
              <a:rPr lang="en-US" sz="1154" i="1" dirty="0">
                <a:solidFill>
                  <a:srgbClr val="000000"/>
                </a:solidFill>
                <a:highlight>
                  <a:srgbClr val="FFFDEA"/>
                </a:highlight>
                <a:latin typeface="Times New Roman" panose="02020603050405020304" pitchFamily="18" charset="0"/>
                <a:cs typeface="Times New Roman" panose="02020603050405020304" pitchFamily="18" charset="0"/>
              </a:rPr>
              <a:t> </a:t>
            </a:r>
            <a:r>
              <a:rPr lang="en-US" sz="1154" i="1" dirty="0" err="1">
                <a:solidFill>
                  <a:srgbClr val="000000"/>
                </a:solidFill>
                <a:highlight>
                  <a:srgbClr val="FFFDEA"/>
                </a:highlight>
                <a:latin typeface="Times New Roman" panose="02020603050405020304" pitchFamily="18" charset="0"/>
                <a:cs typeface="Times New Roman" panose="02020603050405020304" pitchFamily="18" charset="0"/>
              </a:rPr>
              <a:t>Rahimbhai</a:t>
            </a:r>
            <a:r>
              <a:rPr lang="en-US" sz="1154" i="1" dirty="0">
                <a:solidFill>
                  <a:srgbClr val="000000"/>
                </a:solidFill>
                <a:highlight>
                  <a:srgbClr val="FFFDEA"/>
                </a:highlight>
                <a:latin typeface="Times New Roman" panose="02020603050405020304" pitchFamily="18" charset="0"/>
                <a:cs typeface="Times New Roman" panose="02020603050405020304" pitchFamily="18" charset="0"/>
              </a:rPr>
              <a:t> , Submitted: 28 August 2019 Reviewed: 14 October 2019 Published: 19 November 2019</a:t>
            </a:r>
            <a:r>
              <a:rPr lang="ro-RO" sz="1154" i="1" dirty="0">
                <a:solidFill>
                  <a:srgbClr val="000000"/>
                </a:solidFill>
                <a:highlight>
                  <a:srgbClr val="FFFDEA"/>
                </a:highlight>
                <a:latin typeface="Times New Roman" panose="02020603050405020304" pitchFamily="18" charset="0"/>
                <a:cs typeface="Times New Roman" panose="02020603050405020304" pitchFamily="18" charset="0"/>
              </a:rPr>
              <a:t>     </a:t>
            </a:r>
            <a:r>
              <a:rPr lang="en-US" sz="1154" i="1" dirty="0">
                <a:solidFill>
                  <a:srgbClr val="000000"/>
                </a:solidFill>
                <a:highlight>
                  <a:srgbClr val="FFFDEA"/>
                </a:highlight>
                <a:latin typeface="Times New Roman" panose="02020603050405020304" pitchFamily="18" charset="0"/>
                <a:cs typeface="Times New Roman" panose="02020603050405020304" pitchFamily="18" charset="0"/>
              </a:rPr>
              <a:t>DOI: 10.5772/intechopen.90143</a:t>
            </a:r>
          </a:p>
        </p:txBody>
      </p:sp>
      <p:sp>
        <p:nvSpPr>
          <p:cNvPr id="5" name="Oval 4">
            <a:extLst>
              <a:ext uri="{FF2B5EF4-FFF2-40B4-BE49-F238E27FC236}">
                <a16:creationId xmlns:a16="http://schemas.microsoft.com/office/drawing/2014/main" id="{EAFDC413-BA55-BFBD-4353-339A7040666B}"/>
              </a:ext>
            </a:extLst>
          </p:cNvPr>
          <p:cNvSpPr/>
          <p:nvPr/>
        </p:nvSpPr>
        <p:spPr>
          <a:xfrm>
            <a:off x="1184367" y="2281646"/>
            <a:ext cx="1010194" cy="130628"/>
          </a:xfrm>
          <a:prstGeom prst="ellipse">
            <a:avLst/>
          </a:prstGeom>
          <a:solidFill>
            <a:srgbClr val="AFCDE9"/>
          </a:solidFill>
          <a:ln>
            <a:solidFill>
              <a:srgbClr val="AFCD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Coloran</a:t>
            </a:r>
            <a:r>
              <a:rPr lang="ro-RO" sz="1000" b="1" dirty="0">
                <a:solidFill>
                  <a:schemeClr val="tx1"/>
                </a:solidFill>
                <a:latin typeface="Times New Roman" panose="02020603050405020304" pitchFamily="18" charset="0"/>
                <a:cs typeface="Times New Roman" panose="02020603050405020304" pitchFamily="18" charset="0"/>
              </a:rPr>
              <a:t>ți</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C71350B-50F0-2933-D2AF-4235DA309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2957" y="123672"/>
            <a:ext cx="2435349" cy="5276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A5F300-2B7E-6F4D-B71A-0DB08E1F0D6C}"/>
              </a:ext>
            </a:extLst>
          </p:cNvPr>
          <p:cNvPicPr>
            <a:picLocks noChangeAspect="1"/>
          </p:cNvPicPr>
          <p:nvPr/>
        </p:nvPicPr>
        <p:blipFill>
          <a:blip r:embed="rId5"/>
          <a:stretch>
            <a:fillRect/>
          </a:stretch>
        </p:blipFill>
        <p:spPr>
          <a:xfrm>
            <a:off x="5085807" y="785562"/>
            <a:ext cx="3100031" cy="3716769"/>
          </a:xfrm>
          <a:prstGeom prst="rect">
            <a:avLst/>
          </a:prstGeom>
        </p:spPr>
      </p:pic>
    </p:spTree>
    <p:extLst>
      <p:ext uri="{BB962C8B-B14F-4D97-AF65-F5344CB8AC3E}">
        <p14:creationId xmlns:p14="http://schemas.microsoft.com/office/powerpoint/2010/main" val="224266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73EE57A-6CEE-DAB3-2DB9-76D41D24C222}"/>
              </a:ext>
            </a:extLst>
          </p:cNvPr>
          <p:cNvSpPr txBox="1">
            <a:spLocks/>
          </p:cNvSpPr>
          <p:nvPr/>
        </p:nvSpPr>
        <p:spPr>
          <a:xfrm>
            <a:off x="1031309" y="535266"/>
            <a:ext cx="8659368" cy="433268"/>
          </a:xfrm>
          <a:prstGeom prst="rect">
            <a:avLst/>
          </a:prstGeom>
          <a:solidFill>
            <a:schemeClr val="accent2"/>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3200" dirty="0">
                <a:latin typeface="Times New Roman" panose="02020603050405020304" pitchFamily="18" charset="0"/>
                <a:cs typeface="Times New Roman" panose="02020603050405020304" pitchFamily="18" charset="0"/>
              </a:rPr>
              <a:t>Aplicații terapeutice</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0909BB-2439-FBFC-5342-231A6C18A95C}"/>
              </a:ext>
            </a:extLst>
          </p:cNvPr>
          <p:cNvPicPr>
            <a:picLocks noChangeAspect="1"/>
          </p:cNvPicPr>
          <p:nvPr/>
        </p:nvPicPr>
        <p:blipFill>
          <a:blip r:embed="rId2"/>
          <a:stretch>
            <a:fillRect/>
          </a:stretch>
        </p:blipFill>
        <p:spPr>
          <a:xfrm>
            <a:off x="6880568" y="1654629"/>
            <a:ext cx="4972571" cy="3997233"/>
          </a:xfrm>
          <a:prstGeom prst="rect">
            <a:avLst/>
          </a:prstGeom>
        </p:spPr>
      </p:pic>
      <p:sp>
        <p:nvSpPr>
          <p:cNvPr id="5" name="TextBox 4">
            <a:extLst>
              <a:ext uri="{FF2B5EF4-FFF2-40B4-BE49-F238E27FC236}">
                <a16:creationId xmlns:a16="http://schemas.microsoft.com/office/drawing/2014/main" id="{868838EE-BF71-4149-369C-3BFBAE0DAB89}"/>
              </a:ext>
            </a:extLst>
          </p:cNvPr>
          <p:cNvSpPr txBox="1"/>
          <p:nvPr/>
        </p:nvSpPr>
        <p:spPr>
          <a:xfrm>
            <a:off x="1031309" y="1349829"/>
            <a:ext cx="5849259" cy="4457952"/>
          </a:xfrm>
          <a:prstGeom prst="rect">
            <a:avLst/>
          </a:prstGeom>
          <a:noFill/>
        </p:spPr>
        <p:txBody>
          <a:bodyPr wrap="square" rtlCol="0">
            <a:spAutoFit/>
          </a:bodyPr>
          <a:lstStyle/>
          <a:p>
            <a:pPr marL="457200" indent="-457200">
              <a:lnSpc>
                <a:spcPct val="150000"/>
              </a:lnSpc>
              <a:buAutoNum type="arabicPeriod"/>
            </a:pPr>
            <a:r>
              <a:rPr lang="ro-RO" sz="2400" dirty="0">
                <a:latin typeface="Times New Roman" panose="02020603050405020304" pitchFamily="18" charset="0"/>
                <a:cs typeface="Times New Roman" panose="02020603050405020304" pitchFamily="18" charset="0"/>
              </a:rPr>
              <a:t>Dezvoltarea de produse de uz topic destinate pacientului oncologic supus tratamentului cu citostatice sau iradiere;</a:t>
            </a:r>
          </a:p>
          <a:p>
            <a:pPr>
              <a:lnSpc>
                <a:spcPct val="150000"/>
              </a:lnSpc>
            </a:pPr>
            <a:endParaRPr lang="ro-RO" sz="2400" dirty="0">
              <a:latin typeface="Times New Roman" panose="02020603050405020304" pitchFamily="18" charset="0"/>
              <a:cs typeface="Times New Roman" panose="02020603050405020304" pitchFamily="18" charset="0"/>
            </a:endParaRPr>
          </a:p>
          <a:p>
            <a:pPr>
              <a:lnSpc>
                <a:spcPct val="150000"/>
              </a:lnSpc>
            </a:pPr>
            <a:r>
              <a:rPr lang="ro-RO" sz="2400" dirty="0">
                <a:latin typeface="Times New Roman" panose="02020603050405020304" pitchFamily="18" charset="0"/>
                <a:cs typeface="Times New Roman" panose="02020603050405020304" pitchFamily="18" charset="0"/>
              </a:rPr>
              <a:t>2. Dezvoltarea de produse topice destinate      bolilor de piele declanșate pe sistem nervos;</a:t>
            </a:r>
          </a:p>
          <a:p>
            <a:pPr>
              <a:lnSpc>
                <a:spcPct val="150000"/>
              </a:lnSpc>
            </a:pPr>
            <a:endParaRPr lang="ro-RO" sz="2400" dirty="0">
              <a:latin typeface="Times New Roman" panose="02020603050405020304" pitchFamily="18" charset="0"/>
              <a:cs typeface="Times New Roman" panose="02020603050405020304" pitchFamily="18" charset="0"/>
            </a:endParaRPr>
          </a:p>
          <a:p>
            <a:pPr>
              <a:lnSpc>
                <a:spcPct val="150000"/>
              </a:lnSpc>
            </a:pPr>
            <a:r>
              <a:rPr lang="ro-RO" sz="2400" dirty="0">
                <a:latin typeface="Times New Roman" panose="02020603050405020304" pitchFamily="18" charset="0"/>
                <a:cs typeface="Times New Roman" panose="02020603050405020304" pitchFamily="18" charset="0"/>
              </a:rPr>
              <a:t>3. Produse pentru rejuvenare facială.</a:t>
            </a:r>
          </a:p>
        </p:txBody>
      </p:sp>
      <p:pic>
        <p:nvPicPr>
          <p:cNvPr id="3" name="Picture 2">
            <a:extLst>
              <a:ext uri="{FF2B5EF4-FFF2-40B4-BE49-F238E27FC236}">
                <a16:creationId xmlns:a16="http://schemas.microsoft.com/office/drawing/2014/main" id="{A22F268F-BB06-B0B6-BEDC-B680A8F2F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0677" y="63902"/>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072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F2BBD-52F8-C0EF-A60B-BF59A0E21A39}"/>
              </a:ext>
            </a:extLst>
          </p:cNvPr>
          <p:cNvSpPr txBox="1"/>
          <p:nvPr/>
        </p:nvSpPr>
        <p:spPr>
          <a:xfrm>
            <a:off x="928914" y="368756"/>
            <a:ext cx="11059885" cy="960328"/>
          </a:xfrm>
          <a:prstGeom prst="rect">
            <a:avLst/>
          </a:prstGeom>
          <a:noFill/>
        </p:spPr>
        <p:txBody>
          <a:bodyPr wrap="square">
            <a:spAutoFit/>
          </a:bodyPr>
          <a:lstStyle/>
          <a:p>
            <a:pPr marL="342900" indent="-342900">
              <a:lnSpc>
                <a:spcPct val="150000"/>
              </a:lnSpc>
              <a:buAutoNum type="arabicPeriod"/>
            </a:pPr>
            <a:r>
              <a:rPr lang="ro-RO" sz="2000" b="1" dirty="0">
                <a:latin typeface="Times New Roman" panose="02020603050405020304" pitchFamily="18" charset="0"/>
                <a:cs typeface="Times New Roman" panose="02020603050405020304" pitchFamily="18" charset="0"/>
              </a:rPr>
              <a:t>Dezvoltarea de produse de uz topic destinate pacientului oncologic supus tratamentului cu citostatice sau iradiere</a:t>
            </a:r>
          </a:p>
        </p:txBody>
      </p:sp>
      <p:pic>
        <p:nvPicPr>
          <p:cNvPr id="2" name="Picture 1">
            <a:extLst>
              <a:ext uri="{FF2B5EF4-FFF2-40B4-BE49-F238E27FC236}">
                <a16:creationId xmlns:a16="http://schemas.microsoft.com/office/drawing/2014/main" id="{976D0E9A-2F96-2A3C-F891-7F1CAB453735}"/>
              </a:ext>
            </a:extLst>
          </p:cNvPr>
          <p:cNvPicPr>
            <a:picLocks noChangeAspect="1"/>
          </p:cNvPicPr>
          <p:nvPr/>
        </p:nvPicPr>
        <p:blipFill>
          <a:blip r:embed="rId3"/>
          <a:stretch>
            <a:fillRect/>
          </a:stretch>
        </p:blipFill>
        <p:spPr>
          <a:xfrm>
            <a:off x="1942687" y="1428017"/>
            <a:ext cx="3691035" cy="2000983"/>
          </a:xfrm>
          <a:prstGeom prst="rect">
            <a:avLst/>
          </a:prstGeom>
        </p:spPr>
      </p:pic>
      <p:pic>
        <p:nvPicPr>
          <p:cNvPr id="4" name="Picture 2" descr="Skin Cream for people  having radiation treatments or chemo-therapy.">
            <a:extLst>
              <a:ext uri="{FF2B5EF4-FFF2-40B4-BE49-F238E27FC236}">
                <a16:creationId xmlns:a16="http://schemas.microsoft.com/office/drawing/2014/main" id="{9AE59CCA-4156-9E06-FE8A-283737AB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923" y="2423521"/>
            <a:ext cx="1285399" cy="25453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llustration of mini doctors &quot;fixing&quot; woman's skin ">
            <a:extLst>
              <a:ext uri="{FF2B5EF4-FFF2-40B4-BE49-F238E27FC236}">
                <a16:creationId xmlns:a16="http://schemas.microsoft.com/office/drawing/2014/main" id="{09FD6126-2DEA-6D0F-90E2-1279EF02F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2946" y="1418043"/>
            <a:ext cx="3730140" cy="2010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8C56F9-9A67-EBF9-19EE-025E55ABEC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686" y="3684203"/>
            <a:ext cx="3753325" cy="2545343"/>
          </a:xfrm>
          <a:prstGeom prst="rect">
            <a:avLst/>
          </a:prstGeom>
        </p:spPr>
      </p:pic>
      <p:pic>
        <p:nvPicPr>
          <p:cNvPr id="7" name="Picture 6">
            <a:extLst>
              <a:ext uri="{FF2B5EF4-FFF2-40B4-BE49-F238E27FC236}">
                <a16:creationId xmlns:a16="http://schemas.microsoft.com/office/drawing/2014/main" id="{471033A3-8E9E-82A8-2699-29EE7AF34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2947" y="3684205"/>
            <a:ext cx="3730140" cy="2545344"/>
          </a:xfrm>
          <a:prstGeom prst="rect">
            <a:avLst/>
          </a:prstGeom>
        </p:spPr>
      </p:pic>
      <p:pic>
        <p:nvPicPr>
          <p:cNvPr id="8" name="Picture 7">
            <a:extLst>
              <a:ext uri="{FF2B5EF4-FFF2-40B4-BE49-F238E27FC236}">
                <a16:creationId xmlns:a16="http://schemas.microsoft.com/office/drawing/2014/main" id="{CE244620-C811-ED3B-1B37-15D2F6DDF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9083" y="60447"/>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477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CEF6CB-5246-C4F3-4F9F-96F91BC9B8FC}"/>
              </a:ext>
            </a:extLst>
          </p:cNvPr>
          <p:cNvSpPr txBox="1"/>
          <p:nvPr/>
        </p:nvSpPr>
        <p:spPr>
          <a:xfrm>
            <a:off x="1132113" y="540435"/>
            <a:ext cx="10711543" cy="6093976"/>
          </a:xfrm>
          <a:prstGeom prst="rect">
            <a:avLst/>
          </a:prstGeom>
          <a:noFill/>
        </p:spPr>
        <p:txBody>
          <a:bodyPr wrap="square">
            <a:spAutoFit/>
          </a:bodyPr>
          <a:lstStyle/>
          <a:p>
            <a:r>
              <a:rPr lang="ro-RO" sz="2400" b="1" dirty="0">
                <a:latin typeface="Times New Roman" panose="02020603050405020304" pitchFamily="18" charset="0"/>
                <a:cs typeface="Times New Roman" panose="02020603050405020304" pitchFamily="18" charset="0"/>
              </a:rPr>
              <a:t>2.</a:t>
            </a:r>
            <a:r>
              <a:rPr lang="ro-RO" sz="2400" dirty="0">
                <a:latin typeface="Times New Roman" panose="02020603050405020304" pitchFamily="18" charset="0"/>
                <a:cs typeface="Times New Roman" panose="02020603050405020304" pitchFamily="18" charset="0"/>
              </a:rPr>
              <a:t> </a:t>
            </a:r>
            <a:r>
              <a:rPr lang="ro-RO" sz="2400" b="1" dirty="0">
                <a:latin typeface="Times New Roman" panose="02020603050405020304" pitchFamily="18" charset="0"/>
                <a:cs typeface="Times New Roman" panose="02020603050405020304" pitchFamily="18" charset="0"/>
              </a:rPr>
              <a:t>Dezvoltarea de produse topice destinate bolilor de piele declanșate pe sistem nervos</a:t>
            </a:r>
          </a:p>
          <a:p>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Medicația topică include unguente / loțiuni aplicate direct pe piele pentru a reduce inflamația, mâncărimea sau iritația sau pentru a controla proliferarea celulară excesivă.</a:t>
            </a:r>
          </a:p>
          <a:p>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Ex. afecțiuni:</a:t>
            </a:r>
          </a:p>
          <a:p>
            <a:pPr marL="285750" indent="-28575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     Acneea</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Dermatita</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Psoriazisul</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Eczemele</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Cancerul de piele</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Vitiligo</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Pemfigusul</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Sindromul Steven Johnson</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Scelodermia</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Dermatomiozita</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Eritrodermia</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Sindromul Netherton</a:t>
            </a:r>
          </a:p>
          <a:p>
            <a:pPr marL="571500" indent="-571500">
              <a:buFont typeface="Wingdings" panose="05000000000000000000" pitchFamily="2" charset="2"/>
              <a:buChar char="q"/>
            </a:pPr>
            <a:r>
              <a:rPr lang="ro-RO" sz="1800" dirty="0">
                <a:latin typeface="Times New Roman" panose="02020603050405020304" pitchFamily="18" charset="0"/>
                <a:cs typeface="Times New Roman" panose="02020603050405020304" pitchFamily="18" charset="0"/>
              </a:rPr>
              <a:t>Xeroderma pigmentosum</a:t>
            </a:r>
            <a:endParaRPr lang="en-US" sz="1800" dirty="0">
              <a:latin typeface="Times New Roman" panose="02020603050405020304" pitchFamily="18" charset="0"/>
              <a:cs typeface="Times New Roman" panose="02020603050405020304" pitchFamily="18" charset="0"/>
            </a:endParaRPr>
          </a:p>
          <a:p>
            <a:endParaRPr lang="en-US" dirty="0"/>
          </a:p>
        </p:txBody>
      </p:sp>
      <p:pic>
        <p:nvPicPr>
          <p:cNvPr id="2" name="Picture 6">
            <a:extLst>
              <a:ext uri="{FF2B5EF4-FFF2-40B4-BE49-F238E27FC236}">
                <a16:creationId xmlns:a16="http://schemas.microsoft.com/office/drawing/2014/main" id="{69805338-437D-E59E-48EF-BB5027FF5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87" y="2422048"/>
            <a:ext cx="4432236" cy="37697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ILASTIL DIFESA  Crema sterila pentru piele reactiva X 50 ml">
            <a:extLst>
              <a:ext uri="{FF2B5EF4-FFF2-40B4-BE49-F238E27FC236}">
                <a16:creationId xmlns:a16="http://schemas.microsoft.com/office/drawing/2014/main" id="{1D662E0A-533D-A996-2A3B-8BA8FBF55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584" y="2422048"/>
            <a:ext cx="2952186" cy="37697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32500D-AAF5-C6F0-FEDA-29798B0F4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6501" y="138547"/>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2A1AF-29E6-8818-45A5-BABE7A333F36}"/>
              </a:ext>
            </a:extLst>
          </p:cNvPr>
          <p:cNvPicPr>
            <a:picLocks noChangeAspect="1"/>
          </p:cNvPicPr>
          <p:nvPr/>
        </p:nvPicPr>
        <p:blipFill>
          <a:blip r:embed="rId2"/>
          <a:stretch>
            <a:fillRect/>
          </a:stretch>
        </p:blipFill>
        <p:spPr>
          <a:xfrm>
            <a:off x="7916091" y="2212403"/>
            <a:ext cx="3251613" cy="4113349"/>
          </a:xfrm>
          <a:prstGeom prst="rect">
            <a:avLst/>
          </a:prstGeom>
        </p:spPr>
      </p:pic>
      <p:sp>
        <p:nvSpPr>
          <p:cNvPr id="7" name="TextBox 6">
            <a:extLst>
              <a:ext uri="{FF2B5EF4-FFF2-40B4-BE49-F238E27FC236}">
                <a16:creationId xmlns:a16="http://schemas.microsoft.com/office/drawing/2014/main" id="{37F46F62-FA1B-A6EC-38B0-9580B1ADAAA7}"/>
              </a:ext>
            </a:extLst>
          </p:cNvPr>
          <p:cNvSpPr txBox="1"/>
          <p:nvPr/>
        </p:nvSpPr>
        <p:spPr>
          <a:xfrm>
            <a:off x="876718" y="1112983"/>
            <a:ext cx="6369619" cy="4058868"/>
          </a:xfrm>
          <a:prstGeom prst="rect">
            <a:avLst/>
          </a:prstGeom>
          <a:noFill/>
        </p:spPr>
        <p:txBody>
          <a:bodyPr wrap="square">
            <a:spAutoFit/>
          </a:bodyPr>
          <a:lstStyle/>
          <a:p>
            <a:pPr algn="just">
              <a:lnSpc>
                <a:spcPct val="150000"/>
              </a:lnSpc>
            </a:pPr>
            <a:r>
              <a:rPr lang="ro-RO" sz="2400" b="1" dirty="0">
                <a:latin typeface="Times New Roman" panose="02020603050405020304" pitchFamily="18" charset="0"/>
                <a:cs typeface="Times New Roman" panose="02020603050405020304" pitchFamily="18" charset="0"/>
              </a:rPr>
              <a:t>3. Dezvoltare de produse pentru rejuvenare facială</a:t>
            </a:r>
          </a:p>
          <a:p>
            <a:pPr algn="just">
              <a:lnSpc>
                <a:spcPct val="150000"/>
              </a:lnSpc>
            </a:pPr>
            <a:endParaRPr lang="ro-RO" dirty="0">
              <a:latin typeface="Times New Roman" panose="02020603050405020304" pitchFamily="18" charset="0"/>
              <a:cs typeface="Times New Roman" panose="02020603050405020304" pitchFamily="18" charset="0"/>
            </a:endParaRPr>
          </a:p>
          <a:p>
            <a:pPr algn="just">
              <a:lnSpc>
                <a:spcPct val="150000"/>
              </a:lnSpc>
            </a:pPr>
            <a:endParaRPr lang="ro-RO" dirty="0">
              <a:latin typeface="Times New Roman" panose="02020603050405020304" pitchFamily="18" charset="0"/>
              <a:cs typeface="Times New Roman" panose="02020603050405020304" pitchFamily="18" charset="0"/>
            </a:endParaRPr>
          </a:p>
          <a:p>
            <a:pPr algn="just">
              <a:lnSpc>
                <a:spcPct val="150000"/>
              </a:lnSpc>
            </a:pPr>
            <a:r>
              <a:rPr lang="ro-RO" dirty="0">
                <a:latin typeface="Times New Roman" panose="02020603050405020304" pitchFamily="18" charset="0"/>
                <a:cs typeface="Times New Roman" panose="02020603050405020304" pitchFamily="18" charset="0"/>
              </a:rPr>
              <a:t>Produse cu ingrediente neuroactive exozomale destinate rejuvenarii faciale reprezinta o alternativă la intervențiile chirurgicale, pentru un aspect mai natural, destinate persoanelor cu tenul sensibil sau chiar ca o terapie complementară la tratamente laser, microneedling, peeling chimic.</a:t>
            </a:r>
            <a:endParaRPr lang="en-US" dirty="0"/>
          </a:p>
        </p:txBody>
      </p:sp>
      <p:pic>
        <p:nvPicPr>
          <p:cNvPr id="2" name="Picture 1">
            <a:extLst>
              <a:ext uri="{FF2B5EF4-FFF2-40B4-BE49-F238E27FC236}">
                <a16:creationId xmlns:a16="http://schemas.microsoft.com/office/drawing/2014/main" id="{B6C4679B-D866-2056-44F6-594ABD7FDBC2}"/>
              </a:ext>
            </a:extLst>
          </p:cNvPr>
          <p:cNvPicPr>
            <a:picLocks noChangeAspect="1"/>
          </p:cNvPicPr>
          <p:nvPr/>
        </p:nvPicPr>
        <p:blipFill>
          <a:blip r:embed="rId3"/>
          <a:stretch>
            <a:fillRect/>
          </a:stretch>
        </p:blipFill>
        <p:spPr>
          <a:xfrm>
            <a:off x="7246337" y="241560"/>
            <a:ext cx="4875267" cy="1970843"/>
          </a:xfrm>
          <a:prstGeom prst="rect">
            <a:avLst/>
          </a:prstGeom>
        </p:spPr>
      </p:pic>
      <p:pic>
        <p:nvPicPr>
          <p:cNvPr id="3" name="Picture 2">
            <a:extLst>
              <a:ext uri="{FF2B5EF4-FFF2-40B4-BE49-F238E27FC236}">
                <a16:creationId xmlns:a16="http://schemas.microsoft.com/office/drawing/2014/main" id="{7969138E-1DEA-73EB-A8A5-0E13A63C0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718" y="0"/>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4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7DD54D40-4536-D8F2-5957-125E68D85028}"/>
              </a:ext>
            </a:extLst>
          </p:cNvPr>
          <p:cNvSpPr txBox="1">
            <a:spLocks/>
          </p:cNvSpPr>
          <p:nvPr/>
        </p:nvSpPr>
        <p:spPr>
          <a:xfrm>
            <a:off x="1596412" y="592988"/>
            <a:ext cx="8744800" cy="464800"/>
          </a:xfrm>
          <a:prstGeom prst="rect">
            <a:avLst/>
          </a:prstGeom>
          <a:solidFill>
            <a:schemeClr val="accent4">
              <a:lumMod val="60000"/>
              <a:lumOff val="40000"/>
            </a:schemeClr>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ro-RO" sz="2400" b="1" dirty="0">
                <a:solidFill>
                  <a:schemeClr val="tx1"/>
                </a:solidFill>
                <a:latin typeface="Times New Roman" panose="02020603050405020304" pitchFamily="18" charset="0"/>
                <a:cs typeface="Times New Roman" panose="02020603050405020304" pitchFamily="18" charset="0"/>
              </a:rPr>
              <a:t>Concluzii</a:t>
            </a:r>
          </a:p>
        </p:txBody>
      </p:sp>
      <p:sp>
        <p:nvSpPr>
          <p:cNvPr id="3" name="TextBox 2">
            <a:extLst>
              <a:ext uri="{FF2B5EF4-FFF2-40B4-BE49-F238E27FC236}">
                <a16:creationId xmlns:a16="http://schemas.microsoft.com/office/drawing/2014/main" id="{C1C10343-E8B5-9B8C-058F-91D8F564B5BD}"/>
              </a:ext>
            </a:extLst>
          </p:cNvPr>
          <p:cNvSpPr txBox="1"/>
          <p:nvPr/>
        </p:nvSpPr>
        <p:spPr>
          <a:xfrm>
            <a:off x="1190066" y="1347963"/>
            <a:ext cx="10555549" cy="548464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În societatea modernă, caracterizată de persoane din ce în ce mai stresate, conceptul de </a:t>
            </a:r>
            <a:r>
              <a:rPr lang="en-US" dirty="0">
                <a:latin typeface="Times New Roman" panose="02020603050405020304" pitchFamily="18" charset="0"/>
                <a:cs typeface="Times New Roman" panose="02020603050405020304" pitchFamily="18" charset="0"/>
              </a:rPr>
              <a:t>“ Emotional Well – Being “ c</a:t>
            </a:r>
            <a:r>
              <a:rPr lang="ro-RO" dirty="0" err="1">
                <a:latin typeface="Times New Roman" panose="02020603050405020304" pitchFamily="18" charset="0"/>
                <a:cs typeface="Times New Roman" panose="02020603050405020304" pitchFamily="18" charset="0"/>
              </a:rPr>
              <a:t>apătă</a:t>
            </a:r>
            <a:r>
              <a:rPr lang="ro-RO" dirty="0">
                <a:latin typeface="Times New Roman" panose="02020603050405020304" pitchFamily="18" charset="0"/>
                <a:cs typeface="Times New Roman" panose="02020603050405020304" pitchFamily="18" charset="0"/>
              </a:rPr>
              <a:t> din ce în ce mai multă amploare.</a:t>
            </a:r>
          </a:p>
          <a:p>
            <a:pPr marL="285750" indent="-285750" algn="just">
              <a:lnSpc>
                <a:spcPct val="150000"/>
              </a:lnSpc>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Progresul științei ajută la îmbunătățirea aspectului și a bunăstării pielii, în special cu beneficiile oferite de utilizarea ingredientelor </a:t>
            </a:r>
            <a:r>
              <a:rPr lang="ro-RO" dirty="0" err="1">
                <a:latin typeface="Times New Roman" panose="02020603050405020304" pitchFamily="18" charset="0"/>
                <a:cs typeface="Times New Roman" panose="02020603050405020304" pitchFamily="18" charset="0"/>
              </a:rPr>
              <a:t>neuroactive</a:t>
            </a:r>
            <a:r>
              <a:rPr lang="ro-RO" dirty="0">
                <a:latin typeface="Times New Roman" panose="02020603050405020304" pitchFamily="18" charset="0"/>
                <a:cs typeface="Times New Roman" panose="02020603050405020304" pitchFamily="18" charset="0"/>
              </a:rPr>
              <a:t> cu aplicare în dezvoltarea produselor dermatologice.</a:t>
            </a:r>
          </a:p>
          <a:p>
            <a:pPr marL="285750" indent="-285750" algn="just">
              <a:lnSpc>
                <a:spcPct val="150000"/>
              </a:lnSpc>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Prin intermediul noilor tehnologii (ex.: exozomii izolați din celule stem din plante), ingredientele neuroactive dobândesc un efect terapeutic superior.</a:t>
            </a:r>
          </a:p>
          <a:p>
            <a:pPr algn="just">
              <a:lnSpc>
                <a:spcPct val="150000"/>
              </a:lnSpc>
            </a:pPr>
            <a:endParaRPr lang="ro-RO"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Conform studiilor de piată, produsele care pot contribui la o abordare mai bună a efectelor strestului și diminuarea acestuia reprezintă un punct cheie pentru urmatoarele trenduri pharma.</a:t>
            </a:r>
          </a:p>
          <a:p>
            <a:pPr algn="just">
              <a:lnSpc>
                <a:spcPct val="150000"/>
              </a:lnSpc>
            </a:pPr>
            <a:endParaRPr lang="ro-RO" dirty="0">
              <a:latin typeface="Times New Roman" panose="02020603050405020304" pitchFamily="18" charset="0"/>
              <a:cs typeface="Times New Roman" panose="02020603050405020304" pitchFamily="18" charset="0"/>
            </a:endParaRPr>
          </a:p>
          <a:p>
            <a:pPr>
              <a:lnSpc>
                <a:spcPct val="150000"/>
              </a:lnSpc>
            </a:pPr>
            <a:endParaRPr lang="ro-RO"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6D8A800-FED5-FE54-08E3-136BECDB9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335" y="65329"/>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564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tografii de stoc, fotografii și imagini scutite de redevențe cu cercetare genetică și concept de știință biotehnologică. - chimie">
            <a:extLst>
              <a:ext uri="{FF2B5EF4-FFF2-40B4-BE49-F238E27FC236}">
                <a16:creationId xmlns:a16="http://schemas.microsoft.com/office/drawing/2014/main" id="{4D02740B-F9C9-E113-806C-E7F9522C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37" y="351907"/>
            <a:ext cx="10914901" cy="64617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749BF8-8CD8-E92C-0CD6-DDFE9F919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244" y="6048103"/>
            <a:ext cx="2435349" cy="5276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70BD5A-5A97-238E-027A-84AE15FE0DE5}"/>
              </a:ext>
            </a:extLst>
          </p:cNvPr>
          <p:cNvSpPr/>
          <p:nvPr/>
        </p:nvSpPr>
        <p:spPr>
          <a:xfrm>
            <a:off x="3820376" y="329158"/>
            <a:ext cx="4551247" cy="923330"/>
          </a:xfrm>
          <a:prstGeom prst="rect">
            <a:avLst/>
          </a:prstGeom>
          <a:noFill/>
        </p:spPr>
        <p:txBody>
          <a:bodyPr wrap="none" lIns="91440" tIns="45720" rIns="91440" bIns="45720">
            <a:spAutoFit/>
          </a:bodyPr>
          <a:lstStyle/>
          <a:p>
            <a:pPr algn="ctr"/>
            <a:r>
              <a:rPr lang="ro-RO" sz="5400" b="1" cap="none" spc="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Vă mulțumim!</a:t>
            </a:r>
            <a:endParaRPr lang="en-US" sz="5400" b="1" cap="none" spc="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13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9933E33-5DA0-23F3-CA10-DAE476B0D27D}"/>
              </a:ext>
            </a:extLst>
          </p:cNvPr>
          <p:cNvGraphicFramePr/>
          <p:nvPr>
            <p:extLst>
              <p:ext uri="{D42A27DB-BD31-4B8C-83A1-F6EECF244321}">
                <p14:modId xmlns:p14="http://schemas.microsoft.com/office/powerpoint/2010/main" val="4194301886"/>
              </p:ext>
            </p:extLst>
          </p:nvPr>
        </p:nvGraphicFramePr>
        <p:xfrm>
          <a:off x="-641677" y="1401045"/>
          <a:ext cx="8949935" cy="4940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Right 2">
            <a:extLst>
              <a:ext uri="{FF2B5EF4-FFF2-40B4-BE49-F238E27FC236}">
                <a16:creationId xmlns:a16="http://schemas.microsoft.com/office/drawing/2014/main" id="{EA53CA71-20C7-0D3B-E543-63BE38B75FCC}"/>
              </a:ext>
            </a:extLst>
          </p:cNvPr>
          <p:cNvSpPr/>
          <p:nvPr/>
        </p:nvSpPr>
        <p:spPr>
          <a:xfrm rot="20437175">
            <a:off x="8971696" y="2614537"/>
            <a:ext cx="1286785" cy="215287"/>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3574FE4C-AED3-9A9D-BFF1-DFACC49BB74E}"/>
              </a:ext>
            </a:extLst>
          </p:cNvPr>
          <p:cNvSpPr/>
          <p:nvPr/>
        </p:nvSpPr>
        <p:spPr>
          <a:xfrm>
            <a:off x="8972432" y="3408230"/>
            <a:ext cx="1262292" cy="214444"/>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30AC9A4F-1F1C-E52B-00BF-4BC3EDF9DD33}"/>
              </a:ext>
            </a:extLst>
          </p:cNvPr>
          <p:cNvSpPr/>
          <p:nvPr/>
        </p:nvSpPr>
        <p:spPr>
          <a:xfrm rot="898558">
            <a:off x="9001450" y="4147682"/>
            <a:ext cx="1260561" cy="217507"/>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0B8B02-8E21-3912-A3F4-988AD4E5538B}"/>
              </a:ext>
            </a:extLst>
          </p:cNvPr>
          <p:cNvSpPr txBox="1"/>
          <p:nvPr/>
        </p:nvSpPr>
        <p:spPr>
          <a:xfrm>
            <a:off x="10343614" y="2281637"/>
            <a:ext cx="154362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ro-RO" sz="1800" dirty="0" err="1">
                <a:latin typeface="Times New Roman" panose="02020603050405020304" pitchFamily="18" charset="0"/>
                <a:cs typeface="Times New Roman" panose="02020603050405020304" pitchFamily="18" charset="0"/>
              </a:rPr>
              <a:t>Corticotropina</a:t>
            </a:r>
            <a:endParaRPr lang="en-US" dirty="0"/>
          </a:p>
        </p:txBody>
      </p:sp>
      <p:sp>
        <p:nvSpPr>
          <p:cNvPr id="8" name="TextBox 7">
            <a:extLst>
              <a:ext uri="{FF2B5EF4-FFF2-40B4-BE49-F238E27FC236}">
                <a16:creationId xmlns:a16="http://schemas.microsoft.com/office/drawing/2014/main" id="{1FD21199-BB59-3061-625D-A667BDA2E29A}"/>
              </a:ext>
            </a:extLst>
          </p:cNvPr>
          <p:cNvSpPr txBox="1"/>
          <p:nvPr/>
        </p:nvSpPr>
        <p:spPr>
          <a:xfrm>
            <a:off x="10308103" y="3296020"/>
            <a:ext cx="164128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o-RO" dirty="0">
                <a:latin typeface="Times New Roman" panose="02020603050405020304" pitchFamily="18" charset="0"/>
                <a:cs typeface="Times New Roman" panose="02020603050405020304" pitchFamily="18" charset="0"/>
              </a:rPr>
              <a:t>G</a:t>
            </a:r>
            <a:r>
              <a:rPr lang="ro-RO" sz="1800" dirty="0">
                <a:latin typeface="Times New Roman" panose="02020603050405020304" pitchFamily="18" charset="0"/>
                <a:cs typeface="Times New Roman" panose="02020603050405020304" pitchFamily="18" charset="0"/>
              </a:rPr>
              <a:t>lucocorticoizi</a:t>
            </a:r>
            <a:endParaRPr lang="en-US" dirty="0"/>
          </a:p>
        </p:txBody>
      </p:sp>
      <p:sp>
        <p:nvSpPr>
          <p:cNvPr id="9" name="TextBox 8">
            <a:extLst>
              <a:ext uri="{FF2B5EF4-FFF2-40B4-BE49-F238E27FC236}">
                <a16:creationId xmlns:a16="http://schemas.microsoft.com/office/drawing/2014/main" id="{4F692133-075F-14E9-3C70-40DA68D87A63}"/>
              </a:ext>
            </a:extLst>
          </p:cNvPr>
          <p:cNvSpPr txBox="1"/>
          <p:nvPr/>
        </p:nvSpPr>
        <p:spPr>
          <a:xfrm>
            <a:off x="10531584" y="4189283"/>
            <a:ext cx="119432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o-RO" dirty="0">
                <a:latin typeface="Times New Roman" panose="02020603050405020304" pitchFamily="18" charset="0"/>
                <a:cs typeface="Times New Roman" panose="02020603050405020304" pitchFamily="18" charset="0"/>
              </a:rPr>
              <a:t>E</a:t>
            </a:r>
            <a:r>
              <a:rPr lang="ro-RO" sz="1800" dirty="0">
                <a:latin typeface="Times New Roman" panose="02020603050405020304" pitchFamily="18" charset="0"/>
                <a:cs typeface="Times New Roman" panose="02020603050405020304" pitchFamily="18" charset="0"/>
              </a:rPr>
              <a:t>pinefrina</a:t>
            </a:r>
            <a:endParaRPr lang="en-US" dirty="0"/>
          </a:p>
        </p:txBody>
      </p:sp>
      <p:sp>
        <p:nvSpPr>
          <p:cNvPr id="13" name="Text Placeholder 2">
            <a:extLst>
              <a:ext uri="{FF2B5EF4-FFF2-40B4-BE49-F238E27FC236}">
                <a16:creationId xmlns:a16="http://schemas.microsoft.com/office/drawing/2014/main" id="{C1A7AD6B-995F-75D0-A6CF-E90D94E34729}"/>
              </a:ext>
            </a:extLst>
          </p:cNvPr>
          <p:cNvSpPr txBox="1">
            <a:spLocks/>
          </p:cNvSpPr>
          <p:nvPr/>
        </p:nvSpPr>
        <p:spPr>
          <a:xfrm>
            <a:off x="958809" y="169822"/>
            <a:ext cx="4186871" cy="529386"/>
          </a:xfrm>
          <a:prstGeom prst="rect">
            <a:avLst/>
          </a:prstGeom>
          <a:solidFill>
            <a:schemeClr val="accent2">
              <a:lumMod val="60000"/>
              <a:lumOff val="40000"/>
            </a:schemeClr>
          </a:solidFill>
        </p:spPr>
        <p:txBody>
          <a:bodyPr vert="horz" lIns="713232"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4000" kern="1200">
                <a:solidFill>
                  <a:schemeClr val="bg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800" b="1" dirty="0">
                <a:solidFill>
                  <a:schemeClr val="tx1"/>
                </a:solidFill>
                <a:latin typeface="Times New Roman" panose="02020603050405020304" pitchFamily="18" charset="0"/>
                <a:cs typeface="Times New Roman" panose="02020603050405020304" pitchFamily="18" charset="0"/>
              </a:rPr>
              <a:t>Introducere</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D469A28-99D9-E457-7A00-BB63C2974B99}"/>
              </a:ext>
            </a:extLst>
          </p:cNvPr>
          <p:cNvSpPr txBox="1"/>
          <p:nvPr/>
        </p:nvSpPr>
        <p:spPr>
          <a:xfrm>
            <a:off x="7414667" y="5720697"/>
            <a:ext cx="4490287"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285750" indent="-285750" algn="just">
              <a:buFont typeface="Wingdings" panose="05000000000000000000" pitchFamily="2" charset="2"/>
              <a:buChar char="Ø"/>
            </a:pPr>
            <a:r>
              <a:rPr lang="ro-RO" b="1" dirty="0">
                <a:solidFill>
                  <a:srgbClr val="FF0000"/>
                </a:solidFill>
                <a:latin typeface="Times New Roman" panose="02020603050405020304" pitchFamily="18" charset="0"/>
                <a:cs typeface="Times New Roman" panose="02020603050405020304" pitchFamily="18" charset="0"/>
              </a:rPr>
              <a:t>Afecțiuni cardiovasculare;</a:t>
            </a:r>
          </a:p>
          <a:p>
            <a:pPr marL="285750" indent="-285750" algn="just">
              <a:buFont typeface="Wingdings" panose="05000000000000000000" pitchFamily="2" charset="2"/>
              <a:buChar char="Ø"/>
            </a:pPr>
            <a:r>
              <a:rPr lang="ro-RO" b="1" dirty="0">
                <a:solidFill>
                  <a:srgbClr val="FF0000"/>
                </a:solidFill>
                <a:latin typeface="Times New Roman" panose="02020603050405020304" pitchFamily="18" charset="0"/>
                <a:cs typeface="Times New Roman" panose="02020603050405020304" pitchFamily="18" charset="0"/>
              </a:rPr>
              <a:t>C</a:t>
            </a:r>
            <a:r>
              <a:rPr lang="ro-RO" sz="1800" b="1" dirty="0">
                <a:solidFill>
                  <a:srgbClr val="FF0000"/>
                </a:solidFill>
                <a:latin typeface="Times New Roman" panose="02020603050405020304" pitchFamily="18" charset="0"/>
                <a:cs typeface="Times New Roman" panose="02020603050405020304" pitchFamily="18" charset="0"/>
              </a:rPr>
              <a:t>reșterea tensiunii și a colesterolului;</a:t>
            </a:r>
            <a:r>
              <a:rPr lang="ro-RO" b="1" dirty="0">
                <a:solidFill>
                  <a:srgbClr val="FF0000"/>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r>
              <a:rPr lang="ro-RO" b="1" dirty="0">
                <a:solidFill>
                  <a:srgbClr val="FF0000"/>
                </a:solidFill>
                <a:latin typeface="Times New Roman" panose="02020603050405020304" pitchFamily="18" charset="0"/>
                <a:cs typeface="Times New Roman" panose="02020603050405020304" pitchFamily="18" charset="0"/>
              </a:rPr>
              <a:t>B</a:t>
            </a:r>
            <a:r>
              <a:rPr lang="ro-RO" sz="1800" b="1" dirty="0">
                <a:solidFill>
                  <a:srgbClr val="FF0000"/>
                </a:solidFill>
                <a:latin typeface="Times New Roman" panose="02020603050405020304" pitchFamily="18" charset="0"/>
                <a:cs typeface="Times New Roman" panose="02020603050405020304" pitchFamily="18" charset="0"/>
              </a:rPr>
              <a:t>oli cronice;</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5" name="Arrow: Down 14">
            <a:extLst>
              <a:ext uri="{FF2B5EF4-FFF2-40B4-BE49-F238E27FC236}">
                <a16:creationId xmlns:a16="http://schemas.microsoft.com/office/drawing/2014/main" id="{F1595E22-0089-51DD-952A-5EAF306053E8}"/>
              </a:ext>
            </a:extLst>
          </p:cNvPr>
          <p:cNvSpPr/>
          <p:nvPr/>
        </p:nvSpPr>
        <p:spPr>
          <a:xfrm>
            <a:off x="9374277" y="4890197"/>
            <a:ext cx="514905" cy="665825"/>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DB7C836-CE32-3937-6935-07B2875934E2}"/>
              </a:ext>
            </a:extLst>
          </p:cNvPr>
          <p:cNvPicPr>
            <a:picLocks noChangeAspect="1"/>
          </p:cNvPicPr>
          <p:nvPr/>
        </p:nvPicPr>
        <p:blipFill>
          <a:blip r:embed="rId7"/>
          <a:stretch>
            <a:fillRect/>
          </a:stretch>
        </p:blipFill>
        <p:spPr>
          <a:xfrm>
            <a:off x="6108496" y="159302"/>
            <a:ext cx="1356249" cy="2085309"/>
          </a:xfrm>
          <a:prstGeom prst="rect">
            <a:avLst/>
          </a:prstGeom>
        </p:spPr>
      </p:pic>
      <p:sp>
        <p:nvSpPr>
          <p:cNvPr id="17" name="TextBox 16">
            <a:extLst>
              <a:ext uri="{FF2B5EF4-FFF2-40B4-BE49-F238E27FC236}">
                <a16:creationId xmlns:a16="http://schemas.microsoft.com/office/drawing/2014/main" id="{0F2BFF50-16E5-9EB7-B36A-A10D8DDC35CC}"/>
              </a:ext>
            </a:extLst>
          </p:cNvPr>
          <p:cNvSpPr txBox="1"/>
          <p:nvPr/>
        </p:nvSpPr>
        <p:spPr>
          <a:xfrm>
            <a:off x="7881286" y="666446"/>
            <a:ext cx="3351905"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o-RO" sz="1400" i="1" dirty="0">
                <a:solidFill>
                  <a:srgbClr val="0070C0"/>
                </a:solidFill>
                <a:latin typeface="Times New Roman" panose="02020603050405020304" pitchFamily="18" charset="0"/>
                <a:cs typeface="Times New Roman" panose="02020603050405020304" pitchFamily="18" charset="0"/>
              </a:rPr>
              <a:t>”</a:t>
            </a:r>
            <a:r>
              <a:rPr lang="en-US" sz="1400" b="1" i="1" dirty="0" err="1">
                <a:solidFill>
                  <a:srgbClr val="0070C0"/>
                </a:solidFill>
                <a:latin typeface="Times New Roman" panose="02020603050405020304" pitchFamily="18" charset="0"/>
                <a:cs typeface="Times New Roman" panose="02020603050405020304" pitchFamily="18" charset="0"/>
              </a:rPr>
              <a:t>Când</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corpul</a:t>
            </a:r>
            <a:r>
              <a:rPr lang="en-US" sz="1400" b="1" i="1" dirty="0">
                <a:solidFill>
                  <a:srgbClr val="0070C0"/>
                </a:solidFill>
                <a:latin typeface="Times New Roman" panose="02020603050405020304" pitchFamily="18" charset="0"/>
                <a:cs typeface="Times New Roman" panose="02020603050405020304" pitchFamily="18" charset="0"/>
              </a:rPr>
              <a:t> </a:t>
            </a:r>
            <a:r>
              <a:rPr lang="en-US" sz="1400" b="1" i="1" dirty="0" err="1">
                <a:solidFill>
                  <a:srgbClr val="0070C0"/>
                </a:solidFill>
                <a:latin typeface="Times New Roman" panose="02020603050405020304" pitchFamily="18" charset="0"/>
                <a:cs typeface="Times New Roman" panose="02020603050405020304" pitchFamily="18" charset="0"/>
              </a:rPr>
              <a:t>spune</a:t>
            </a:r>
            <a:r>
              <a:rPr lang="en-US" sz="1400" b="1" i="1" dirty="0">
                <a:solidFill>
                  <a:srgbClr val="0070C0"/>
                </a:solidFill>
                <a:latin typeface="Times New Roman" panose="02020603050405020304" pitchFamily="18" charset="0"/>
                <a:cs typeface="Times New Roman" panose="02020603050405020304" pitchFamily="18" charset="0"/>
              </a:rPr>
              <a:t> nu</a:t>
            </a:r>
            <a:r>
              <a:rPr lang="ro-RO"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este</a:t>
            </a:r>
            <a:r>
              <a:rPr lang="en-US" sz="1400" i="1" dirty="0">
                <a:solidFill>
                  <a:srgbClr val="0070C0"/>
                </a:solidFill>
                <a:latin typeface="Times New Roman" panose="02020603050405020304" pitchFamily="18" charset="0"/>
                <a:cs typeface="Times New Roman" panose="02020603050405020304" pitchFamily="18" charset="0"/>
              </a:rPr>
              <a:t> un </a:t>
            </a:r>
            <a:r>
              <a:rPr lang="en-US" sz="1400" i="1" dirty="0" err="1">
                <a:solidFill>
                  <a:srgbClr val="0070C0"/>
                </a:solidFill>
                <a:latin typeface="Times New Roman" panose="02020603050405020304" pitchFamily="18" charset="0"/>
                <a:cs typeface="Times New Roman" panose="02020603050405020304" pitchFamily="18" charset="0"/>
              </a:rPr>
              <a:t>studiu</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aprofundat</a:t>
            </a:r>
            <a:r>
              <a:rPr lang="en-US" sz="1400" i="1" dirty="0">
                <a:solidFill>
                  <a:srgbClr val="0070C0"/>
                </a:solidFill>
                <a:latin typeface="Times New Roman" panose="02020603050405020304" pitchFamily="18" charset="0"/>
                <a:cs typeface="Times New Roman" panose="02020603050405020304" pitchFamily="18" charset="0"/>
              </a:rPr>
              <a:t>, revelator, </a:t>
            </a:r>
            <a:r>
              <a:rPr lang="en-US" sz="1400" i="1" dirty="0" err="1">
                <a:solidFill>
                  <a:srgbClr val="0070C0"/>
                </a:solidFill>
                <a:latin typeface="Times New Roman" panose="02020603050405020304" pitchFamily="18" charset="0"/>
                <a:cs typeface="Times New Roman" panose="02020603050405020304" pitchFamily="18" charset="0"/>
              </a:rPr>
              <a:t>plin</a:t>
            </a:r>
            <a:r>
              <a:rPr lang="en-US" sz="1400" i="1" dirty="0">
                <a:solidFill>
                  <a:srgbClr val="0070C0"/>
                </a:solidFill>
                <a:latin typeface="Times New Roman" panose="02020603050405020304" pitchFamily="18" charset="0"/>
                <a:cs typeface="Times New Roman" panose="02020603050405020304" pitchFamily="18" charset="0"/>
              </a:rPr>
              <a:t> de </a:t>
            </a:r>
            <a:r>
              <a:rPr lang="en-US" sz="1400" i="1" dirty="0" err="1">
                <a:solidFill>
                  <a:srgbClr val="0070C0"/>
                </a:solidFill>
                <a:latin typeface="Times New Roman" panose="02020603050405020304" pitchFamily="18" charset="0"/>
                <a:cs typeface="Times New Roman" panose="02020603050405020304" pitchFamily="18" charset="0"/>
              </a:rPr>
              <a:t>informații</a:t>
            </a:r>
            <a:r>
              <a:rPr lang="en-US" sz="1400" i="1" dirty="0">
                <a:solidFill>
                  <a:srgbClr val="0070C0"/>
                </a:solidFill>
                <a:latin typeface="Times New Roman" panose="02020603050405020304" pitchFamily="18" charset="0"/>
                <a:cs typeface="Times New Roman" panose="02020603050405020304" pitchFamily="18" charset="0"/>
              </a:rPr>
              <a:t> utile </a:t>
            </a:r>
            <a:r>
              <a:rPr lang="en-US" sz="1400" i="1" dirty="0" err="1">
                <a:solidFill>
                  <a:srgbClr val="0070C0"/>
                </a:solidFill>
                <a:latin typeface="Times New Roman" panose="02020603050405020304" pitchFamily="18" charset="0"/>
                <a:cs typeface="Times New Roman" panose="02020603050405020304" pitchFamily="18" charset="0"/>
              </a:rPr>
              <a:t>despre</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stres</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și</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influența</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lui</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asupra</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sănătății</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noastre</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psihice</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și</a:t>
            </a:r>
            <a:r>
              <a:rPr lang="en-US" sz="1400" i="1" dirty="0">
                <a:solidFill>
                  <a:srgbClr val="0070C0"/>
                </a:solidFill>
                <a:latin typeface="Times New Roman" panose="02020603050405020304" pitchFamily="18" charset="0"/>
                <a:cs typeface="Times New Roman" panose="02020603050405020304" pitchFamily="18" charset="0"/>
              </a:rPr>
              <a:t> </a:t>
            </a:r>
            <a:r>
              <a:rPr lang="en-US" sz="1400" i="1" dirty="0" err="1">
                <a:solidFill>
                  <a:srgbClr val="0070C0"/>
                </a:solidFill>
                <a:latin typeface="Times New Roman" panose="02020603050405020304" pitchFamily="18" charset="0"/>
                <a:cs typeface="Times New Roman" panose="02020603050405020304" pitchFamily="18" charset="0"/>
              </a:rPr>
              <a:t>fizice</a:t>
            </a:r>
            <a:r>
              <a:rPr lang="en-US" sz="1400" i="1" dirty="0">
                <a:solidFill>
                  <a:srgbClr val="0070C0"/>
                </a:solidFill>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17562B4A-05E3-E615-B593-9D93AEF420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135" y="72075"/>
            <a:ext cx="2435349" cy="527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687373-0051-45C2-C51C-183276CA5223}"/>
              </a:ext>
            </a:extLst>
          </p:cNvPr>
          <p:cNvPicPr>
            <a:picLocks noChangeAspect="1"/>
          </p:cNvPicPr>
          <p:nvPr/>
        </p:nvPicPr>
        <p:blipFill>
          <a:blip r:embed="rId9"/>
          <a:stretch>
            <a:fillRect/>
          </a:stretch>
        </p:blipFill>
        <p:spPr>
          <a:xfrm>
            <a:off x="7393222" y="2757945"/>
            <a:ext cx="1284165" cy="1326927"/>
          </a:xfrm>
          <a:prstGeom prst="rect">
            <a:avLst/>
          </a:prstGeom>
        </p:spPr>
      </p:pic>
    </p:spTree>
    <p:extLst>
      <p:ext uri="{BB962C8B-B14F-4D97-AF65-F5344CB8AC3E}">
        <p14:creationId xmlns:p14="http://schemas.microsoft.com/office/powerpoint/2010/main" val="102091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3FD1EA-91D6-1B15-5FC4-9D856D6A7C01}"/>
              </a:ext>
            </a:extLst>
          </p:cNvPr>
          <p:cNvPicPr>
            <a:picLocks noChangeAspect="1"/>
          </p:cNvPicPr>
          <p:nvPr/>
        </p:nvPicPr>
        <p:blipFill>
          <a:blip r:embed="rId3"/>
          <a:stretch>
            <a:fillRect/>
          </a:stretch>
        </p:blipFill>
        <p:spPr>
          <a:xfrm>
            <a:off x="528737" y="0"/>
            <a:ext cx="11653431" cy="6858000"/>
          </a:xfrm>
          <a:prstGeom prst="rect">
            <a:avLst/>
          </a:prstGeom>
        </p:spPr>
      </p:pic>
      <p:pic>
        <p:nvPicPr>
          <p:cNvPr id="3" name="Picture 2">
            <a:extLst>
              <a:ext uri="{FF2B5EF4-FFF2-40B4-BE49-F238E27FC236}">
                <a16:creationId xmlns:a16="http://schemas.microsoft.com/office/drawing/2014/main" id="{57B87F99-7210-7CBA-9AA9-F71D2CF1826D}"/>
              </a:ext>
            </a:extLst>
          </p:cNvPr>
          <p:cNvPicPr>
            <a:picLocks noChangeAspect="1"/>
          </p:cNvPicPr>
          <p:nvPr/>
        </p:nvPicPr>
        <p:blipFill>
          <a:blip r:embed="rId4"/>
          <a:stretch>
            <a:fillRect/>
          </a:stretch>
        </p:blipFill>
        <p:spPr>
          <a:xfrm>
            <a:off x="644147" y="3995924"/>
            <a:ext cx="3639348" cy="2552975"/>
          </a:xfrm>
          <a:prstGeom prst="rect">
            <a:avLst/>
          </a:prstGeom>
        </p:spPr>
      </p:pic>
      <p:pic>
        <p:nvPicPr>
          <p:cNvPr id="5" name="Picture 4">
            <a:extLst>
              <a:ext uri="{FF2B5EF4-FFF2-40B4-BE49-F238E27FC236}">
                <a16:creationId xmlns:a16="http://schemas.microsoft.com/office/drawing/2014/main" id="{327A6D84-72A9-2B4E-2562-44FFE5E491ED}"/>
              </a:ext>
            </a:extLst>
          </p:cNvPr>
          <p:cNvPicPr>
            <a:picLocks noChangeAspect="1"/>
          </p:cNvPicPr>
          <p:nvPr/>
        </p:nvPicPr>
        <p:blipFill>
          <a:blip r:embed="rId5"/>
          <a:stretch>
            <a:fillRect/>
          </a:stretch>
        </p:blipFill>
        <p:spPr>
          <a:xfrm>
            <a:off x="4099557" y="1854038"/>
            <a:ext cx="3371447" cy="1865056"/>
          </a:xfrm>
          <a:prstGeom prst="rect">
            <a:avLst/>
          </a:prstGeom>
        </p:spPr>
      </p:pic>
      <p:pic>
        <p:nvPicPr>
          <p:cNvPr id="7" name="Picture 6">
            <a:extLst>
              <a:ext uri="{FF2B5EF4-FFF2-40B4-BE49-F238E27FC236}">
                <a16:creationId xmlns:a16="http://schemas.microsoft.com/office/drawing/2014/main" id="{E92AE7F6-8342-794F-7132-AE710CAC2EDA}"/>
              </a:ext>
            </a:extLst>
          </p:cNvPr>
          <p:cNvPicPr>
            <a:picLocks noChangeAspect="1"/>
          </p:cNvPicPr>
          <p:nvPr/>
        </p:nvPicPr>
        <p:blipFill>
          <a:blip r:embed="rId6"/>
          <a:stretch>
            <a:fillRect/>
          </a:stretch>
        </p:blipFill>
        <p:spPr>
          <a:xfrm>
            <a:off x="8980395" y="1022900"/>
            <a:ext cx="1942071" cy="1942071"/>
          </a:xfrm>
          <a:prstGeom prst="rect">
            <a:avLst/>
          </a:prstGeom>
        </p:spPr>
      </p:pic>
      <p:pic>
        <p:nvPicPr>
          <p:cNvPr id="13" name="Picture 12">
            <a:extLst>
              <a:ext uri="{FF2B5EF4-FFF2-40B4-BE49-F238E27FC236}">
                <a16:creationId xmlns:a16="http://schemas.microsoft.com/office/drawing/2014/main" id="{0277131F-D2F9-FCE5-CD0E-FBBC82F4448A}"/>
              </a:ext>
            </a:extLst>
          </p:cNvPr>
          <p:cNvPicPr>
            <a:picLocks noChangeAspect="1"/>
          </p:cNvPicPr>
          <p:nvPr/>
        </p:nvPicPr>
        <p:blipFill>
          <a:blip r:embed="rId7"/>
          <a:stretch>
            <a:fillRect/>
          </a:stretch>
        </p:blipFill>
        <p:spPr>
          <a:xfrm>
            <a:off x="7186919" y="4071434"/>
            <a:ext cx="4717415" cy="2446345"/>
          </a:xfrm>
          <a:prstGeom prst="rect">
            <a:avLst/>
          </a:prstGeom>
        </p:spPr>
      </p:pic>
      <p:pic>
        <p:nvPicPr>
          <p:cNvPr id="2" name="Picture 1">
            <a:extLst>
              <a:ext uri="{FF2B5EF4-FFF2-40B4-BE49-F238E27FC236}">
                <a16:creationId xmlns:a16="http://schemas.microsoft.com/office/drawing/2014/main" id="{17FBD4E9-E836-0A7C-7EA3-2963D69CE6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2536" y="205839"/>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883EE-5CF6-A77E-F35A-D1A6AD5CD37E}"/>
              </a:ext>
            </a:extLst>
          </p:cNvPr>
          <p:cNvPicPr>
            <a:picLocks noChangeAspect="1"/>
          </p:cNvPicPr>
          <p:nvPr/>
        </p:nvPicPr>
        <p:blipFill>
          <a:blip r:embed="rId3"/>
          <a:stretch>
            <a:fillRect/>
          </a:stretch>
        </p:blipFill>
        <p:spPr>
          <a:xfrm>
            <a:off x="8113961" y="2194525"/>
            <a:ext cx="3988180" cy="3656889"/>
          </a:xfrm>
          <a:prstGeom prst="rect">
            <a:avLst/>
          </a:prstGeom>
        </p:spPr>
      </p:pic>
      <p:pic>
        <p:nvPicPr>
          <p:cNvPr id="11" name="Picture 10">
            <a:extLst>
              <a:ext uri="{FF2B5EF4-FFF2-40B4-BE49-F238E27FC236}">
                <a16:creationId xmlns:a16="http://schemas.microsoft.com/office/drawing/2014/main" id="{AB2A6A03-3C13-D32B-F394-1E58E9273EDA}"/>
              </a:ext>
            </a:extLst>
          </p:cNvPr>
          <p:cNvPicPr>
            <a:picLocks noChangeAspect="1"/>
          </p:cNvPicPr>
          <p:nvPr/>
        </p:nvPicPr>
        <p:blipFill>
          <a:blip r:embed="rId4"/>
          <a:stretch>
            <a:fillRect/>
          </a:stretch>
        </p:blipFill>
        <p:spPr>
          <a:xfrm>
            <a:off x="8113962" y="652569"/>
            <a:ext cx="3988180" cy="1423054"/>
          </a:xfrm>
          <a:prstGeom prst="rect">
            <a:avLst/>
          </a:prstGeom>
        </p:spPr>
      </p:pic>
      <p:sp>
        <p:nvSpPr>
          <p:cNvPr id="2" name="Text Placeholder 2">
            <a:extLst>
              <a:ext uri="{FF2B5EF4-FFF2-40B4-BE49-F238E27FC236}">
                <a16:creationId xmlns:a16="http://schemas.microsoft.com/office/drawing/2014/main" id="{EFD986B1-4737-EE14-CD2E-5BD78CB9DFE5}"/>
              </a:ext>
            </a:extLst>
          </p:cNvPr>
          <p:cNvSpPr txBox="1">
            <a:spLocks/>
          </p:cNvSpPr>
          <p:nvPr/>
        </p:nvSpPr>
        <p:spPr>
          <a:xfrm>
            <a:off x="1022162" y="684352"/>
            <a:ext cx="7091799" cy="749808"/>
          </a:xfrm>
          <a:prstGeom prst="rect">
            <a:avLst/>
          </a:prstGeom>
          <a:solidFill>
            <a:schemeClr val="accent5">
              <a:lumMod val="60000"/>
              <a:lumOff val="40000"/>
            </a:schemeClr>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2400" b="1" dirty="0">
                <a:latin typeface="Times New Roman" panose="02020603050405020304" pitchFamily="18" charset="0"/>
                <a:cs typeface="Times New Roman" panose="02020603050405020304" pitchFamily="18" charset="0"/>
              </a:rPr>
              <a:t>Impactul stresului asupra sănătății pielii</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552EF2-A4D4-FA31-05D0-33C700C34A6F}"/>
              </a:ext>
            </a:extLst>
          </p:cNvPr>
          <p:cNvSpPr txBox="1"/>
          <p:nvPr/>
        </p:nvSpPr>
        <p:spPr>
          <a:xfrm>
            <a:off x="1022162" y="1550126"/>
            <a:ext cx="7091797" cy="4939814"/>
          </a:xfrm>
          <a:prstGeom prst="rect">
            <a:avLst/>
          </a:prstGeom>
          <a:noFill/>
        </p:spPr>
        <p:txBody>
          <a:bodyPr wrap="square" rtlCol="0">
            <a:spAutoFit/>
          </a:bodyPr>
          <a:lstStyle/>
          <a:p>
            <a:pPr>
              <a:lnSpc>
                <a:spcPct val="150000"/>
              </a:lnSpc>
            </a:pPr>
            <a:r>
              <a:rPr lang="ro-RO" b="1" dirty="0">
                <a:latin typeface="Times New Roman" panose="02020603050405020304" pitchFamily="18" charset="0"/>
                <a:cs typeface="Times New Roman" panose="02020603050405020304" pitchFamily="18" charset="0"/>
              </a:rPr>
              <a:t>Neuroștiința</a:t>
            </a:r>
            <a:r>
              <a:rPr lang="ro-RO" dirty="0">
                <a:latin typeface="Times New Roman" panose="02020603050405020304" pitchFamily="18" charset="0"/>
                <a:cs typeface="Times New Roman" panose="02020603050405020304" pitchFamily="18" charset="0"/>
              </a:rPr>
              <a:t> – un domeniu dedicat studierii sistemului nervos. </a:t>
            </a:r>
          </a:p>
          <a:p>
            <a:pPr marL="285750" indent="-285750">
              <a:lnSpc>
                <a:spcPct val="150000"/>
              </a:lnSpc>
              <a:buFont typeface="Wingdings" panose="05000000000000000000" pitchFamily="2" charset="2"/>
              <a:buChar char="q"/>
            </a:pPr>
            <a:r>
              <a:rPr lang="ro-RO" b="1" u="sng" dirty="0" err="1">
                <a:latin typeface="Times New Roman" panose="02020603050405020304" pitchFamily="18" charset="0"/>
                <a:cs typeface="Times New Roman" panose="02020603050405020304" pitchFamily="18" charset="0"/>
              </a:rPr>
              <a:t>Neuroștiința</a:t>
            </a:r>
            <a:r>
              <a:rPr lang="ro-RO" b="1" u="sng" dirty="0">
                <a:latin typeface="Times New Roman" panose="02020603050405020304" pitchFamily="18" charset="0"/>
                <a:cs typeface="Times New Roman" panose="02020603050405020304" pitchFamily="18" charset="0"/>
              </a:rPr>
              <a:t> celulară </a:t>
            </a:r>
            <a:r>
              <a:rPr lang="ro-RO" dirty="0">
                <a:latin typeface="Times New Roman" panose="02020603050405020304" pitchFamily="18" charset="0"/>
                <a:cs typeface="Times New Roman" panose="02020603050405020304" pitchFamily="18" charset="0"/>
              </a:rPr>
              <a:t>– studiază comportamentul celulelor nervoase (in-vitro).</a:t>
            </a:r>
          </a:p>
          <a:p>
            <a:pPr marL="285750" indent="-285750">
              <a:lnSpc>
                <a:spcPct val="150000"/>
              </a:lnSpc>
              <a:buFont typeface="Wingdings" panose="05000000000000000000" pitchFamily="2" charset="2"/>
              <a:buChar char="q"/>
            </a:pPr>
            <a:r>
              <a:rPr lang="ro-RO" b="1" u="sng" dirty="0">
                <a:latin typeface="Times New Roman" panose="02020603050405020304" pitchFamily="18" charset="0"/>
                <a:cs typeface="Times New Roman" panose="02020603050405020304" pitchFamily="18" charset="0"/>
              </a:rPr>
              <a:t>Neuroștiința comportamentală </a:t>
            </a:r>
            <a:r>
              <a:rPr lang="ro-RO" dirty="0">
                <a:latin typeface="Times New Roman" panose="02020603050405020304" pitchFamily="18" charset="0"/>
                <a:cs typeface="Times New Roman" panose="02020603050405020304" pitchFamily="18" charset="0"/>
              </a:rPr>
              <a:t>– studiază procesul cognitiv (ex. gânduri, amintiri, alte procese mentale) și comportamentul afectiv (emoții, sentimente și dispoziție).</a:t>
            </a:r>
          </a:p>
          <a:p>
            <a:pPr algn="r">
              <a:lnSpc>
                <a:spcPct val="150000"/>
              </a:lnSpc>
            </a:pPr>
            <a:r>
              <a:rPr lang="ro-RO" dirty="0">
                <a:latin typeface="Times New Roman" panose="02020603050405020304" pitchFamily="18" charset="0"/>
                <a:cs typeface="Times New Roman" panose="02020603050405020304" pitchFamily="18" charset="0"/>
              </a:rPr>
              <a:t>Lombardi și colab. (2019) </a:t>
            </a:r>
          </a:p>
          <a:p>
            <a:pPr>
              <a:lnSpc>
                <a:spcPct val="150000"/>
              </a:lnSpc>
            </a:pPr>
            <a:endParaRPr lang="ro-RO" dirty="0">
              <a:latin typeface="Times New Roman" panose="02020603050405020304" pitchFamily="18" charset="0"/>
              <a:cs typeface="Times New Roman" panose="02020603050405020304" pitchFamily="18" charset="0"/>
            </a:endParaRPr>
          </a:p>
          <a:p>
            <a:pPr>
              <a:lnSpc>
                <a:spcPct val="150000"/>
              </a:lnSpc>
            </a:pPr>
            <a:r>
              <a:rPr lang="ro-RO" dirty="0">
                <a:latin typeface="Times New Roman" panose="02020603050405020304" pitchFamily="18" charset="0"/>
                <a:cs typeface="Times New Roman" panose="02020603050405020304" pitchFamily="18" charset="0"/>
              </a:rPr>
              <a:t>În ultimii ani, cercetările din domeniile neuroștiinței și ale psihologiei au devenit un subiect important atât pentru strategiile de marketing cât și pentru studiul comportamentului consumatorului.</a:t>
            </a:r>
          </a:p>
          <a:p>
            <a:endParaRPr lang="en-US" dirty="0">
              <a:latin typeface="Times New Roman" panose="02020603050405020304" pitchFamily="18" charset="0"/>
              <a:cs typeface="Times New Roman" panose="02020603050405020304" pitchFamily="18" charset="0"/>
            </a:endParaRPr>
          </a:p>
        </p:txBody>
      </p:sp>
      <p:pic>
        <p:nvPicPr>
          <p:cNvPr id="1026" name="Picture 2" descr="human body health GIF">
            <a:extLst>
              <a:ext uri="{FF2B5EF4-FFF2-40B4-BE49-F238E27FC236}">
                <a16:creationId xmlns:a16="http://schemas.microsoft.com/office/drawing/2014/main" id="{C750A57A-9FFB-E01D-1EED-E6BF947EB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683" y="181831"/>
            <a:ext cx="919278" cy="18937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B5D0C6-4C75-9BCC-8B04-457AEA645D6E}"/>
              </a:ext>
            </a:extLst>
          </p:cNvPr>
          <p:cNvSpPr txBox="1"/>
          <p:nvPr/>
        </p:nvSpPr>
        <p:spPr>
          <a:xfrm>
            <a:off x="665018" y="6611779"/>
            <a:ext cx="11790218" cy="246221"/>
          </a:xfrm>
          <a:prstGeom prst="rect">
            <a:avLst/>
          </a:prstGeom>
          <a:noFill/>
        </p:spPr>
        <p:txBody>
          <a:bodyPr wrap="square">
            <a:spAutoFit/>
          </a:bodyPr>
          <a:lstStyle/>
          <a:p>
            <a:r>
              <a:rPr lang="en-US" sz="1000" i="1" dirty="0">
                <a:solidFill>
                  <a:schemeClr val="accent5">
                    <a:lumMod val="75000"/>
                  </a:schemeClr>
                </a:solidFill>
                <a:latin typeface="Times New Roman" panose="02020603050405020304" pitchFamily="18" charset="0"/>
                <a:cs typeface="Times New Roman" panose="02020603050405020304" pitchFamily="18" charset="0"/>
              </a:rPr>
              <a:t>Vito </a:t>
            </a:r>
            <a:r>
              <a:rPr lang="en-US" sz="1000" i="1" dirty="0" err="1">
                <a:solidFill>
                  <a:schemeClr val="accent5">
                    <a:lumMod val="75000"/>
                  </a:schemeClr>
                </a:solidFill>
                <a:latin typeface="Times New Roman" panose="02020603050405020304" pitchFamily="18" charset="0"/>
                <a:cs typeface="Times New Roman" panose="02020603050405020304" pitchFamily="18" charset="0"/>
              </a:rPr>
              <a:t>Rizzi</a:t>
            </a:r>
            <a:r>
              <a:rPr lang="ro-RO" sz="1000" i="1" dirty="0">
                <a:solidFill>
                  <a:schemeClr val="accent5">
                    <a:lumMod val="75000"/>
                  </a:schemeClr>
                </a:solidFill>
                <a:latin typeface="Times New Roman" panose="02020603050405020304" pitchFamily="18" charset="0"/>
                <a:cs typeface="Times New Roman" panose="02020603050405020304" pitchFamily="18" charset="0"/>
              </a:rPr>
              <a:t>, </a:t>
            </a:r>
            <a:r>
              <a:rPr lang="en-US" sz="1000" i="1" dirty="0" err="1">
                <a:solidFill>
                  <a:schemeClr val="accent5">
                    <a:lumMod val="75000"/>
                  </a:schemeClr>
                </a:solidFill>
                <a:latin typeface="Times New Roman" panose="02020603050405020304" pitchFamily="18" charset="0"/>
                <a:cs typeface="Times New Roman" panose="02020603050405020304" pitchFamily="18" charset="0"/>
              </a:rPr>
              <a:t>Neurocosmetics</a:t>
            </a:r>
            <a:r>
              <a:rPr lang="en-US" sz="1000" i="1" dirty="0">
                <a:solidFill>
                  <a:schemeClr val="accent5">
                    <a:lumMod val="75000"/>
                  </a:schemeClr>
                </a:solidFill>
                <a:latin typeface="Times New Roman" panose="02020603050405020304" pitchFamily="18" charset="0"/>
                <a:cs typeface="Times New Roman" panose="02020603050405020304" pitchFamily="18" charset="0"/>
              </a:rPr>
              <a:t> in Skincare—The Fascinating World of Skin–Brain Connection: A Review to Explore Ingredients, Commercial Products for Skin Aging, and Cosmetic Regulation</a:t>
            </a:r>
            <a:r>
              <a:rPr lang="ro-RO" sz="1000" i="1" dirty="0">
                <a:solidFill>
                  <a:schemeClr val="accent5">
                    <a:lumMod val="75000"/>
                  </a:schemeClr>
                </a:solidFill>
                <a:latin typeface="Times New Roman" panose="02020603050405020304" pitchFamily="18" charset="0"/>
                <a:cs typeface="Times New Roman" panose="02020603050405020304" pitchFamily="18" charset="0"/>
              </a:rPr>
              <a:t>, </a:t>
            </a:r>
            <a:r>
              <a:rPr lang="en-US" sz="1000" i="1" dirty="0">
                <a:solidFill>
                  <a:schemeClr val="accent5">
                    <a:lumMod val="75000"/>
                  </a:schemeClr>
                </a:solidFill>
                <a:latin typeface="Times New Roman" panose="02020603050405020304" pitchFamily="18" charset="0"/>
                <a:cs typeface="Times New Roman" panose="02020603050405020304" pitchFamily="18" charset="0"/>
              </a:rPr>
              <a:t>Cosmetics 2021, 8(3), 66</a:t>
            </a:r>
            <a:r>
              <a:rPr lang="ro-RO" sz="1000" i="1" dirty="0">
                <a:solidFill>
                  <a:schemeClr val="accent5">
                    <a:lumMod val="75000"/>
                  </a:schemeClr>
                </a:solidFill>
                <a:latin typeface="Times New Roman" panose="02020603050405020304" pitchFamily="18" charset="0"/>
                <a:cs typeface="Times New Roman" panose="02020603050405020304" pitchFamily="18" charset="0"/>
              </a:rPr>
              <a:t>.</a:t>
            </a:r>
            <a:endParaRPr lang="en-US" sz="1000" i="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BDA04D-1CB4-099C-7C56-34916FE82C33}"/>
              </a:ext>
            </a:extLst>
          </p:cNvPr>
          <p:cNvPicPr>
            <a:picLocks noChangeAspect="1"/>
          </p:cNvPicPr>
          <p:nvPr/>
        </p:nvPicPr>
        <p:blipFill>
          <a:blip r:embed="rId6"/>
          <a:stretch>
            <a:fillRect/>
          </a:stretch>
        </p:blipFill>
        <p:spPr>
          <a:xfrm>
            <a:off x="8758229" y="84007"/>
            <a:ext cx="2438611" cy="524301"/>
          </a:xfrm>
          <a:prstGeom prst="rect">
            <a:avLst/>
          </a:prstGeom>
        </p:spPr>
      </p:pic>
    </p:spTree>
    <p:extLst>
      <p:ext uri="{BB962C8B-B14F-4D97-AF65-F5344CB8AC3E}">
        <p14:creationId xmlns:p14="http://schemas.microsoft.com/office/powerpoint/2010/main" val="206711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713AEBA-84C9-EFA8-A1FC-1648D5E9C632}"/>
              </a:ext>
            </a:extLst>
          </p:cNvPr>
          <p:cNvSpPr txBox="1">
            <a:spLocks/>
          </p:cNvSpPr>
          <p:nvPr/>
        </p:nvSpPr>
        <p:spPr>
          <a:xfrm>
            <a:off x="1348863" y="625448"/>
            <a:ext cx="8659368" cy="470310"/>
          </a:xfrm>
          <a:prstGeom prst="rect">
            <a:avLst/>
          </a:prstGeom>
          <a:solidFill>
            <a:schemeClr val="accent5">
              <a:lumMod val="60000"/>
              <a:lumOff val="40000"/>
            </a:schemeClr>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ctr"/>
            <a:r>
              <a:rPr lang="ro-RO" sz="2400" b="1" dirty="0">
                <a:latin typeface="Times New Roman" panose="02020603050405020304" pitchFamily="18" charset="0"/>
                <a:cs typeface="Times New Roman" panose="02020603050405020304" pitchFamily="18" charset="0"/>
              </a:rPr>
              <a:t>Impactul stresului asupra sănătății pielii</a:t>
            </a:r>
            <a:endParaRPr lang="en-US" sz="2400" b="1" dirty="0">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E181E762-A387-9331-A9A1-6FEB13EA527A}"/>
              </a:ext>
            </a:extLst>
          </p:cNvPr>
          <p:cNvCxnSpPr>
            <a:cxnSpLocks/>
          </p:cNvCxnSpPr>
          <p:nvPr/>
        </p:nvCxnSpPr>
        <p:spPr>
          <a:xfrm flipV="1">
            <a:off x="5500914" y="2528732"/>
            <a:ext cx="3149600" cy="117241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58B2076-DF97-B7DB-442C-DEC0342BF8F5}"/>
              </a:ext>
            </a:extLst>
          </p:cNvPr>
          <p:cNvCxnSpPr>
            <a:cxnSpLocks/>
          </p:cNvCxnSpPr>
          <p:nvPr/>
        </p:nvCxnSpPr>
        <p:spPr>
          <a:xfrm>
            <a:off x="5500914" y="3701143"/>
            <a:ext cx="3425372" cy="5226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6C2D018-E7D2-5B9D-16B5-F31D9B00111E}"/>
              </a:ext>
            </a:extLst>
          </p:cNvPr>
          <p:cNvCxnSpPr>
            <a:cxnSpLocks/>
          </p:cNvCxnSpPr>
          <p:nvPr/>
        </p:nvCxnSpPr>
        <p:spPr>
          <a:xfrm>
            <a:off x="5500914" y="3747223"/>
            <a:ext cx="3011214" cy="236189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730578DC-6ADC-08B0-1A01-950D46FEB68C}"/>
              </a:ext>
            </a:extLst>
          </p:cNvPr>
          <p:cNvGraphicFramePr/>
          <p:nvPr>
            <p:extLst>
              <p:ext uri="{D42A27DB-BD31-4B8C-83A1-F6EECF244321}">
                <p14:modId xmlns:p14="http://schemas.microsoft.com/office/powerpoint/2010/main" val="837358737"/>
              </p:ext>
            </p:extLst>
          </p:nvPr>
        </p:nvGraphicFramePr>
        <p:xfrm>
          <a:off x="1022163" y="1320800"/>
          <a:ext cx="7163893" cy="4852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Diagram group">
            <a:extLst>
              <a:ext uri="{FF2B5EF4-FFF2-40B4-BE49-F238E27FC236}">
                <a16:creationId xmlns:a16="http://schemas.microsoft.com/office/drawing/2014/main" id="{B913983F-3CDF-A477-051B-CD0AB6E3563A}"/>
              </a:ext>
            </a:extLst>
          </p:cNvPr>
          <p:cNvGrpSpPr/>
          <p:nvPr/>
        </p:nvGrpSpPr>
        <p:grpSpPr>
          <a:xfrm>
            <a:off x="8631084" y="1692347"/>
            <a:ext cx="1883795" cy="941897"/>
            <a:chOff x="5277362" y="330700"/>
            <a:chExt cx="1883795" cy="941897"/>
          </a:xfrm>
          <a:scene3d>
            <a:camera prst="perspectiveLeft" zoom="91000"/>
            <a:lightRig rig="threePt" dir="t">
              <a:rot lat="0" lon="0" rev="20640000"/>
            </a:lightRig>
          </a:scene3d>
        </p:grpSpPr>
        <p:grpSp>
          <p:nvGrpSpPr>
            <p:cNvPr id="11" name="Group 10">
              <a:extLst>
                <a:ext uri="{FF2B5EF4-FFF2-40B4-BE49-F238E27FC236}">
                  <a16:creationId xmlns:a16="http://schemas.microsoft.com/office/drawing/2014/main" id="{5C1E8045-AC30-7369-DAAC-EAFB2FC14E40}"/>
                </a:ext>
              </a:extLst>
            </p:cNvPr>
            <p:cNvGrpSpPr/>
            <p:nvPr/>
          </p:nvGrpSpPr>
          <p:grpSpPr>
            <a:xfrm>
              <a:off x="5277362" y="330700"/>
              <a:ext cx="1883795" cy="941897"/>
              <a:chOff x="5277362" y="330700"/>
              <a:chExt cx="1883795" cy="941897"/>
            </a:xfrm>
          </p:grpSpPr>
          <p:sp>
            <p:nvSpPr>
              <p:cNvPr id="12" name="Rectangle: Rounded Corners 11">
                <a:extLst>
                  <a:ext uri="{FF2B5EF4-FFF2-40B4-BE49-F238E27FC236}">
                    <a16:creationId xmlns:a16="http://schemas.microsoft.com/office/drawing/2014/main" id="{B78A3C5F-3EAA-8E40-1F46-527DFCEC7985}"/>
                  </a:ext>
                </a:extLst>
              </p:cNvPr>
              <p:cNvSpPr/>
              <p:nvPr/>
            </p:nvSpPr>
            <p:spPr>
              <a:xfrm>
                <a:off x="5277362" y="330700"/>
                <a:ext cx="1883795" cy="941897"/>
              </a:xfrm>
              <a:prstGeom prst="roundRect">
                <a:avLst>
                  <a:gd name="adj" fmla="val 1000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3" name="Rectangle: Rounded Corners 4">
                <a:extLst>
                  <a:ext uri="{FF2B5EF4-FFF2-40B4-BE49-F238E27FC236}">
                    <a16:creationId xmlns:a16="http://schemas.microsoft.com/office/drawing/2014/main" id="{7B8F59E0-39E6-9727-39DE-0CC353654B03}"/>
                  </a:ext>
                </a:extLst>
              </p:cNvPr>
              <p:cNvSpPr txBox="1"/>
              <p:nvPr/>
            </p:nvSpPr>
            <p:spPr>
              <a:xfrm>
                <a:off x="5304949" y="358287"/>
                <a:ext cx="1828621" cy="88672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ro-RO" sz="1900" b="1" i="1" kern="1200" dirty="0">
                    <a:latin typeface="Times New Roman" panose="02020603050405020304" pitchFamily="18" charset="0"/>
                    <a:cs typeface="Times New Roman" panose="02020603050405020304" pitchFamily="18" charset="0"/>
                  </a:rPr>
                  <a:t>Durere</a:t>
                </a:r>
                <a:endParaRPr lang="en-US" sz="1900" b="1" i="1" kern="1200" dirty="0">
                  <a:latin typeface="Times New Roman" panose="02020603050405020304" pitchFamily="18" charset="0"/>
                  <a:cs typeface="Times New Roman" panose="02020603050405020304" pitchFamily="18" charset="0"/>
                </a:endParaRPr>
              </a:p>
            </p:txBody>
          </p:sp>
        </p:grpSp>
      </p:grpSp>
      <p:grpSp>
        <p:nvGrpSpPr>
          <p:cNvPr id="14" name="Diagram group">
            <a:extLst>
              <a:ext uri="{FF2B5EF4-FFF2-40B4-BE49-F238E27FC236}">
                <a16:creationId xmlns:a16="http://schemas.microsoft.com/office/drawing/2014/main" id="{F3219452-E6FD-DF4E-4F9A-F3DAE43D2920}"/>
              </a:ext>
            </a:extLst>
          </p:cNvPr>
          <p:cNvGrpSpPr/>
          <p:nvPr/>
        </p:nvGrpSpPr>
        <p:grpSpPr>
          <a:xfrm>
            <a:off x="8476844" y="5524931"/>
            <a:ext cx="2409372" cy="1121872"/>
            <a:chOff x="5277362" y="330700"/>
            <a:chExt cx="1883795" cy="941897"/>
          </a:xfrm>
          <a:scene3d>
            <a:camera prst="perspectiveLeft" zoom="91000"/>
            <a:lightRig rig="threePt" dir="t">
              <a:rot lat="0" lon="0" rev="20640000"/>
            </a:lightRig>
          </a:scene3d>
        </p:grpSpPr>
        <p:grpSp>
          <p:nvGrpSpPr>
            <p:cNvPr id="15" name="Group 14">
              <a:extLst>
                <a:ext uri="{FF2B5EF4-FFF2-40B4-BE49-F238E27FC236}">
                  <a16:creationId xmlns:a16="http://schemas.microsoft.com/office/drawing/2014/main" id="{B9F5F1FD-5B12-04A4-CEF1-1760318C9DB5}"/>
                </a:ext>
              </a:extLst>
            </p:cNvPr>
            <p:cNvGrpSpPr/>
            <p:nvPr/>
          </p:nvGrpSpPr>
          <p:grpSpPr>
            <a:xfrm>
              <a:off x="5277362" y="330700"/>
              <a:ext cx="1883795" cy="941897"/>
              <a:chOff x="5277362" y="330700"/>
              <a:chExt cx="1883795" cy="941897"/>
            </a:xfrm>
          </p:grpSpPr>
          <p:sp>
            <p:nvSpPr>
              <p:cNvPr id="16" name="Rectangle: Rounded Corners 15">
                <a:extLst>
                  <a:ext uri="{FF2B5EF4-FFF2-40B4-BE49-F238E27FC236}">
                    <a16:creationId xmlns:a16="http://schemas.microsoft.com/office/drawing/2014/main" id="{B2EFE4AF-06EF-3C7C-AFA7-811161C50568}"/>
                  </a:ext>
                </a:extLst>
              </p:cNvPr>
              <p:cNvSpPr/>
              <p:nvPr/>
            </p:nvSpPr>
            <p:spPr>
              <a:xfrm>
                <a:off x="5277362" y="330700"/>
                <a:ext cx="1883795" cy="941897"/>
              </a:xfrm>
              <a:prstGeom prst="roundRect">
                <a:avLst>
                  <a:gd name="adj" fmla="val 1000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7" name="Rectangle: Rounded Corners 4">
                <a:extLst>
                  <a:ext uri="{FF2B5EF4-FFF2-40B4-BE49-F238E27FC236}">
                    <a16:creationId xmlns:a16="http://schemas.microsoft.com/office/drawing/2014/main" id="{4F22D1AC-1F59-EAB1-F178-25B4627D0B94}"/>
                  </a:ext>
                </a:extLst>
              </p:cNvPr>
              <p:cNvSpPr txBox="1"/>
              <p:nvPr/>
            </p:nvSpPr>
            <p:spPr>
              <a:xfrm>
                <a:off x="5304949" y="358287"/>
                <a:ext cx="1828621" cy="88672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ro-RO" sz="1900" b="1" i="1" dirty="0">
                    <a:latin typeface="Times New Roman" panose="02020603050405020304" pitchFamily="18" charset="0"/>
                    <a:cs typeface="Times New Roman" panose="02020603050405020304" pitchFamily="18" charset="0"/>
                  </a:rPr>
                  <a:t>Afectarea mecanismelor de apărare a pielii</a:t>
                </a:r>
                <a:endParaRPr lang="en-US" sz="1900" b="1" i="1" kern="1200" dirty="0">
                  <a:latin typeface="Times New Roman" panose="02020603050405020304" pitchFamily="18" charset="0"/>
                  <a:cs typeface="Times New Roman" panose="02020603050405020304" pitchFamily="18" charset="0"/>
                </a:endParaRPr>
              </a:p>
            </p:txBody>
          </p:sp>
        </p:grpSp>
      </p:grpSp>
      <p:grpSp>
        <p:nvGrpSpPr>
          <p:cNvPr id="21" name="Diagram group">
            <a:extLst>
              <a:ext uri="{FF2B5EF4-FFF2-40B4-BE49-F238E27FC236}">
                <a16:creationId xmlns:a16="http://schemas.microsoft.com/office/drawing/2014/main" id="{21F269DC-2359-862B-96BC-CD3BB0131BA7}"/>
              </a:ext>
            </a:extLst>
          </p:cNvPr>
          <p:cNvGrpSpPr/>
          <p:nvPr/>
        </p:nvGrpSpPr>
        <p:grpSpPr>
          <a:xfrm>
            <a:off x="8650514" y="3701143"/>
            <a:ext cx="2915930" cy="1131240"/>
            <a:chOff x="5277362" y="330700"/>
            <a:chExt cx="1883795" cy="941897"/>
          </a:xfrm>
          <a:scene3d>
            <a:camera prst="perspectiveLeft" zoom="91000"/>
            <a:lightRig rig="threePt" dir="t">
              <a:rot lat="0" lon="0" rev="20640000"/>
            </a:lightRig>
          </a:scene3d>
        </p:grpSpPr>
        <p:grpSp>
          <p:nvGrpSpPr>
            <p:cNvPr id="22" name="Group 21">
              <a:extLst>
                <a:ext uri="{FF2B5EF4-FFF2-40B4-BE49-F238E27FC236}">
                  <a16:creationId xmlns:a16="http://schemas.microsoft.com/office/drawing/2014/main" id="{EA2BB508-CF73-CCB9-39DA-5819E072183E}"/>
                </a:ext>
              </a:extLst>
            </p:cNvPr>
            <p:cNvGrpSpPr/>
            <p:nvPr/>
          </p:nvGrpSpPr>
          <p:grpSpPr>
            <a:xfrm>
              <a:off x="5277362" y="330700"/>
              <a:ext cx="1883795" cy="941897"/>
              <a:chOff x="5277362" y="330700"/>
              <a:chExt cx="1883795" cy="941897"/>
            </a:xfrm>
          </p:grpSpPr>
          <p:sp>
            <p:nvSpPr>
              <p:cNvPr id="23" name="Rectangle: Rounded Corners 22">
                <a:extLst>
                  <a:ext uri="{FF2B5EF4-FFF2-40B4-BE49-F238E27FC236}">
                    <a16:creationId xmlns:a16="http://schemas.microsoft.com/office/drawing/2014/main" id="{31DCC49D-BFF0-6B10-75ED-F87FF477057E}"/>
                  </a:ext>
                </a:extLst>
              </p:cNvPr>
              <p:cNvSpPr/>
              <p:nvPr/>
            </p:nvSpPr>
            <p:spPr>
              <a:xfrm>
                <a:off x="5277362" y="330700"/>
                <a:ext cx="1883795" cy="941897"/>
              </a:xfrm>
              <a:prstGeom prst="roundRect">
                <a:avLst>
                  <a:gd name="adj" fmla="val 10000"/>
                </a:avLst>
              </a:prstGeom>
              <a:sp3d extrusionH="50600" prstMaterial="plastic">
                <a:bevelT w="101600" h="80600" prst="relaxedInset"/>
                <a:bevelB w="80600" h="80600" prst="relaxedInset"/>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24" name="Rectangle: Rounded Corners 4">
                <a:extLst>
                  <a:ext uri="{FF2B5EF4-FFF2-40B4-BE49-F238E27FC236}">
                    <a16:creationId xmlns:a16="http://schemas.microsoft.com/office/drawing/2014/main" id="{3E669C37-313B-8E24-45BF-63B321AE0205}"/>
                  </a:ext>
                </a:extLst>
              </p:cNvPr>
              <p:cNvSpPr txBox="1"/>
              <p:nvPr/>
            </p:nvSpPr>
            <p:spPr>
              <a:xfrm>
                <a:off x="5304949" y="358287"/>
                <a:ext cx="1828621" cy="88672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ro-RO" sz="1900" b="1" i="1" dirty="0">
                    <a:latin typeface="Times New Roman" panose="02020603050405020304" pitchFamily="18" charset="0"/>
                    <a:cs typeface="Times New Roman" panose="02020603050405020304" pitchFamily="18" charset="0"/>
                  </a:rPr>
                  <a:t>Afectarea proceselor de regenerare a pielii</a:t>
                </a:r>
                <a:endParaRPr lang="en-US" sz="1900" b="1" i="1" kern="1200" dirty="0">
                  <a:latin typeface="Times New Roman" panose="02020603050405020304" pitchFamily="18" charset="0"/>
                  <a:cs typeface="Times New Roman" panose="02020603050405020304" pitchFamily="18" charset="0"/>
                </a:endParaRPr>
              </a:p>
            </p:txBody>
          </p:sp>
        </p:grpSp>
      </p:grpSp>
      <p:pic>
        <p:nvPicPr>
          <p:cNvPr id="4" name="Picture 3">
            <a:extLst>
              <a:ext uri="{FF2B5EF4-FFF2-40B4-BE49-F238E27FC236}">
                <a16:creationId xmlns:a16="http://schemas.microsoft.com/office/drawing/2014/main" id="{50FDCD0F-6F9D-463C-5A08-0F73E59548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6286" y="51919"/>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1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844B5-1A61-06FC-52A8-1A8261B91ACF}"/>
              </a:ext>
            </a:extLst>
          </p:cNvPr>
          <p:cNvPicPr>
            <a:picLocks noChangeAspect="1"/>
          </p:cNvPicPr>
          <p:nvPr/>
        </p:nvPicPr>
        <p:blipFill>
          <a:blip r:embed="rId3"/>
          <a:stretch>
            <a:fillRect/>
          </a:stretch>
        </p:blipFill>
        <p:spPr>
          <a:xfrm>
            <a:off x="2202308" y="1312518"/>
            <a:ext cx="3893692" cy="2840841"/>
          </a:xfrm>
          <a:prstGeom prst="rect">
            <a:avLst/>
          </a:prstGeom>
        </p:spPr>
      </p:pic>
      <p:pic>
        <p:nvPicPr>
          <p:cNvPr id="8" name="Picture 7">
            <a:extLst>
              <a:ext uri="{FF2B5EF4-FFF2-40B4-BE49-F238E27FC236}">
                <a16:creationId xmlns:a16="http://schemas.microsoft.com/office/drawing/2014/main" id="{77781859-8BD0-A575-78EF-182551F6397F}"/>
              </a:ext>
            </a:extLst>
          </p:cNvPr>
          <p:cNvPicPr>
            <a:picLocks noChangeAspect="1"/>
          </p:cNvPicPr>
          <p:nvPr/>
        </p:nvPicPr>
        <p:blipFill>
          <a:blip r:embed="rId4"/>
          <a:stretch>
            <a:fillRect/>
          </a:stretch>
        </p:blipFill>
        <p:spPr>
          <a:xfrm>
            <a:off x="6603152" y="1312518"/>
            <a:ext cx="4292530" cy="2840841"/>
          </a:xfrm>
          <a:prstGeom prst="rect">
            <a:avLst/>
          </a:prstGeom>
        </p:spPr>
      </p:pic>
      <p:sp>
        <p:nvSpPr>
          <p:cNvPr id="2" name="TextBox 1">
            <a:extLst>
              <a:ext uri="{FF2B5EF4-FFF2-40B4-BE49-F238E27FC236}">
                <a16:creationId xmlns:a16="http://schemas.microsoft.com/office/drawing/2014/main" id="{2594D072-6A3A-BB37-87E3-3A8EF018CC87}"/>
              </a:ext>
            </a:extLst>
          </p:cNvPr>
          <p:cNvSpPr txBox="1"/>
          <p:nvPr/>
        </p:nvSpPr>
        <p:spPr>
          <a:xfrm>
            <a:off x="1352274" y="402685"/>
            <a:ext cx="8372646" cy="579967"/>
          </a:xfrm>
          <a:prstGeom prst="rect">
            <a:avLst/>
          </a:prstGeom>
          <a:noFill/>
        </p:spPr>
        <p:txBody>
          <a:bodyPr wrap="square" rtlCol="0">
            <a:spAutoFit/>
          </a:bodyPr>
          <a:lstStyle/>
          <a:p>
            <a:pPr algn="just">
              <a:lnSpc>
                <a:spcPct val="150000"/>
              </a:lnSpc>
            </a:pPr>
            <a:r>
              <a:rPr lang="ro-RO" sz="2400" b="1" u="sng" dirty="0">
                <a:latin typeface="Times New Roman" panose="02020603050405020304" pitchFamily="18" charset="0"/>
                <a:cs typeface="Times New Roman" panose="02020603050405020304" pitchFamily="18" charset="0"/>
              </a:rPr>
              <a:t>Senescența </a:t>
            </a:r>
          </a:p>
        </p:txBody>
      </p:sp>
      <p:pic>
        <p:nvPicPr>
          <p:cNvPr id="10" name="Picture 9">
            <a:extLst>
              <a:ext uri="{FF2B5EF4-FFF2-40B4-BE49-F238E27FC236}">
                <a16:creationId xmlns:a16="http://schemas.microsoft.com/office/drawing/2014/main" id="{B664B350-CFA4-C111-C7D4-FBE5B5D984BB}"/>
              </a:ext>
            </a:extLst>
          </p:cNvPr>
          <p:cNvPicPr>
            <a:picLocks noChangeAspect="1"/>
          </p:cNvPicPr>
          <p:nvPr/>
        </p:nvPicPr>
        <p:blipFill>
          <a:blip r:embed="rId5"/>
          <a:stretch>
            <a:fillRect/>
          </a:stretch>
        </p:blipFill>
        <p:spPr>
          <a:xfrm>
            <a:off x="4769079" y="4423410"/>
            <a:ext cx="3293785" cy="1972090"/>
          </a:xfrm>
          <a:prstGeom prst="rect">
            <a:avLst/>
          </a:prstGeom>
        </p:spPr>
      </p:pic>
      <p:pic>
        <p:nvPicPr>
          <p:cNvPr id="3" name="Picture 2">
            <a:extLst>
              <a:ext uri="{FF2B5EF4-FFF2-40B4-BE49-F238E27FC236}">
                <a16:creationId xmlns:a16="http://schemas.microsoft.com/office/drawing/2014/main" id="{CEC7C677-0F7E-AD50-1483-67E7DDB3F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295" y="319968"/>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52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7497ECE-2D24-84A5-805E-FE43D9DBD293}"/>
              </a:ext>
            </a:extLst>
          </p:cNvPr>
          <p:cNvSpPr txBox="1">
            <a:spLocks/>
          </p:cNvSpPr>
          <p:nvPr/>
        </p:nvSpPr>
        <p:spPr>
          <a:xfrm>
            <a:off x="1021225" y="529682"/>
            <a:ext cx="8659368" cy="457289"/>
          </a:xfrm>
          <a:prstGeom prst="rect">
            <a:avLst/>
          </a:prstGeom>
          <a:solidFill>
            <a:srgbClr val="92D050"/>
          </a:solidFill>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o-RO" sz="2800" b="1" dirty="0">
                <a:latin typeface="Times New Roman" panose="02020603050405020304" pitchFamily="18" charset="0"/>
                <a:cs typeface="Times New Roman" panose="02020603050405020304" pitchFamily="18" charset="0"/>
              </a:rPr>
              <a:t>Perspective de viitor</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020DB6A-93A5-F0EB-B57F-AACFB6D45975}"/>
              </a:ext>
            </a:extLst>
          </p:cNvPr>
          <p:cNvSpPr txBox="1"/>
          <p:nvPr/>
        </p:nvSpPr>
        <p:spPr>
          <a:xfrm>
            <a:off x="894250" y="464368"/>
            <a:ext cx="10697029" cy="6275051"/>
          </a:xfrm>
          <a:prstGeom prst="rect">
            <a:avLst/>
          </a:prstGeom>
          <a:noFill/>
        </p:spPr>
        <p:txBody>
          <a:bodyPr wrap="square" rtlCol="0">
            <a:spAutoFit/>
          </a:bodyPr>
          <a:lstStyle/>
          <a:p>
            <a:pPr algn="ctr">
              <a:lnSpc>
                <a:spcPct val="150000"/>
              </a:lnSpc>
            </a:pPr>
            <a:endParaRPr lang="ro-RO" b="1" dirty="0">
              <a:solidFill>
                <a:srgbClr val="7030A0"/>
              </a:solidFill>
              <a:latin typeface="Times New Roman" panose="02020603050405020304" pitchFamily="18" charset="0"/>
              <a:cs typeface="Times New Roman" panose="02020603050405020304" pitchFamily="18" charset="0"/>
            </a:endParaRPr>
          </a:p>
          <a:p>
            <a:pPr algn="ctr">
              <a:lnSpc>
                <a:spcPct val="150000"/>
              </a:lnSpc>
            </a:pPr>
            <a:r>
              <a:rPr lang="ro-RO" b="1" dirty="0">
                <a:solidFill>
                  <a:srgbClr val="7030A0"/>
                </a:solidFill>
                <a:latin typeface="Times New Roman" panose="02020603050405020304" pitchFamily="18" charset="0"/>
                <a:cs typeface="Times New Roman" panose="02020603050405020304" pitchFamily="18" charset="0"/>
              </a:rPr>
              <a:t>Tendințe și previziuni pentru 2030</a:t>
            </a:r>
          </a:p>
          <a:p>
            <a:pPr marL="342900" indent="-342900">
              <a:lnSpc>
                <a:spcPct val="150000"/>
              </a:lnSpc>
              <a:buAutoNum type="arabicPeriod"/>
            </a:pPr>
            <a:r>
              <a:rPr lang="ro-RO" b="1" u="sng" dirty="0">
                <a:latin typeface="Times New Roman" panose="02020603050405020304" pitchFamily="18" charset="0"/>
                <a:cs typeface="Times New Roman" panose="02020603050405020304" pitchFamily="18" charset="0"/>
              </a:rPr>
              <a:t>Integrare AI și BIG DATA</a:t>
            </a:r>
          </a:p>
          <a:p>
            <a:pPr>
              <a:lnSpc>
                <a:spcPct val="150000"/>
              </a:lnSpc>
            </a:pPr>
            <a:r>
              <a:rPr lang="ro-RO" dirty="0">
                <a:latin typeface="Times New Roman" panose="02020603050405020304" pitchFamily="18" charset="0"/>
                <a:cs typeface="Times New Roman" panose="02020603050405020304" pitchFamily="18" charset="0"/>
              </a:rPr>
              <a:t>Prin formulări personalizate cu ajutorul algoritmilor oferind regimuri personalizate adaptate condițiilor unice ale pielii consumatorilor, al factorilor de mediu și al stilului de viață al acestora.</a:t>
            </a:r>
          </a:p>
          <a:p>
            <a:pPr>
              <a:lnSpc>
                <a:spcPct val="150000"/>
              </a:lnSpc>
            </a:pPr>
            <a:r>
              <a:rPr lang="ro-RO" b="1" dirty="0">
                <a:latin typeface="Times New Roman" panose="02020603050405020304" pitchFamily="18" charset="0"/>
                <a:cs typeface="Times New Roman" panose="02020603050405020304" pitchFamily="18" charset="0"/>
              </a:rPr>
              <a:t>2</a:t>
            </a:r>
            <a:r>
              <a:rPr lang="ro-RO" dirty="0">
                <a:latin typeface="Times New Roman" panose="02020603050405020304" pitchFamily="18" charset="0"/>
                <a:cs typeface="Times New Roman" panose="02020603050405020304" pitchFamily="18" charset="0"/>
              </a:rPr>
              <a:t>. </a:t>
            </a:r>
            <a:r>
              <a:rPr lang="ro-RO" b="1" u="sng" dirty="0">
                <a:latin typeface="Times New Roman" panose="02020603050405020304" pitchFamily="18" charset="0"/>
                <a:cs typeface="Times New Roman" panose="02020603050405020304" pitchFamily="18" charset="0"/>
              </a:rPr>
              <a:t>Progrese în biotehnologii</a:t>
            </a:r>
          </a:p>
          <a:p>
            <a:pPr>
              <a:lnSpc>
                <a:spcPct val="150000"/>
              </a:lnSpc>
            </a:pPr>
            <a:r>
              <a:rPr lang="ro-RO" dirty="0">
                <a:latin typeface="Times New Roman" panose="02020603050405020304" pitchFamily="18" charset="0"/>
                <a:cs typeface="Times New Roman" panose="02020603050405020304" pitchFamily="18" charset="0"/>
              </a:rPr>
              <a:t>Prin intermediul inovațiilor rezultate prin biotehnologie, vor fi introduse noi ingrediente neuroactive și sisteme de livrare pentru acestea cât mai sofisticate. Aceste progrese vor spori eficacitatea produsului, oferind tratamente țintite pentru diferite afecțiuni ale pielii și îmbunătățind experiența senzorială.</a:t>
            </a:r>
          </a:p>
          <a:p>
            <a:pPr>
              <a:lnSpc>
                <a:spcPct val="150000"/>
              </a:lnSpc>
            </a:pPr>
            <a:r>
              <a:rPr lang="ro-RO" dirty="0">
                <a:latin typeface="Times New Roman" panose="02020603050405020304" pitchFamily="18" charset="0"/>
                <a:cs typeface="Times New Roman" panose="02020603050405020304" pitchFamily="18" charset="0"/>
              </a:rPr>
              <a:t>Ex. Peptide / proteine derivate obținute prin biotehnologie vor fi utilizate pentru a crea formulări care vor pătrunde mai adânc în piele, livrând activele acolo unde sunt necesare.</a:t>
            </a:r>
          </a:p>
          <a:p>
            <a:pPr>
              <a:lnSpc>
                <a:spcPct val="150000"/>
              </a:lnSpc>
            </a:pPr>
            <a:r>
              <a:rPr lang="ro-RO" b="1" dirty="0">
                <a:latin typeface="Times New Roman" panose="02020603050405020304" pitchFamily="18" charset="0"/>
                <a:cs typeface="Times New Roman" panose="02020603050405020304" pitchFamily="18" charset="0"/>
              </a:rPr>
              <a:t>3.</a:t>
            </a:r>
            <a:r>
              <a:rPr lang="ro-RO" dirty="0">
                <a:latin typeface="Times New Roman" panose="02020603050405020304" pitchFamily="18" charset="0"/>
                <a:cs typeface="Times New Roman" panose="02020603050405020304" pitchFamily="18" charset="0"/>
              </a:rPr>
              <a:t> </a:t>
            </a:r>
            <a:r>
              <a:rPr lang="ro-RO" b="1" u="sng" dirty="0">
                <a:latin typeface="Times New Roman" panose="02020603050405020304" pitchFamily="18" charset="0"/>
                <a:cs typeface="Times New Roman" panose="02020603050405020304" pitchFamily="18" charset="0"/>
              </a:rPr>
              <a:t>Sustenabilitate și economie circulară</a:t>
            </a:r>
          </a:p>
          <a:p>
            <a:pPr>
              <a:lnSpc>
                <a:spcPct val="150000"/>
              </a:lnSpc>
            </a:pPr>
            <a:r>
              <a:rPr lang="ro-RO" dirty="0">
                <a:latin typeface="Times New Roman" panose="02020603050405020304" pitchFamily="18" charset="0"/>
                <a:cs typeface="Times New Roman" panose="02020603050405020304" pitchFamily="18" charset="0"/>
              </a:rPr>
              <a:t>Concentrare pe dezvoltare de molecule sustenabile, din surse etice, reflectând valorile consumatorilor.</a:t>
            </a:r>
          </a:p>
          <a:p>
            <a:pPr>
              <a:lnSpc>
                <a:spcPct val="150000"/>
              </a:lnSpc>
            </a:pPr>
            <a:r>
              <a:rPr lang="ro-RO" b="1" dirty="0">
                <a:latin typeface="Times New Roman" panose="02020603050405020304" pitchFamily="18" charset="0"/>
                <a:cs typeface="Times New Roman" panose="02020603050405020304" pitchFamily="18" charset="0"/>
              </a:rPr>
              <a:t>4.</a:t>
            </a:r>
            <a:r>
              <a:rPr lang="ro-RO" dirty="0">
                <a:latin typeface="Times New Roman" panose="02020603050405020304" pitchFamily="18" charset="0"/>
                <a:cs typeface="Times New Roman" panose="02020603050405020304" pitchFamily="18" charset="0"/>
              </a:rPr>
              <a:t> </a:t>
            </a:r>
            <a:r>
              <a:rPr lang="ro-RO" b="1" u="sng" dirty="0">
                <a:highlight>
                  <a:srgbClr val="FFFF00"/>
                </a:highlight>
                <a:latin typeface="Times New Roman" panose="02020603050405020304" pitchFamily="18" charset="0"/>
                <a:cs typeface="Times New Roman" panose="02020603050405020304" pitchFamily="18" charset="0"/>
              </a:rPr>
              <a:t>Produse neurosenzoriale</a:t>
            </a:r>
          </a:p>
          <a:p>
            <a:pPr>
              <a:lnSpc>
                <a:spcPct val="150000"/>
              </a:lnSpc>
            </a:pPr>
            <a:r>
              <a:rPr lang="ro-RO" dirty="0">
                <a:latin typeface="Times New Roman" panose="02020603050405020304" pitchFamily="18" charset="0"/>
                <a:cs typeface="Times New Roman" panose="02020603050405020304" pitchFamily="18" charset="0"/>
              </a:rPr>
              <a:t>Produsele cate oferă experiențe senzoriale îmbunătățite și beneficii funcționale.</a:t>
            </a:r>
          </a:p>
        </p:txBody>
      </p:sp>
      <p:pic>
        <p:nvPicPr>
          <p:cNvPr id="4" name="Picture 3">
            <a:extLst>
              <a:ext uri="{FF2B5EF4-FFF2-40B4-BE49-F238E27FC236}">
                <a16:creationId xmlns:a16="http://schemas.microsoft.com/office/drawing/2014/main" id="{2F06DECF-EB35-E726-B785-9051A63FE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905" y="118581"/>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64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FFD6D85-7C8F-3678-1978-24EBBB28E20A}"/>
              </a:ext>
            </a:extLst>
          </p:cNvPr>
          <p:cNvGraphicFramePr/>
          <p:nvPr>
            <p:extLst>
              <p:ext uri="{D42A27DB-BD31-4B8C-83A1-F6EECF244321}">
                <p14:modId xmlns:p14="http://schemas.microsoft.com/office/powerpoint/2010/main" val="1498406601"/>
              </p:ext>
            </p:extLst>
          </p:nvPr>
        </p:nvGraphicFramePr>
        <p:xfrm>
          <a:off x="2479240" y="916664"/>
          <a:ext cx="7473821" cy="43833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A396497-857B-3343-7E13-A815E5499D45}"/>
              </a:ext>
            </a:extLst>
          </p:cNvPr>
          <p:cNvSpPr txBox="1"/>
          <p:nvPr/>
        </p:nvSpPr>
        <p:spPr>
          <a:xfrm>
            <a:off x="1716341" y="5506341"/>
            <a:ext cx="8999621" cy="646331"/>
          </a:xfrm>
          <a:prstGeom prst="rect">
            <a:avLst/>
          </a:prstGeom>
          <a:noFill/>
        </p:spPr>
        <p:txBody>
          <a:bodyPr wrap="square">
            <a:spAutoFit/>
          </a:bodyPr>
          <a:lstStyle/>
          <a:p>
            <a:pPr algn="ctr"/>
            <a:r>
              <a:rPr lang="ro-RO" sz="1800" i="1" dirty="0">
                <a:latin typeface="Times New Roman" panose="02020603050405020304" pitchFamily="18" charset="0"/>
                <a:cs typeface="Times New Roman" panose="02020603050405020304" pitchFamily="18" charset="0"/>
              </a:rPr>
              <a:t>Fig. 1 - Mărimea Pieței de Produse Farmaceutice de Uz Topic și Mărimea Piaței de Produse pentru Îngrijire Personală și Frumusețe (2023)</a:t>
            </a:r>
            <a:endParaRPr lang="en-US" sz="18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4DBFCA6-34D6-48C7-5B94-6BCA5A81F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536" y="205839"/>
            <a:ext cx="2435349" cy="5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0443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45FB24-BEC6-4D44-888B-84AEBBA2DC09}">
  <ds:schemaRefs>
    <ds:schemaRef ds:uri="http://schemas.microsoft.com/sharepoint/v3/contenttype/forms"/>
  </ds:schemaRefs>
</ds:datastoreItem>
</file>

<file path=customXml/itemProps2.xml><?xml version="1.0" encoding="utf-8"?>
<ds:datastoreItem xmlns:ds="http://schemas.openxmlformats.org/officeDocument/2006/customXml" ds:itemID="{3FD9A38F-9A2C-42E5-9013-4C4B1FFCB4F6}">
  <ds:schemaRefs>
    <ds:schemaRef ds:uri="http://purl.org/dc/term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Crop design</Template>
  <TotalTime>2538</TotalTime>
  <Words>2658</Words>
  <Application>Microsoft Office PowerPoint</Application>
  <PresentationFormat>Widescreen</PresentationFormat>
  <Paragraphs>236</Paragraphs>
  <Slides>26</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 Black</vt:lpstr>
      <vt:lpstr>Calibri</vt:lpstr>
      <vt:lpstr>Franklin Gothic Book</vt:lpstr>
      <vt:lpstr>Times New Roman</vt:lpstr>
      <vt:lpstr>Wingdings</vt:lpstr>
      <vt:lpstr>Crop</vt:lpstr>
      <vt:lpstr>Neuroglow:  molecule neuroactive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Exozomii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Neuroglow:  molecule neuroactive</dc:title>
  <dc:creator>Elena</dc:creator>
  <cp:lastModifiedBy>Iulia Nebunu</cp:lastModifiedBy>
  <cp:revision>88</cp:revision>
  <dcterms:created xsi:type="dcterms:W3CDTF">2024-07-07T11:36:39Z</dcterms:created>
  <dcterms:modified xsi:type="dcterms:W3CDTF">2024-07-10T11:36:12Z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