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 id="2147483655" r:id="rId2"/>
  </p:sldMasterIdLst>
  <p:notesMasterIdLst>
    <p:notesMasterId r:id="rId36"/>
  </p:notesMasterIdLst>
  <p:handoutMasterIdLst>
    <p:handoutMasterId r:id="rId37"/>
  </p:handoutMasterIdLst>
  <p:sldIdLst>
    <p:sldId id="256" r:id="rId3"/>
    <p:sldId id="460" r:id="rId4"/>
    <p:sldId id="478" r:id="rId5"/>
    <p:sldId id="438" r:id="rId6"/>
    <p:sldId id="440" r:id="rId7"/>
    <p:sldId id="450" r:id="rId8"/>
    <p:sldId id="462" r:id="rId9"/>
    <p:sldId id="446" r:id="rId10"/>
    <p:sldId id="451" r:id="rId11"/>
    <p:sldId id="447" r:id="rId12"/>
    <p:sldId id="449" r:id="rId13"/>
    <p:sldId id="464" r:id="rId14"/>
    <p:sldId id="465" r:id="rId15"/>
    <p:sldId id="458" r:id="rId16"/>
    <p:sldId id="471" r:id="rId17"/>
    <p:sldId id="466" r:id="rId18"/>
    <p:sldId id="452" r:id="rId19"/>
    <p:sldId id="470" r:id="rId20"/>
    <p:sldId id="479" r:id="rId21"/>
    <p:sldId id="474" r:id="rId22"/>
    <p:sldId id="469" r:id="rId23"/>
    <p:sldId id="477" r:id="rId24"/>
    <p:sldId id="472" r:id="rId25"/>
    <p:sldId id="475" r:id="rId26"/>
    <p:sldId id="426" r:id="rId27"/>
    <p:sldId id="445" r:id="rId28"/>
    <p:sldId id="436" r:id="rId29"/>
    <p:sldId id="455" r:id="rId30"/>
    <p:sldId id="456" r:id="rId31"/>
    <p:sldId id="457" r:id="rId32"/>
    <p:sldId id="444" r:id="rId33"/>
    <p:sldId id="453" r:id="rId34"/>
    <p:sldId id="454" r:id="rId35"/>
  </p:sldIdLst>
  <p:sldSz cx="9144000" cy="6858000" type="screen4x3"/>
  <p:notesSz cx="6797675" cy="9929813"/>
  <p:defaultTextStyle>
    <a:defPPr>
      <a:defRPr lang="en-US"/>
    </a:defPPr>
    <a:lvl1pPr algn="l" rtl="0" eaLnBrk="0" fontAlgn="base" hangingPunct="0">
      <a:spcBef>
        <a:spcPct val="0"/>
      </a:spcBef>
      <a:spcAft>
        <a:spcPct val="0"/>
      </a:spcAft>
      <a:defRPr sz="48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48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48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48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4800" kern="1200">
        <a:solidFill>
          <a:schemeClr val="tx2"/>
        </a:solidFill>
        <a:latin typeface="Arial" panose="020B0604020202020204" pitchFamily="34" charset="0"/>
        <a:ea typeface="+mn-ea"/>
        <a:cs typeface="+mn-cs"/>
      </a:defRPr>
    </a:lvl5pPr>
    <a:lvl6pPr marL="2286000" algn="l" defTabSz="914400" rtl="0" eaLnBrk="1" latinLnBrk="0" hangingPunct="1">
      <a:defRPr sz="4800" kern="1200">
        <a:solidFill>
          <a:schemeClr val="tx2"/>
        </a:solidFill>
        <a:latin typeface="Arial" panose="020B0604020202020204" pitchFamily="34" charset="0"/>
        <a:ea typeface="+mn-ea"/>
        <a:cs typeface="+mn-cs"/>
      </a:defRPr>
    </a:lvl6pPr>
    <a:lvl7pPr marL="2743200" algn="l" defTabSz="914400" rtl="0" eaLnBrk="1" latinLnBrk="0" hangingPunct="1">
      <a:defRPr sz="4800" kern="1200">
        <a:solidFill>
          <a:schemeClr val="tx2"/>
        </a:solidFill>
        <a:latin typeface="Arial" panose="020B0604020202020204" pitchFamily="34" charset="0"/>
        <a:ea typeface="+mn-ea"/>
        <a:cs typeface="+mn-cs"/>
      </a:defRPr>
    </a:lvl7pPr>
    <a:lvl8pPr marL="3200400" algn="l" defTabSz="914400" rtl="0" eaLnBrk="1" latinLnBrk="0" hangingPunct="1">
      <a:defRPr sz="4800" kern="1200">
        <a:solidFill>
          <a:schemeClr val="tx2"/>
        </a:solidFill>
        <a:latin typeface="Arial" panose="020B0604020202020204" pitchFamily="34" charset="0"/>
        <a:ea typeface="+mn-ea"/>
        <a:cs typeface="+mn-cs"/>
      </a:defRPr>
    </a:lvl8pPr>
    <a:lvl9pPr marL="3657600" algn="l" defTabSz="914400" rtl="0" eaLnBrk="1" latinLnBrk="0" hangingPunct="1">
      <a:defRPr sz="48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u Anca Daniela" initials="" lastIdx="0" clrIdx="0"/>
  <p:cmAuthor id="2" name="Windows User" initials="WU" lastIdx="0"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51C"/>
    <a:srgbClr val="FFF8ED"/>
    <a:srgbClr val="9DB5FF"/>
    <a:srgbClr val="92ADFE"/>
    <a:srgbClr val="ABBFFC"/>
    <a:srgbClr val="CEDCFF"/>
    <a:srgbClr val="C2D0FD"/>
    <a:srgbClr val="D0CAC5"/>
    <a:srgbClr val="D4CFC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Stil tematic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Stil mediu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Stil mediu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1952" autoAdjust="0"/>
  </p:normalViewPr>
  <p:slideViewPr>
    <p:cSldViewPr>
      <p:cViewPr varScale="1">
        <p:scale>
          <a:sx n="52" d="100"/>
          <a:sy n="52" d="100"/>
        </p:scale>
        <p:origin x="1416" y="40"/>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1518" y="72"/>
      </p:cViewPr>
      <p:guideLst>
        <p:guide orient="horz" pos="3128"/>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E9C9FD44-C1A7-4D51-BE02-5872314466F2}"/>
              </a:ext>
            </a:extLst>
          </p:cNvPr>
          <p:cNvSpPr>
            <a:spLocks noGrp="1" noChangeArrowheads="1"/>
          </p:cNvSpPr>
          <p:nvPr>
            <p:ph type="hdr" sz="quarter"/>
          </p:nvPr>
        </p:nvSpPr>
        <p:spPr bwMode="auto">
          <a:xfrm>
            <a:off x="0" y="0"/>
            <a:ext cx="2946275" cy="495134"/>
          </a:xfrm>
          <a:prstGeom prst="rect">
            <a:avLst/>
          </a:prstGeom>
          <a:noFill/>
          <a:ln w="9525">
            <a:noFill/>
            <a:miter lim="800000"/>
            <a:headEnd/>
            <a:tailEnd/>
          </a:ln>
        </p:spPr>
        <p:txBody>
          <a:bodyPr vert="horz" wrap="square" lIns="91927" tIns="45963" rIns="91927" bIns="45963" numCol="1" anchor="t" anchorCtr="0" compatLnSpc="1">
            <a:prstTxWarp prst="textNoShape">
              <a:avLst/>
            </a:prstTxWarp>
          </a:bodyPr>
          <a:lstStyle>
            <a:lvl1pPr algn="l" defTabSz="919163" eaLnBrk="1" hangingPunct="1">
              <a:defRPr sz="1200">
                <a:solidFill>
                  <a:schemeClr val="tx1"/>
                </a:solidFill>
                <a:latin typeface="Arial" charset="0"/>
              </a:defRPr>
            </a:lvl1pPr>
          </a:lstStyle>
          <a:p>
            <a:pPr>
              <a:defRPr/>
            </a:pPr>
            <a:endParaRPr lang="en-US"/>
          </a:p>
        </p:txBody>
      </p:sp>
      <p:sp>
        <p:nvSpPr>
          <p:cNvPr id="296963" name="Rectangle 3">
            <a:extLst>
              <a:ext uri="{FF2B5EF4-FFF2-40B4-BE49-F238E27FC236}">
                <a16:creationId xmlns:a16="http://schemas.microsoft.com/office/drawing/2014/main" id="{75D2402F-4A79-4BB4-AA3F-30B7AA552631}"/>
              </a:ext>
            </a:extLst>
          </p:cNvPr>
          <p:cNvSpPr>
            <a:spLocks noGrp="1" noChangeArrowheads="1"/>
          </p:cNvSpPr>
          <p:nvPr>
            <p:ph type="dt" sz="quarter" idx="1"/>
          </p:nvPr>
        </p:nvSpPr>
        <p:spPr bwMode="auto">
          <a:xfrm>
            <a:off x="3848322" y="0"/>
            <a:ext cx="2947815" cy="495134"/>
          </a:xfrm>
          <a:prstGeom prst="rect">
            <a:avLst/>
          </a:prstGeom>
          <a:noFill/>
          <a:ln w="9525">
            <a:noFill/>
            <a:miter lim="800000"/>
            <a:headEnd/>
            <a:tailEnd/>
          </a:ln>
        </p:spPr>
        <p:txBody>
          <a:bodyPr vert="horz" wrap="square" lIns="91927" tIns="45963" rIns="91927" bIns="45963" numCol="1" anchor="t" anchorCtr="0" compatLnSpc="1">
            <a:prstTxWarp prst="textNoShape">
              <a:avLst/>
            </a:prstTxWarp>
          </a:bodyPr>
          <a:lstStyle>
            <a:lvl1pPr algn="r" defTabSz="919163" eaLnBrk="1" hangingPunct="1">
              <a:defRPr sz="1200">
                <a:solidFill>
                  <a:schemeClr val="tx1"/>
                </a:solidFill>
                <a:latin typeface="Arial" charset="0"/>
              </a:defRPr>
            </a:lvl1pPr>
          </a:lstStyle>
          <a:p>
            <a:pPr>
              <a:defRPr/>
            </a:pPr>
            <a:endParaRPr lang="en-US"/>
          </a:p>
        </p:txBody>
      </p:sp>
      <p:sp>
        <p:nvSpPr>
          <p:cNvPr id="296964" name="Rectangle 4">
            <a:extLst>
              <a:ext uri="{FF2B5EF4-FFF2-40B4-BE49-F238E27FC236}">
                <a16:creationId xmlns:a16="http://schemas.microsoft.com/office/drawing/2014/main" id="{698011EA-327A-4690-84CC-374BA455FACC}"/>
              </a:ext>
            </a:extLst>
          </p:cNvPr>
          <p:cNvSpPr>
            <a:spLocks noGrp="1" noChangeArrowheads="1"/>
          </p:cNvSpPr>
          <p:nvPr>
            <p:ph type="ftr" sz="quarter" idx="2"/>
          </p:nvPr>
        </p:nvSpPr>
        <p:spPr bwMode="auto">
          <a:xfrm>
            <a:off x="0" y="9432984"/>
            <a:ext cx="2946275" cy="495134"/>
          </a:xfrm>
          <a:prstGeom prst="rect">
            <a:avLst/>
          </a:prstGeom>
          <a:noFill/>
          <a:ln w="9525">
            <a:noFill/>
            <a:miter lim="800000"/>
            <a:headEnd/>
            <a:tailEnd/>
          </a:ln>
        </p:spPr>
        <p:txBody>
          <a:bodyPr vert="horz" wrap="square" lIns="91927" tIns="45963" rIns="91927" bIns="45963" numCol="1" anchor="b" anchorCtr="0" compatLnSpc="1">
            <a:prstTxWarp prst="textNoShape">
              <a:avLst/>
            </a:prstTxWarp>
          </a:bodyPr>
          <a:lstStyle>
            <a:lvl1pPr algn="l" defTabSz="919163" eaLnBrk="1" hangingPunct="1">
              <a:defRPr sz="1200">
                <a:solidFill>
                  <a:schemeClr val="tx1"/>
                </a:solidFill>
                <a:latin typeface="Arial" charset="0"/>
              </a:defRPr>
            </a:lvl1pPr>
          </a:lstStyle>
          <a:p>
            <a:pPr>
              <a:defRPr/>
            </a:pPr>
            <a:endParaRPr lang="en-US"/>
          </a:p>
        </p:txBody>
      </p:sp>
      <p:sp>
        <p:nvSpPr>
          <p:cNvPr id="296965" name="Rectangle 5">
            <a:extLst>
              <a:ext uri="{FF2B5EF4-FFF2-40B4-BE49-F238E27FC236}">
                <a16:creationId xmlns:a16="http://schemas.microsoft.com/office/drawing/2014/main" id="{EFA624CE-EA60-41C5-A9DB-03D44175A598}"/>
              </a:ext>
            </a:extLst>
          </p:cNvPr>
          <p:cNvSpPr>
            <a:spLocks noGrp="1" noChangeArrowheads="1"/>
          </p:cNvSpPr>
          <p:nvPr>
            <p:ph type="sldNum" sz="quarter" idx="3"/>
          </p:nvPr>
        </p:nvSpPr>
        <p:spPr bwMode="auto">
          <a:xfrm>
            <a:off x="3848322" y="9432984"/>
            <a:ext cx="2947815" cy="495134"/>
          </a:xfrm>
          <a:prstGeom prst="rect">
            <a:avLst/>
          </a:prstGeom>
          <a:noFill/>
          <a:ln w="9525">
            <a:noFill/>
            <a:miter lim="800000"/>
            <a:headEnd/>
            <a:tailEnd/>
          </a:ln>
        </p:spPr>
        <p:txBody>
          <a:bodyPr vert="horz" wrap="square" lIns="91927" tIns="45963" rIns="91927" bIns="45963" numCol="1" anchor="b" anchorCtr="0" compatLnSpc="1">
            <a:prstTxWarp prst="textNoShape">
              <a:avLst/>
            </a:prstTxWarp>
          </a:bodyPr>
          <a:lstStyle>
            <a:lvl1pPr algn="r" defTabSz="919163" eaLnBrk="1" hangingPunct="1">
              <a:defRPr sz="1200">
                <a:solidFill>
                  <a:schemeClr val="tx1"/>
                </a:solidFill>
              </a:defRPr>
            </a:lvl1pPr>
          </a:lstStyle>
          <a:p>
            <a:pPr>
              <a:defRPr/>
            </a:pPr>
            <a:fld id="{CB5121B2-B583-4106-AE9D-101C74A6744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AF3DFC2B-46F6-4607-869A-09D543FFDE86}"/>
              </a:ext>
            </a:extLst>
          </p:cNvPr>
          <p:cNvSpPr>
            <a:spLocks noGrp="1" noChangeArrowheads="1"/>
          </p:cNvSpPr>
          <p:nvPr>
            <p:ph type="hdr" sz="quarter"/>
          </p:nvPr>
        </p:nvSpPr>
        <p:spPr bwMode="auto">
          <a:xfrm>
            <a:off x="0" y="0"/>
            <a:ext cx="2946275" cy="495134"/>
          </a:xfrm>
          <a:prstGeom prst="rect">
            <a:avLst/>
          </a:prstGeom>
          <a:noFill/>
          <a:ln w="9525">
            <a:noFill/>
            <a:miter lim="800000"/>
            <a:headEnd/>
            <a:tailEnd/>
          </a:ln>
        </p:spPr>
        <p:txBody>
          <a:bodyPr vert="horz" wrap="square" lIns="91927" tIns="45963" rIns="91927" bIns="45963" numCol="1" anchor="t" anchorCtr="0" compatLnSpc="1">
            <a:prstTxWarp prst="textNoShape">
              <a:avLst/>
            </a:prstTxWarp>
          </a:bodyPr>
          <a:lstStyle>
            <a:lvl1pPr algn="l" defTabSz="919163" eaLnBrk="1" hangingPunct="1">
              <a:defRPr sz="1200">
                <a:solidFill>
                  <a:schemeClr val="tx1"/>
                </a:solidFill>
                <a:latin typeface="Arial" charset="0"/>
              </a:defRPr>
            </a:lvl1pPr>
          </a:lstStyle>
          <a:p>
            <a:pPr>
              <a:defRPr/>
            </a:pPr>
            <a:endParaRPr lang="en-US"/>
          </a:p>
        </p:txBody>
      </p:sp>
      <p:sp>
        <p:nvSpPr>
          <p:cNvPr id="121859" name="Rectangle 3">
            <a:extLst>
              <a:ext uri="{FF2B5EF4-FFF2-40B4-BE49-F238E27FC236}">
                <a16:creationId xmlns:a16="http://schemas.microsoft.com/office/drawing/2014/main" id="{4BF01C6F-36D3-44BB-AEFA-5F6090247FB0}"/>
              </a:ext>
            </a:extLst>
          </p:cNvPr>
          <p:cNvSpPr>
            <a:spLocks noGrp="1" noChangeArrowheads="1"/>
          </p:cNvSpPr>
          <p:nvPr>
            <p:ph type="dt" idx="1"/>
          </p:nvPr>
        </p:nvSpPr>
        <p:spPr bwMode="auto">
          <a:xfrm>
            <a:off x="3848322" y="0"/>
            <a:ext cx="2947815" cy="495134"/>
          </a:xfrm>
          <a:prstGeom prst="rect">
            <a:avLst/>
          </a:prstGeom>
          <a:noFill/>
          <a:ln w="9525">
            <a:noFill/>
            <a:miter lim="800000"/>
            <a:headEnd/>
            <a:tailEnd/>
          </a:ln>
        </p:spPr>
        <p:txBody>
          <a:bodyPr vert="horz" wrap="square" lIns="91927" tIns="45963" rIns="91927" bIns="45963" numCol="1" anchor="t" anchorCtr="0" compatLnSpc="1">
            <a:prstTxWarp prst="textNoShape">
              <a:avLst/>
            </a:prstTxWarp>
          </a:bodyPr>
          <a:lstStyle>
            <a:lvl1pPr algn="r" defTabSz="919163" eaLnBrk="1" hangingPunct="1">
              <a:defRPr sz="1200">
                <a:solidFill>
                  <a:schemeClr val="tx1"/>
                </a:solidFill>
                <a:latin typeface="Arial" charset="0"/>
              </a:defRPr>
            </a:lvl1pPr>
          </a:lstStyle>
          <a:p>
            <a:pPr>
              <a:defRPr/>
            </a:pPr>
            <a:endParaRPr lang="en-US"/>
          </a:p>
        </p:txBody>
      </p:sp>
      <p:sp>
        <p:nvSpPr>
          <p:cNvPr id="3076" name="Rectangle 4">
            <a:extLst>
              <a:ext uri="{FF2B5EF4-FFF2-40B4-BE49-F238E27FC236}">
                <a16:creationId xmlns:a16="http://schemas.microsoft.com/office/drawing/2014/main" id="{8B002D37-563A-4151-AC0E-4413D0DF3D16}"/>
              </a:ext>
            </a:extLst>
          </p:cNvPr>
          <p:cNvSpPr>
            <a:spLocks noGrp="1" noRot="1" noChangeAspect="1" noChangeArrowheads="1" noTextEdit="1"/>
          </p:cNvSpPr>
          <p:nvPr>
            <p:ph type="sldImg" idx="2"/>
          </p:nvPr>
        </p:nvSpPr>
        <p:spPr bwMode="auto">
          <a:xfrm>
            <a:off x="915988" y="746125"/>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1" name="Rectangle 5">
            <a:extLst>
              <a:ext uri="{FF2B5EF4-FFF2-40B4-BE49-F238E27FC236}">
                <a16:creationId xmlns:a16="http://schemas.microsoft.com/office/drawing/2014/main" id="{B12FB392-A47D-4BF0-9E00-4B3CDEFAEBA0}"/>
              </a:ext>
            </a:extLst>
          </p:cNvPr>
          <p:cNvSpPr>
            <a:spLocks noGrp="1" noChangeArrowheads="1"/>
          </p:cNvSpPr>
          <p:nvPr>
            <p:ph type="body" sz="quarter" idx="3"/>
          </p:nvPr>
        </p:nvSpPr>
        <p:spPr bwMode="auto">
          <a:xfrm>
            <a:off x="680383" y="4717340"/>
            <a:ext cx="5436909" cy="4466381"/>
          </a:xfrm>
          <a:prstGeom prst="rect">
            <a:avLst/>
          </a:prstGeom>
          <a:noFill/>
          <a:ln w="9525">
            <a:noFill/>
            <a:miter lim="800000"/>
            <a:headEnd/>
            <a:tailEnd/>
          </a:ln>
        </p:spPr>
        <p:txBody>
          <a:bodyPr vert="horz" wrap="square" lIns="91927" tIns="45963" rIns="91927" bIns="4596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1862" name="Rectangle 6">
            <a:extLst>
              <a:ext uri="{FF2B5EF4-FFF2-40B4-BE49-F238E27FC236}">
                <a16:creationId xmlns:a16="http://schemas.microsoft.com/office/drawing/2014/main" id="{A7D150E3-446E-4FCA-945F-F473BBA095E9}"/>
              </a:ext>
            </a:extLst>
          </p:cNvPr>
          <p:cNvSpPr>
            <a:spLocks noGrp="1" noChangeArrowheads="1"/>
          </p:cNvSpPr>
          <p:nvPr>
            <p:ph type="ftr" sz="quarter" idx="4"/>
          </p:nvPr>
        </p:nvSpPr>
        <p:spPr bwMode="auto">
          <a:xfrm>
            <a:off x="0" y="9432984"/>
            <a:ext cx="2946275" cy="495134"/>
          </a:xfrm>
          <a:prstGeom prst="rect">
            <a:avLst/>
          </a:prstGeom>
          <a:noFill/>
          <a:ln w="9525">
            <a:noFill/>
            <a:miter lim="800000"/>
            <a:headEnd/>
            <a:tailEnd/>
          </a:ln>
        </p:spPr>
        <p:txBody>
          <a:bodyPr vert="horz" wrap="square" lIns="91927" tIns="45963" rIns="91927" bIns="45963" numCol="1" anchor="b" anchorCtr="0" compatLnSpc="1">
            <a:prstTxWarp prst="textNoShape">
              <a:avLst/>
            </a:prstTxWarp>
          </a:bodyPr>
          <a:lstStyle>
            <a:lvl1pPr algn="l" defTabSz="919163" eaLnBrk="1" hangingPunct="1">
              <a:defRPr sz="1200">
                <a:solidFill>
                  <a:schemeClr val="tx1"/>
                </a:solidFill>
                <a:latin typeface="Arial" charset="0"/>
              </a:defRPr>
            </a:lvl1pPr>
          </a:lstStyle>
          <a:p>
            <a:pPr>
              <a:defRPr/>
            </a:pPr>
            <a:endParaRPr lang="en-US"/>
          </a:p>
        </p:txBody>
      </p:sp>
      <p:sp>
        <p:nvSpPr>
          <p:cNvPr id="121863" name="Rectangle 7">
            <a:extLst>
              <a:ext uri="{FF2B5EF4-FFF2-40B4-BE49-F238E27FC236}">
                <a16:creationId xmlns:a16="http://schemas.microsoft.com/office/drawing/2014/main" id="{D55935B0-418B-4651-A5C2-A443CD1B0CC2}"/>
              </a:ext>
            </a:extLst>
          </p:cNvPr>
          <p:cNvSpPr>
            <a:spLocks noGrp="1" noChangeArrowheads="1"/>
          </p:cNvSpPr>
          <p:nvPr>
            <p:ph type="sldNum" sz="quarter" idx="5"/>
          </p:nvPr>
        </p:nvSpPr>
        <p:spPr bwMode="auto">
          <a:xfrm>
            <a:off x="3848322" y="9432984"/>
            <a:ext cx="2947815" cy="495134"/>
          </a:xfrm>
          <a:prstGeom prst="rect">
            <a:avLst/>
          </a:prstGeom>
          <a:noFill/>
          <a:ln w="9525">
            <a:noFill/>
            <a:miter lim="800000"/>
            <a:headEnd/>
            <a:tailEnd/>
          </a:ln>
        </p:spPr>
        <p:txBody>
          <a:bodyPr vert="horz" wrap="square" lIns="91927" tIns="45963" rIns="91927" bIns="45963" numCol="1" anchor="b" anchorCtr="0" compatLnSpc="1">
            <a:prstTxWarp prst="textNoShape">
              <a:avLst/>
            </a:prstTxWarp>
          </a:bodyPr>
          <a:lstStyle>
            <a:lvl1pPr algn="r" defTabSz="919163" eaLnBrk="1" hangingPunct="1">
              <a:defRPr sz="1200">
                <a:solidFill>
                  <a:schemeClr val="tx1"/>
                </a:solidFill>
              </a:defRPr>
            </a:lvl1pPr>
          </a:lstStyle>
          <a:p>
            <a:pPr>
              <a:defRPr/>
            </a:pPr>
            <a:fld id="{9D764DAE-1A79-42FD-9097-6A41EF475F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C0301DC-9A5A-4ABF-B543-02C57D37C4FE}"/>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30B9DEA2-C8E2-4B16-82DC-BEF0658A6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Creste</a:t>
            </a:r>
            <a:r>
              <a:rPr lang="en-US" dirty="0"/>
              <a:t> </a:t>
            </a:r>
            <a:r>
              <a:rPr lang="en-US" dirty="0" err="1"/>
              <a:t>biodisponibilitatea</a:t>
            </a:r>
            <a:r>
              <a:rPr lang="en-US" dirty="0"/>
              <a:t> </a:t>
            </a:r>
            <a:r>
              <a:rPr lang="en-US" dirty="0" err="1"/>
              <a:t>substantelor</a:t>
            </a:r>
            <a:r>
              <a:rPr lang="en-US" dirty="0"/>
              <a:t> active cu masa </a:t>
            </a:r>
            <a:r>
              <a:rPr lang="en-US" dirty="0" err="1"/>
              <a:t>moleculara</a:t>
            </a:r>
            <a:r>
              <a:rPr lang="en-US" dirty="0"/>
              <a:t> mica care </a:t>
            </a:r>
            <a:r>
              <a:rPr lang="en-US" dirty="0" err="1"/>
              <a:t>altfel</a:t>
            </a:r>
            <a:r>
              <a:rPr lang="en-US" dirty="0"/>
              <a:t> </a:t>
            </a:r>
            <a:r>
              <a:rPr lang="en-US" dirty="0" err="1"/>
              <a:t>ar</a:t>
            </a:r>
            <a:r>
              <a:rPr lang="en-US" dirty="0"/>
              <a:t> fi eliminate de </a:t>
            </a:r>
            <a:r>
              <a:rPr lang="en-US" dirty="0" err="1"/>
              <a:t>ficat</a:t>
            </a:r>
            <a:r>
              <a:rPr lang="en-US" dirty="0"/>
              <a:t> </a:t>
            </a:r>
            <a:r>
              <a:rPr lang="en-US" dirty="0" err="1"/>
              <a:t>si</a:t>
            </a:r>
            <a:r>
              <a:rPr lang="en-US" dirty="0"/>
              <a:t> </a:t>
            </a:r>
            <a:r>
              <a:rPr lang="en-US" dirty="0" err="1"/>
              <a:t>rinichi</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ro-RO" dirty="0"/>
              <a:t>medicamentele hidrofobe pot fi administrate intravenos (i.v.) numai după adăugarea de adjuvanți solubilizanți cum ar fi etanolul sau Cremophor EL, care este adesea însoțit de efecte secundare toxice (8,9). Încorporarea acestor medicamente în micelii evită utilizarea adjuvanților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19</a:t>
            </a:fld>
            <a:endParaRPr lang="en-US" altLang="en-US"/>
          </a:p>
        </p:txBody>
      </p:sp>
    </p:spTree>
    <p:extLst>
      <p:ext uri="{BB962C8B-B14F-4D97-AF65-F5344CB8AC3E}">
        <p14:creationId xmlns:p14="http://schemas.microsoft.com/office/powerpoint/2010/main" val="30560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21</a:t>
            </a:fld>
            <a:endParaRPr lang="en-US" altLang="en-US"/>
          </a:p>
        </p:txBody>
      </p:sp>
    </p:spTree>
    <p:extLst>
      <p:ext uri="{BB962C8B-B14F-4D97-AF65-F5344CB8AC3E}">
        <p14:creationId xmlns:p14="http://schemas.microsoft.com/office/powerpoint/2010/main" val="153717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23</a:t>
            </a:fld>
            <a:endParaRPr lang="en-US" altLang="en-US"/>
          </a:p>
        </p:txBody>
      </p:sp>
    </p:spTree>
    <p:extLst>
      <p:ext uri="{BB962C8B-B14F-4D97-AF65-F5344CB8AC3E}">
        <p14:creationId xmlns:p14="http://schemas.microsoft.com/office/powerpoint/2010/main" val="103976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24</a:t>
            </a:fld>
            <a:endParaRPr lang="en-US" altLang="en-US"/>
          </a:p>
        </p:txBody>
      </p:sp>
    </p:spTree>
    <p:extLst>
      <p:ext uri="{BB962C8B-B14F-4D97-AF65-F5344CB8AC3E}">
        <p14:creationId xmlns:p14="http://schemas.microsoft.com/office/powerpoint/2010/main" val="95077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25</a:t>
            </a:fld>
            <a:endParaRPr lang="en-US" altLang="en-US"/>
          </a:p>
        </p:txBody>
      </p:sp>
    </p:spTree>
    <p:extLst>
      <p:ext uri="{BB962C8B-B14F-4D97-AF65-F5344CB8AC3E}">
        <p14:creationId xmlns:p14="http://schemas.microsoft.com/office/powerpoint/2010/main" val="3930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4</a:t>
            </a:fld>
            <a:endParaRPr lang="en-US" altLang="en-US"/>
          </a:p>
        </p:txBody>
      </p:sp>
    </p:spTree>
    <p:extLst>
      <p:ext uri="{BB962C8B-B14F-4D97-AF65-F5344CB8AC3E}">
        <p14:creationId xmlns:p14="http://schemas.microsoft.com/office/powerpoint/2010/main" val="411662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7</a:t>
            </a:fld>
            <a:endParaRPr lang="en-US" altLang="en-US"/>
          </a:p>
        </p:txBody>
      </p:sp>
    </p:spTree>
    <p:extLst>
      <p:ext uri="{BB962C8B-B14F-4D97-AF65-F5344CB8AC3E}">
        <p14:creationId xmlns:p14="http://schemas.microsoft.com/office/powerpoint/2010/main" val="411706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10</a:t>
            </a:fld>
            <a:endParaRPr lang="en-US" altLang="en-US"/>
          </a:p>
        </p:txBody>
      </p:sp>
    </p:spTree>
    <p:extLst>
      <p:ext uri="{BB962C8B-B14F-4D97-AF65-F5344CB8AC3E}">
        <p14:creationId xmlns:p14="http://schemas.microsoft.com/office/powerpoint/2010/main" val="150199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Concentrația de ROS, care este de 2-5 ori mai mare în țesuturile tumorale decât în ​​țesuturile normale, a fost raportată. Producerea de ROS, în special de peroxid de hidrogen (H2O2), este esențială pentru mai multe activități fiziologice</a:t>
            </a:r>
          </a:p>
          <a:p>
            <a:r>
              <a:rPr lang="ro-RO" dirty="0"/>
              <a:t>Hipoxia este o caracteristică definitorie a tumorilor solide și este strâns asociată cu invazia, metastazele și rezistența la medicamente. Arterele de sânge din tumorile solide nu sunt capabile să distribuie în mod adecvat oxigenul și nutrienții în toate zonele din cauza structurii lor neuniforme, ceea ce face ca celulele tumorale să devină hipoxice temporar sau permanent. De la suprafața tumorii spre centru, presiunea parțială a oxigenului scade treptat. Presiunea parțială a oxigenului în unele locații poate fi de până la 0-2,5 mmHg, ceea ce creează un mediu hipoxic în jurul tumorii în comparație cu presiunea parțială a oxigenului de 30-40 mmHg a țesutului normal [3,6,16]. Presiunea parțială a oxigenului în țesuturile normale este în jur de 30 mmHg, în timp ce scade constant din exterior spre interiorul țesuturilor tumorale și atinge un nivel scăzut (5 mmHg) în unele zone; iar în unele tumori solide, poate fi chiar aproape de 0 mmHg. Hipoxia în TME poate regla factorii inductibili de hipoxie (HIF), o dimerizare a proteinei formată din subunitățile HIF-(subunitatea sensibilă la oxigen) și HIF-(subunitatea exprimată constitutiv) care pot promova creșterea tumorii și metastaza. Această adaptare hipoxică influențează activități precum metabolismul energetic al celulelor, internalizarea receptorului endocitar, recircularea receptorului transmembranar și transportul prin modificarea mediului biochimic general din jurul celulelor [3,17,18]. Hipoxia devine punctul central al diagnosticului și al tratamentului din cauza diferențelor evidente dintre țesutul tumoral și țesutul normal. Pentru a trata și imaginea tumorilor, hipoxia poate fi prin urmare exploatată ca o stimulare endogenă. Derivații de chinonă, nitroaromatici și azobenzeni sunt principalele grupări funcționale care reacționează la hipoxie și au fost utilizați pe scară largă ca nanomedicin sau nanosonde sensibile la hipoxie [6,19,20,21,22]. Polimerii sensibili la hipoxie au demonstrat potențialul de a dezvolta răspunsuri nanomedicine cu eliberare de declanșare la condiții specifice TME.</a:t>
            </a:r>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11</a:t>
            </a:fld>
            <a:endParaRPr lang="en-US" altLang="en-US"/>
          </a:p>
        </p:txBody>
      </p:sp>
    </p:spTree>
    <p:extLst>
      <p:ext uri="{BB962C8B-B14F-4D97-AF65-F5344CB8AC3E}">
        <p14:creationId xmlns:p14="http://schemas.microsoft.com/office/powerpoint/2010/main" val="199882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13</a:t>
            </a:fld>
            <a:endParaRPr lang="en-US" altLang="en-US"/>
          </a:p>
        </p:txBody>
      </p:sp>
    </p:spTree>
    <p:extLst>
      <p:ext uri="{BB962C8B-B14F-4D97-AF65-F5344CB8AC3E}">
        <p14:creationId xmlns:p14="http://schemas.microsoft.com/office/powerpoint/2010/main" val="72748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4D5156"/>
                </a:solidFill>
                <a:effectLst/>
                <a:highlight>
                  <a:srgbClr val="FFFFFF"/>
                </a:highlight>
                <a:latin typeface="Arial" panose="020B0604020202020204" pitchFamily="34" charset="0"/>
              </a:rPr>
              <a:t>Metotrexatul</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este</a:t>
            </a:r>
            <a:r>
              <a:rPr lang="en-US" b="0" i="0" dirty="0">
                <a:solidFill>
                  <a:srgbClr val="4D5156"/>
                </a:solidFill>
                <a:effectLst/>
                <a:highlight>
                  <a:srgbClr val="FFFFFF"/>
                </a:highlight>
                <a:latin typeface="Arial" panose="020B0604020202020204" pitchFamily="34" charset="0"/>
              </a:rPr>
              <a:t> un agent </a:t>
            </a:r>
            <a:r>
              <a:rPr lang="en-US" b="0" i="0" dirty="0" err="1">
                <a:solidFill>
                  <a:srgbClr val="4D5156"/>
                </a:solidFill>
                <a:effectLst/>
                <a:highlight>
                  <a:srgbClr val="FFFFFF"/>
                </a:highlight>
                <a:latin typeface="Arial" panose="020B0604020202020204" pitchFamily="34" charset="0"/>
              </a:rPr>
              <a:t>chimioterapic</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și</a:t>
            </a:r>
            <a:r>
              <a:rPr lang="en-US" b="0" i="0" dirty="0">
                <a:solidFill>
                  <a:srgbClr val="4D5156"/>
                </a:solidFill>
                <a:effectLst/>
                <a:highlight>
                  <a:srgbClr val="FFFFFF"/>
                </a:highlight>
                <a:latin typeface="Arial" panose="020B0604020202020204" pitchFamily="34" charset="0"/>
              </a:rPr>
              <a:t> un </a:t>
            </a:r>
            <a:r>
              <a:rPr lang="en-US" b="0" i="0" dirty="0" err="1">
                <a:solidFill>
                  <a:srgbClr val="4D5156"/>
                </a:solidFill>
                <a:effectLst/>
                <a:highlight>
                  <a:srgbClr val="FFFFFF"/>
                </a:highlight>
                <a:latin typeface="Arial" panose="020B0604020202020204" pitchFamily="34" charset="0"/>
              </a:rPr>
              <a:t>imunosupresiv</a:t>
            </a:r>
            <a:r>
              <a:rPr lang="en-US" b="0" i="0" dirty="0">
                <a:solidFill>
                  <a:srgbClr val="4D5156"/>
                </a:solidFill>
                <a:effectLst/>
                <a:highlight>
                  <a:srgbClr val="FFFFFF"/>
                </a:highlight>
                <a:latin typeface="Arial" panose="020B0604020202020204" pitchFamily="34" charset="0"/>
              </a:rPr>
              <a:t>. Este </a:t>
            </a:r>
            <a:r>
              <a:rPr lang="en-US" b="0" i="0" dirty="0" err="1">
                <a:solidFill>
                  <a:srgbClr val="4D5156"/>
                </a:solidFill>
                <a:effectLst/>
                <a:highlight>
                  <a:srgbClr val="FFFFFF"/>
                </a:highlight>
                <a:latin typeface="Arial" panose="020B0604020202020204" pitchFamily="34" charset="0"/>
              </a:rPr>
              <a:t>utilizat</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în</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tratamentul</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unor</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forme</a:t>
            </a:r>
            <a:r>
              <a:rPr lang="en-US" b="0" i="0" dirty="0">
                <a:solidFill>
                  <a:srgbClr val="4D5156"/>
                </a:solidFill>
                <a:effectLst/>
                <a:highlight>
                  <a:srgbClr val="FFFFFF"/>
                </a:highlight>
                <a:latin typeface="Arial" panose="020B0604020202020204" pitchFamily="34" charset="0"/>
              </a:rPr>
              <a:t> de cancer </a:t>
            </a:r>
            <a:r>
              <a:rPr lang="en-US" b="0" i="0" dirty="0" err="1">
                <a:solidFill>
                  <a:srgbClr val="4D5156"/>
                </a:solidFill>
                <a:effectLst/>
                <a:highlight>
                  <a:srgbClr val="FFFFFF"/>
                </a:highlight>
                <a:latin typeface="Arial" panose="020B0604020202020204" pitchFamily="34" charset="0"/>
              </a:rPr>
              <a:t>și</a:t>
            </a:r>
            <a:r>
              <a:rPr lang="en-US" b="0" i="0" dirty="0">
                <a:solidFill>
                  <a:srgbClr val="4D5156"/>
                </a:solidFill>
                <a:effectLst/>
                <a:highlight>
                  <a:srgbClr val="FFFFFF"/>
                </a:highlight>
                <a:latin typeface="Arial" panose="020B0604020202020204" pitchFamily="34" charset="0"/>
              </a:rPr>
              <a:t> al </a:t>
            </a:r>
            <a:r>
              <a:rPr lang="en-US" b="0" i="0" dirty="0" err="1">
                <a:solidFill>
                  <a:srgbClr val="4D5156"/>
                </a:solidFill>
                <a:effectLst/>
                <a:highlight>
                  <a:srgbClr val="FFFFFF"/>
                </a:highlight>
                <a:latin typeface="Arial" panose="020B0604020202020204" pitchFamily="34" charset="0"/>
              </a:rPr>
              <a:t>unor</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boli</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autoimune</a:t>
            </a:r>
            <a:r>
              <a:rPr lang="en-US" b="0" i="0" dirty="0">
                <a:solidFill>
                  <a:srgbClr val="4D5156"/>
                </a:solidFill>
                <a:effectLst/>
                <a:highlight>
                  <a:srgbClr val="FFFFFF"/>
                </a:highligh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14</a:t>
            </a:fld>
            <a:endParaRPr lang="en-US" altLang="en-US"/>
          </a:p>
        </p:txBody>
      </p:sp>
    </p:spTree>
    <p:extLst>
      <p:ext uri="{BB962C8B-B14F-4D97-AF65-F5344CB8AC3E}">
        <p14:creationId xmlns:p14="http://schemas.microsoft.com/office/powerpoint/2010/main" val="401764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scăderea colesterolului </a:t>
            </a:r>
            <a:endParaRPr lang="en-US" dirty="0"/>
          </a:p>
          <a:p>
            <a:r>
              <a:rPr lang="ro-RO" dirty="0"/>
              <a:t>Cercetările in vitro sugerează, de asemenea, posibilitatea ca hesperetina să aibă unele efecte anticancerigene</a:t>
            </a:r>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16</a:t>
            </a:fld>
            <a:endParaRPr lang="en-US" altLang="en-US"/>
          </a:p>
        </p:txBody>
      </p:sp>
    </p:spTree>
    <p:extLst>
      <p:ext uri="{BB962C8B-B14F-4D97-AF65-F5344CB8AC3E}">
        <p14:creationId xmlns:p14="http://schemas.microsoft.com/office/powerpoint/2010/main" val="230328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Cremophor </a:t>
            </a:r>
            <a:r>
              <a:rPr lang="en-US" dirty="0" err="1"/>
              <a:t>este</a:t>
            </a:r>
            <a:r>
              <a:rPr lang="en-US" dirty="0"/>
              <a:t> un </a:t>
            </a:r>
            <a:r>
              <a:rPr lang="en-US" dirty="0" err="1"/>
              <a:t>solubilizator</a:t>
            </a:r>
            <a:r>
              <a:rPr lang="en-US" dirty="0"/>
              <a:t> </a:t>
            </a:r>
            <a:r>
              <a:rPr lang="en-US" dirty="0" err="1"/>
              <a:t>și</a:t>
            </a:r>
            <a:r>
              <a:rPr lang="en-US" dirty="0"/>
              <a:t> </a:t>
            </a:r>
            <a:r>
              <a:rPr lang="en-US" dirty="0" err="1"/>
              <a:t>emulgator</a:t>
            </a:r>
            <a:r>
              <a:rPr lang="en-US" dirty="0"/>
              <a:t> </a:t>
            </a:r>
            <a:r>
              <a:rPr lang="en-US" dirty="0" err="1"/>
              <a:t>neionic</a:t>
            </a:r>
            <a:r>
              <a:rPr lang="en-US" dirty="0"/>
              <a:t> care </a:t>
            </a:r>
            <a:r>
              <a:rPr lang="en-US" dirty="0" err="1"/>
              <a:t>este</a:t>
            </a:r>
            <a:r>
              <a:rPr lang="en-US" dirty="0"/>
              <a:t> </a:t>
            </a:r>
            <a:r>
              <a:rPr lang="en-US" dirty="0" err="1"/>
              <a:t>obținut</a:t>
            </a:r>
            <a:r>
              <a:rPr lang="en-US" dirty="0"/>
              <a:t> </a:t>
            </a:r>
            <a:r>
              <a:rPr lang="en-US" dirty="0" err="1"/>
              <a:t>prin</a:t>
            </a:r>
            <a:r>
              <a:rPr lang="en-US" dirty="0"/>
              <a:t> </a:t>
            </a:r>
            <a:r>
              <a:rPr lang="en-US" dirty="0" err="1"/>
              <a:t>reacția</a:t>
            </a:r>
            <a:r>
              <a:rPr lang="en-US" dirty="0"/>
              <a:t> </a:t>
            </a:r>
            <a:r>
              <a:rPr lang="en-US" dirty="0" err="1"/>
              <a:t>oxidului</a:t>
            </a:r>
            <a:r>
              <a:rPr lang="en-US" dirty="0"/>
              <a:t> de </a:t>
            </a:r>
            <a:r>
              <a:rPr lang="en-US" dirty="0" err="1"/>
              <a:t>etilenă</a:t>
            </a:r>
            <a:r>
              <a:rPr lang="en-US" dirty="0"/>
              <a:t> cu </a:t>
            </a:r>
            <a:r>
              <a:rPr lang="en-US" dirty="0" err="1"/>
              <a:t>ulei</a:t>
            </a:r>
            <a:r>
              <a:rPr lang="en-US" dirty="0"/>
              <a:t> de ricin. </a:t>
            </a:r>
            <a:r>
              <a:rPr lang="en-US" dirty="0" err="1"/>
              <a:t>Formularea</a:t>
            </a:r>
            <a:r>
              <a:rPr lang="en-US" dirty="0"/>
              <a:t> de paclitaxel </a:t>
            </a:r>
            <a:r>
              <a:rPr lang="en-US" dirty="0" err="1"/>
              <a:t>constă</a:t>
            </a:r>
            <a:r>
              <a:rPr lang="en-US" dirty="0"/>
              <a:t> din 6 mg/ml </a:t>
            </a:r>
            <a:r>
              <a:rPr lang="en-US" dirty="0" err="1"/>
              <a:t>în</a:t>
            </a:r>
            <a:r>
              <a:rPr lang="en-US" dirty="0"/>
              <a:t> 50% </a:t>
            </a:r>
            <a:r>
              <a:rPr lang="en-US" dirty="0" err="1"/>
              <a:t>etanol</a:t>
            </a:r>
            <a:r>
              <a:rPr lang="en-US" dirty="0"/>
              <a:t> </a:t>
            </a:r>
            <a:r>
              <a:rPr lang="en-US" dirty="0" err="1"/>
              <a:t>și</a:t>
            </a:r>
            <a:r>
              <a:rPr lang="en-US" dirty="0"/>
              <a:t> 50% Cremophor. </a:t>
            </a:r>
            <a:r>
              <a:rPr lang="en-US" dirty="0" err="1"/>
              <a:t>Astfel</a:t>
            </a:r>
            <a:r>
              <a:rPr lang="en-US" dirty="0"/>
              <a:t>, un </a:t>
            </a:r>
            <a:r>
              <a:rPr lang="en-US" dirty="0" err="1"/>
              <a:t>pacient</a:t>
            </a:r>
            <a:r>
              <a:rPr lang="en-US" dirty="0"/>
              <a:t> care </a:t>
            </a:r>
            <a:r>
              <a:rPr lang="en-US" dirty="0" err="1"/>
              <a:t>primește</a:t>
            </a:r>
            <a:r>
              <a:rPr lang="en-US" dirty="0"/>
              <a:t> paclitaxel </a:t>
            </a:r>
            <a:r>
              <a:rPr lang="en-US" dirty="0" err="1"/>
              <a:t>în</a:t>
            </a:r>
            <a:r>
              <a:rPr lang="en-US" dirty="0"/>
              <a:t> </a:t>
            </a:r>
            <a:r>
              <a:rPr lang="en-US" dirty="0" err="1"/>
              <a:t>doza</a:t>
            </a:r>
            <a:r>
              <a:rPr lang="en-US" dirty="0"/>
              <a:t> </a:t>
            </a:r>
            <a:r>
              <a:rPr lang="en-US" dirty="0" err="1"/>
              <a:t>utilizată</a:t>
            </a:r>
            <a:r>
              <a:rPr lang="en-US" dirty="0"/>
              <a:t> pe </a:t>
            </a:r>
            <a:r>
              <a:rPr lang="en-US" dirty="0" err="1"/>
              <a:t>scară</a:t>
            </a:r>
            <a:r>
              <a:rPr lang="en-US" dirty="0"/>
              <a:t> </a:t>
            </a:r>
            <a:r>
              <a:rPr lang="en-US" dirty="0" err="1"/>
              <a:t>largă</a:t>
            </a:r>
            <a:r>
              <a:rPr lang="en-US" dirty="0"/>
              <a:t> de 175 mg/m2 </a:t>
            </a:r>
            <a:r>
              <a:rPr lang="en-US" dirty="0" err="1"/>
              <a:t>va</a:t>
            </a:r>
            <a:r>
              <a:rPr lang="en-US" dirty="0"/>
              <a:t> </a:t>
            </a:r>
            <a:r>
              <a:rPr lang="en-US" dirty="0" err="1"/>
              <a:t>primi</a:t>
            </a:r>
            <a:r>
              <a:rPr lang="en-US" dirty="0"/>
              <a:t> </a:t>
            </a:r>
            <a:r>
              <a:rPr lang="en-US" dirty="0" err="1"/>
              <a:t>și</a:t>
            </a:r>
            <a:r>
              <a:rPr lang="en-US" dirty="0"/>
              <a:t> </a:t>
            </a:r>
            <a:r>
              <a:rPr lang="en-US" dirty="0" err="1"/>
              <a:t>aproximativ</a:t>
            </a:r>
            <a:r>
              <a:rPr lang="en-US" dirty="0"/>
              <a:t> 14 ml/m2 de Cremophor.</a:t>
            </a:r>
          </a:p>
          <a:p>
            <a:endParaRPr lang="en-US" dirty="0"/>
          </a:p>
          <a:p>
            <a:r>
              <a:rPr lang="en-US" dirty="0" err="1"/>
              <a:t>Reacțiile</a:t>
            </a:r>
            <a:r>
              <a:rPr lang="en-US" dirty="0"/>
              <a:t> </a:t>
            </a:r>
            <a:r>
              <a:rPr lang="en-US" dirty="0" err="1"/>
              <a:t>anafilactoide</a:t>
            </a:r>
            <a:r>
              <a:rPr lang="en-US" dirty="0"/>
              <a:t> pot </a:t>
            </a:r>
            <a:r>
              <a:rPr lang="en-US" dirty="0" err="1"/>
              <a:t>apărea</a:t>
            </a:r>
            <a:r>
              <a:rPr lang="en-US" dirty="0"/>
              <a:t> </a:t>
            </a:r>
            <a:r>
              <a:rPr lang="en-US" dirty="0" err="1"/>
              <a:t>după</a:t>
            </a:r>
            <a:r>
              <a:rPr lang="en-US" dirty="0"/>
              <a:t> </a:t>
            </a:r>
            <a:r>
              <a:rPr lang="en-US" dirty="0" err="1"/>
              <a:t>administrarea</a:t>
            </a:r>
            <a:r>
              <a:rPr lang="en-US" dirty="0"/>
              <a:t> </a:t>
            </a:r>
            <a:r>
              <a:rPr lang="en-US" dirty="0" err="1"/>
              <a:t>intravenoasă</a:t>
            </a:r>
            <a:r>
              <a:rPr lang="en-US" dirty="0"/>
              <a:t> de Cremophor. </a:t>
            </a:r>
            <a:r>
              <a:rPr lang="ro-RO" dirty="0"/>
              <a:t>Efectele adverse care au fost considerate a fi potențial legate de Cremophor au fost cutanate (prurit, înroșirea feței sau erupții cutanate), hipotensiune arterială sau amețeli și dureri de cap.</a:t>
            </a:r>
            <a:endParaRPr lang="en-US" dirty="0"/>
          </a:p>
        </p:txBody>
      </p:sp>
      <p:sp>
        <p:nvSpPr>
          <p:cNvPr id="4" name="Slide Number Placeholder 3"/>
          <p:cNvSpPr>
            <a:spLocks noGrp="1"/>
          </p:cNvSpPr>
          <p:nvPr>
            <p:ph type="sldNum" sz="quarter" idx="5"/>
          </p:nvPr>
        </p:nvSpPr>
        <p:spPr/>
        <p:txBody>
          <a:bodyPr/>
          <a:lstStyle/>
          <a:p>
            <a:pPr>
              <a:defRPr/>
            </a:pPr>
            <a:fld id="{9D764DAE-1A79-42FD-9097-6A41EF475FEF}" type="slidenum">
              <a:rPr lang="en-US" altLang="en-US" smtClean="0"/>
              <a:pPr>
                <a:defRPr/>
              </a:pPr>
              <a:t>17</a:t>
            </a:fld>
            <a:endParaRPr lang="en-US" altLang="en-US"/>
          </a:p>
        </p:txBody>
      </p:sp>
    </p:spTree>
    <p:extLst>
      <p:ext uri="{BB962C8B-B14F-4D97-AF65-F5344CB8AC3E}">
        <p14:creationId xmlns:p14="http://schemas.microsoft.com/office/powerpoint/2010/main" val="157708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44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93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13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0033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89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908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024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2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7090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178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698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431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1237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00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497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474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659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Tree>
    <p:extLst>
      <p:ext uri="{BB962C8B-B14F-4D97-AF65-F5344CB8AC3E}">
        <p14:creationId xmlns:p14="http://schemas.microsoft.com/office/powerpoint/2010/main" val="52520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2018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38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07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9512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665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5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793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1">
            <a:extLst>
              <a:ext uri="{FF2B5EF4-FFF2-40B4-BE49-F238E27FC236}">
                <a16:creationId xmlns:a16="http://schemas.microsoft.com/office/drawing/2014/main" id="{21D8F5BB-AB06-4CC3-A072-3F07E7DB287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88"/>
            <a:ext cx="9137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
            <a:extLst>
              <a:ext uri="{FF2B5EF4-FFF2-40B4-BE49-F238E27FC236}">
                <a16:creationId xmlns:a16="http://schemas.microsoft.com/office/drawing/2014/main" id="{5746E83D-A8D1-4996-887D-632C40ABA24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Lorem ipsum dolor sit amet, consectetuer adipiscing elit. Aliquam consequat. Donec malesuada, arcu at sollicitudin faucibus, nisl diam adipiscing nulla, ut feugiat arcu dolor ac pede. Nam tincidunt justo suscipit risus tincidunt consequat. Curabitur semper quam eu orci elementum tincidunt. Aenean erat ante, congue quis, semper in, dictum vitae, pede. Sed velit. </a:t>
            </a:r>
            <a:endParaRPr lang="ro-RO" altLang="en-US"/>
          </a:p>
          <a:p>
            <a:pPr lvl="0"/>
            <a:r>
              <a:rPr lang="ro-RO" altLang="en-US"/>
              <a:t> </a:t>
            </a:r>
            <a:r>
              <a:rPr lang="en-US" altLang="en-US"/>
              <a:t>Aenean posuere. Proin adipiscing consequat justo. </a:t>
            </a:r>
            <a:endParaRPr lang="ro-RO" altLang="en-US"/>
          </a:p>
          <a:p>
            <a:pPr lvl="0"/>
            <a:r>
              <a:rPr lang="ro-RO" altLang="en-US"/>
              <a:t> </a:t>
            </a:r>
            <a:r>
              <a:rPr lang="en-US" altLang="en-US"/>
              <a:t>Cras sed enim at dui facilisis porttitor </a:t>
            </a:r>
            <a:endParaRPr lang="ro-RO" altLang="en-US"/>
          </a:p>
          <a:p>
            <a:pPr lvl="1"/>
            <a:r>
              <a:rPr lang="en-US" altLang="en-US"/>
              <a:t>Pellentesque vulputate </a:t>
            </a:r>
            <a:endParaRPr lang="ro-RO" altLang="en-US"/>
          </a:p>
          <a:p>
            <a:pPr lvl="2"/>
            <a:r>
              <a:rPr lang="en-US" altLang="en-US"/>
              <a:t>Nunc quis ligula. </a:t>
            </a:r>
            <a:endParaRPr lang="ro-RO" altLang="en-US"/>
          </a:p>
          <a:p>
            <a:pPr lvl="2"/>
            <a:r>
              <a:rPr lang="en-US" altLang="en-US"/>
              <a:t>Etiam dictum enim non elit. </a:t>
            </a:r>
          </a:p>
        </p:txBody>
      </p:sp>
      <p:pic>
        <p:nvPicPr>
          <p:cNvPr id="2051" name="Picture 5" descr="2">
            <a:extLst>
              <a:ext uri="{FF2B5EF4-FFF2-40B4-BE49-F238E27FC236}">
                <a16:creationId xmlns:a16="http://schemas.microsoft.com/office/drawing/2014/main" id="{8FD32172-A4A3-4A72-A4DA-58ABE0E2598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65000"/>
        <a:buBlip>
          <a:blip r:embed="rId17"/>
        </a:buBlip>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65000"/>
        <a:buBlip>
          <a:blip r:embed="rId17"/>
        </a:buBlip>
        <a:defRPr sz="2200">
          <a:solidFill>
            <a:schemeClr val="tx1"/>
          </a:solidFill>
          <a:latin typeface="+mn-lt"/>
        </a:defRPr>
      </a:lvl2pPr>
      <a:lvl3pPr marL="1143000" indent="-228600" algn="l" rtl="0" eaLnBrk="0" fontAlgn="base" hangingPunct="0">
        <a:spcBef>
          <a:spcPct val="20000"/>
        </a:spcBef>
        <a:spcAft>
          <a:spcPct val="0"/>
        </a:spcAft>
        <a:buSzPct val="65000"/>
        <a:buBlip>
          <a:blip r:embed="rId17"/>
        </a:buBlip>
        <a:defRPr sz="2200">
          <a:solidFill>
            <a:schemeClr val="tx1"/>
          </a:solidFill>
          <a:latin typeface="+mn-lt"/>
        </a:defRPr>
      </a:lvl3pPr>
      <a:lvl4pPr marL="1600200" indent="-228600" algn="l" rtl="0" eaLnBrk="0" fontAlgn="base" hangingPunct="0">
        <a:spcBef>
          <a:spcPct val="20000"/>
        </a:spcBef>
        <a:spcAft>
          <a:spcPct val="0"/>
        </a:spcAft>
        <a:buSzPct val="65000"/>
        <a:buBlip>
          <a:blip r:embed="rId17"/>
        </a:buBlip>
        <a:defRPr sz="2200">
          <a:solidFill>
            <a:schemeClr val="tx1"/>
          </a:solidFill>
          <a:latin typeface="+mn-lt"/>
        </a:defRPr>
      </a:lvl4pPr>
      <a:lvl5pPr marL="2057400" indent="-228600" algn="l" rtl="0" eaLnBrk="0" fontAlgn="base" hangingPunct="0">
        <a:spcBef>
          <a:spcPct val="20000"/>
        </a:spcBef>
        <a:spcAft>
          <a:spcPct val="0"/>
        </a:spcAft>
        <a:buSzPct val="65000"/>
        <a:buBlip>
          <a:blip r:embed="rId17"/>
        </a:buBlip>
        <a:defRPr sz="2200">
          <a:solidFill>
            <a:schemeClr val="tx1"/>
          </a:solidFill>
          <a:latin typeface="+mn-lt"/>
        </a:defRPr>
      </a:lvl5pPr>
      <a:lvl6pPr marL="2514600" indent="-228600" algn="l" rtl="0" fontAlgn="base">
        <a:spcBef>
          <a:spcPct val="20000"/>
        </a:spcBef>
        <a:spcAft>
          <a:spcPct val="0"/>
        </a:spcAft>
        <a:buSzPct val="65000"/>
        <a:buBlip>
          <a:blip r:embed="rId17"/>
        </a:buBlip>
        <a:defRPr sz="2200">
          <a:solidFill>
            <a:schemeClr val="tx1"/>
          </a:solidFill>
          <a:latin typeface="+mn-lt"/>
        </a:defRPr>
      </a:lvl6pPr>
      <a:lvl7pPr marL="2971800" indent="-228600" algn="l" rtl="0" fontAlgn="base">
        <a:spcBef>
          <a:spcPct val="20000"/>
        </a:spcBef>
        <a:spcAft>
          <a:spcPct val="0"/>
        </a:spcAft>
        <a:buSzPct val="65000"/>
        <a:buBlip>
          <a:blip r:embed="rId17"/>
        </a:buBlip>
        <a:defRPr sz="2200">
          <a:solidFill>
            <a:schemeClr val="tx1"/>
          </a:solidFill>
          <a:latin typeface="+mn-lt"/>
        </a:defRPr>
      </a:lvl7pPr>
      <a:lvl8pPr marL="3429000" indent="-228600" algn="l" rtl="0" fontAlgn="base">
        <a:spcBef>
          <a:spcPct val="20000"/>
        </a:spcBef>
        <a:spcAft>
          <a:spcPct val="0"/>
        </a:spcAft>
        <a:buSzPct val="65000"/>
        <a:buBlip>
          <a:blip r:embed="rId17"/>
        </a:buBlip>
        <a:defRPr sz="2200">
          <a:solidFill>
            <a:schemeClr val="tx1"/>
          </a:solidFill>
          <a:latin typeface="+mn-lt"/>
        </a:defRPr>
      </a:lvl8pPr>
      <a:lvl9pPr marL="3886200" indent="-228600" algn="l" rtl="0" fontAlgn="base">
        <a:spcBef>
          <a:spcPct val="20000"/>
        </a:spcBef>
        <a:spcAft>
          <a:spcPct val="0"/>
        </a:spcAft>
        <a:buSzPct val="65000"/>
        <a:buBlip>
          <a:blip r:embed="rId17"/>
        </a:buBlip>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tiff"/><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5">
            <a:extLst>
              <a:ext uri="{FF2B5EF4-FFF2-40B4-BE49-F238E27FC236}">
                <a16:creationId xmlns:a16="http://schemas.microsoft.com/office/drawing/2014/main" id="{835E5471-1269-463B-87CB-254EDFC0A8C4}"/>
              </a:ext>
            </a:extLst>
          </p:cNvPr>
          <p:cNvGrpSpPr>
            <a:grpSpLocks/>
          </p:cNvGrpSpPr>
          <p:nvPr/>
        </p:nvGrpSpPr>
        <p:grpSpPr bwMode="auto">
          <a:xfrm>
            <a:off x="838200" y="2819402"/>
            <a:ext cx="7467600" cy="954088"/>
            <a:chOff x="528" y="1197"/>
            <a:chExt cx="4704" cy="601"/>
          </a:xfrm>
        </p:grpSpPr>
        <p:sp>
          <p:nvSpPr>
            <p:cNvPr id="5124" name="Text Box 15">
              <a:extLst>
                <a:ext uri="{FF2B5EF4-FFF2-40B4-BE49-F238E27FC236}">
                  <a16:creationId xmlns:a16="http://schemas.microsoft.com/office/drawing/2014/main" id="{3F345779-5E0D-472B-B1DB-1686F86A9D9B}"/>
                </a:ext>
              </a:extLst>
            </p:cNvPr>
            <p:cNvSpPr txBox="1">
              <a:spLocks noChangeArrowheads="1"/>
            </p:cNvSpPr>
            <p:nvPr/>
          </p:nvSpPr>
          <p:spPr bwMode="auto">
            <a:xfrm>
              <a:off x="816" y="1197"/>
              <a:ext cx="441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800">
                  <a:solidFill>
                    <a:schemeClr val="tx2"/>
                  </a:solidFill>
                  <a:latin typeface="Arial" panose="020B0604020202020204" pitchFamily="34" charset="0"/>
                </a:defRPr>
              </a:lvl1pPr>
              <a:lvl2pPr marL="742950" indent="-285750">
                <a:defRPr sz="4800">
                  <a:solidFill>
                    <a:schemeClr val="tx2"/>
                  </a:solidFill>
                  <a:latin typeface="Arial" panose="020B0604020202020204" pitchFamily="34" charset="0"/>
                </a:defRPr>
              </a:lvl2pPr>
              <a:lvl3pPr marL="1143000" indent="-228600">
                <a:defRPr sz="4800">
                  <a:solidFill>
                    <a:schemeClr val="tx2"/>
                  </a:solidFill>
                  <a:latin typeface="Arial" panose="020B0604020202020204" pitchFamily="34" charset="0"/>
                </a:defRPr>
              </a:lvl3pPr>
              <a:lvl4pPr marL="1600200" indent="-228600">
                <a:defRPr sz="4800">
                  <a:solidFill>
                    <a:schemeClr val="tx2"/>
                  </a:solidFill>
                  <a:latin typeface="Arial" panose="020B0604020202020204" pitchFamily="34" charset="0"/>
                </a:defRPr>
              </a:lvl4pPr>
              <a:lvl5pPr marL="2057400" indent="-228600">
                <a:defRPr sz="4800">
                  <a:solidFill>
                    <a:schemeClr val="tx2"/>
                  </a:solidFill>
                  <a:latin typeface="Arial" panose="020B0604020202020204" pitchFamily="34" charset="0"/>
                </a:defRPr>
              </a:lvl5pPr>
              <a:lvl6pPr marL="2514600" indent="-228600" eaLnBrk="0" fontAlgn="base" hangingPunct="0">
                <a:spcBef>
                  <a:spcPct val="0"/>
                </a:spcBef>
                <a:spcAft>
                  <a:spcPct val="0"/>
                </a:spcAft>
                <a:defRPr sz="4800">
                  <a:solidFill>
                    <a:schemeClr val="tx2"/>
                  </a:solidFill>
                  <a:latin typeface="Arial" panose="020B0604020202020204" pitchFamily="34" charset="0"/>
                </a:defRPr>
              </a:lvl6pPr>
              <a:lvl7pPr marL="2971800" indent="-228600" eaLnBrk="0" fontAlgn="base" hangingPunct="0">
                <a:spcBef>
                  <a:spcPct val="0"/>
                </a:spcBef>
                <a:spcAft>
                  <a:spcPct val="0"/>
                </a:spcAft>
                <a:defRPr sz="4800">
                  <a:solidFill>
                    <a:schemeClr val="tx2"/>
                  </a:solidFill>
                  <a:latin typeface="Arial" panose="020B0604020202020204" pitchFamily="34" charset="0"/>
                </a:defRPr>
              </a:lvl7pPr>
              <a:lvl8pPr marL="3429000" indent="-228600" eaLnBrk="0" fontAlgn="base" hangingPunct="0">
                <a:spcBef>
                  <a:spcPct val="0"/>
                </a:spcBef>
                <a:spcAft>
                  <a:spcPct val="0"/>
                </a:spcAft>
                <a:defRPr sz="4800">
                  <a:solidFill>
                    <a:schemeClr val="tx2"/>
                  </a:solidFill>
                  <a:latin typeface="Arial" panose="020B0604020202020204" pitchFamily="34" charset="0"/>
                </a:defRPr>
              </a:lvl8pPr>
              <a:lvl9pPr marL="3886200" indent="-228600" eaLnBrk="0" fontAlgn="base" hangingPunct="0">
                <a:spcBef>
                  <a:spcPct val="0"/>
                </a:spcBef>
                <a:spcAft>
                  <a:spcPct val="0"/>
                </a:spcAft>
                <a:defRPr sz="4800">
                  <a:solidFill>
                    <a:schemeClr val="tx2"/>
                  </a:solidFill>
                  <a:latin typeface="Arial" panose="020B0604020202020204" pitchFamily="34" charset="0"/>
                </a:defRPr>
              </a:lvl9pPr>
            </a:lstStyle>
            <a:p>
              <a:pPr algn="ctr" eaLnBrk="1" hangingPunct="1"/>
              <a:r>
                <a:rPr lang="en-US" altLang="en-US" sz="2800" b="1" dirty="0" err="1">
                  <a:solidFill>
                    <a:schemeClr val="bg1"/>
                  </a:solidFill>
                </a:rPr>
                <a:t>Nanomateriale</a:t>
              </a:r>
              <a:r>
                <a:rPr lang="en-US" altLang="en-US" sz="2800" b="1" dirty="0">
                  <a:solidFill>
                    <a:schemeClr val="bg1"/>
                  </a:solidFill>
                </a:rPr>
                <a:t> </a:t>
              </a:r>
              <a:r>
                <a:rPr lang="en-US" altLang="en-US" sz="2800" b="1" dirty="0" err="1">
                  <a:solidFill>
                    <a:schemeClr val="bg1"/>
                  </a:solidFill>
                </a:rPr>
                <a:t>inteligente</a:t>
              </a:r>
              <a:r>
                <a:rPr lang="en-US" altLang="en-US" sz="2800" b="1" dirty="0">
                  <a:solidFill>
                    <a:schemeClr val="bg1"/>
                  </a:solidFill>
                </a:rPr>
                <a:t> </a:t>
              </a:r>
              <a:r>
                <a:rPr lang="en-US" altLang="en-US" sz="2800" b="1" dirty="0" err="1">
                  <a:solidFill>
                    <a:schemeClr val="bg1"/>
                  </a:solidFill>
                </a:rPr>
                <a:t>pentru</a:t>
              </a:r>
              <a:r>
                <a:rPr lang="en-US" altLang="en-US" sz="2800" b="1" dirty="0">
                  <a:solidFill>
                    <a:schemeClr val="bg1"/>
                  </a:solidFill>
                </a:rPr>
                <a:t> </a:t>
              </a:r>
              <a:r>
                <a:rPr lang="en-US" altLang="en-US" sz="2800" b="1" dirty="0" err="1">
                  <a:solidFill>
                    <a:schemeClr val="bg1"/>
                  </a:solidFill>
                </a:rPr>
                <a:t>eliberare</a:t>
              </a:r>
              <a:r>
                <a:rPr lang="en-US" altLang="en-US" sz="2800" b="1" dirty="0">
                  <a:solidFill>
                    <a:schemeClr val="bg1"/>
                  </a:solidFill>
                </a:rPr>
                <a:t> </a:t>
              </a:r>
              <a:r>
                <a:rPr lang="en-US" altLang="en-US" sz="2800" b="1" dirty="0" err="1">
                  <a:solidFill>
                    <a:schemeClr val="bg1"/>
                  </a:solidFill>
                </a:rPr>
                <a:t>controlata</a:t>
              </a:r>
              <a:endParaRPr lang="en-GB" altLang="en-US" sz="2400" b="1" dirty="0">
                <a:solidFill>
                  <a:schemeClr val="bg1"/>
                </a:solidFill>
              </a:endParaRPr>
            </a:p>
          </p:txBody>
        </p:sp>
        <p:sp>
          <p:nvSpPr>
            <p:cNvPr id="5125" name="Rectangle 4">
              <a:extLst>
                <a:ext uri="{FF2B5EF4-FFF2-40B4-BE49-F238E27FC236}">
                  <a16:creationId xmlns:a16="http://schemas.microsoft.com/office/drawing/2014/main" id="{12E42B04-EC6A-4F26-8333-BC3FCE5FD995}"/>
                </a:ext>
              </a:extLst>
            </p:cNvPr>
            <p:cNvSpPr>
              <a:spLocks noChangeArrowheads="1"/>
            </p:cNvSpPr>
            <p:nvPr/>
          </p:nvSpPr>
          <p:spPr bwMode="auto">
            <a:xfrm>
              <a:off x="528" y="1200"/>
              <a:ext cx="95" cy="33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4800">
                  <a:solidFill>
                    <a:schemeClr val="tx2"/>
                  </a:solidFill>
                  <a:latin typeface="Arial" panose="020B0604020202020204" pitchFamily="34" charset="0"/>
                </a:defRPr>
              </a:lvl1pPr>
              <a:lvl2pPr marL="742950" indent="-285750">
                <a:defRPr sz="4800">
                  <a:solidFill>
                    <a:schemeClr val="tx2"/>
                  </a:solidFill>
                  <a:latin typeface="Arial" panose="020B0604020202020204" pitchFamily="34" charset="0"/>
                </a:defRPr>
              </a:lvl2pPr>
              <a:lvl3pPr marL="1143000" indent="-228600">
                <a:defRPr sz="4800">
                  <a:solidFill>
                    <a:schemeClr val="tx2"/>
                  </a:solidFill>
                  <a:latin typeface="Arial" panose="020B0604020202020204" pitchFamily="34" charset="0"/>
                </a:defRPr>
              </a:lvl3pPr>
              <a:lvl4pPr marL="1600200" indent="-228600">
                <a:defRPr sz="4800">
                  <a:solidFill>
                    <a:schemeClr val="tx2"/>
                  </a:solidFill>
                  <a:latin typeface="Arial" panose="020B0604020202020204" pitchFamily="34" charset="0"/>
                </a:defRPr>
              </a:lvl4pPr>
              <a:lvl5pPr marL="2057400" indent="-228600">
                <a:defRPr sz="4800">
                  <a:solidFill>
                    <a:schemeClr val="tx2"/>
                  </a:solidFill>
                  <a:latin typeface="Arial" panose="020B0604020202020204" pitchFamily="34" charset="0"/>
                </a:defRPr>
              </a:lvl5pPr>
              <a:lvl6pPr marL="2514600" indent="-228600" eaLnBrk="0" fontAlgn="base" hangingPunct="0">
                <a:spcBef>
                  <a:spcPct val="0"/>
                </a:spcBef>
                <a:spcAft>
                  <a:spcPct val="0"/>
                </a:spcAft>
                <a:defRPr sz="4800">
                  <a:solidFill>
                    <a:schemeClr val="tx2"/>
                  </a:solidFill>
                  <a:latin typeface="Arial" panose="020B0604020202020204" pitchFamily="34" charset="0"/>
                </a:defRPr>
              </a:lvl6pPr>
              <a:lvl7pPr marL="2971800" indent="-228600" eaLnBrk="0" fontAlgn="base" hangingPunct="0">
                <a:spcBef>
                  <a:spcPct val="0"/>
                </a:spcBef>
                <a:spcAft>
                  <a:spcPct val="0"/>
                </a:spcAft>
                <a:defRPr sz="4800">
                  <a:solidFill>
                    <a:schemeClr val="tx2"/>
                  </a:solidFill>
                  <a:latin typeface="Arial" panose="020B0604020202020204" pitchFamily="34" charset="0"/>
                </a:defRPr>
              </a:lvl7pPr>
              <a:lvl8pPr marL="3429000" indent="-228600" eaLnBrk="0" fontAlgn="base" hangingPunct="0">
                <a:spcBef>
                  <a:spcPct val="0"/>
                </a:spcBef>
                <a:spcAft>
                  <a:spcPct val="0"/>
                </a:spcAft>
                <a:defRPr sz="4800">
                  <a:solidFill>
                    <a:schemeClr val="tx2"/>
                  </a:solidFill>
                  <a:latin typeface="Arial" panose="020B0604020202020204" pitchFamily="34" charset="0"/>
                </a:defRPr>
              </a:lvl8pPr>
              <a:lvl9pPr marL="3886200" indent="-228600" eaLnBrk="0" fontAlgn="base" hangingPunct="0">
                <a:spcBef>
                  <a:spcPct val="0"/>
                </a:spcBef>
                <a:spcAft>
                  <a:spcPct val="0"/>
                </a:spcAft>
                <a:defRPr sz="4800">
                  <a:solidFill>
                    <a:schemeClr val="tx2"/>
                  </a:solidFill>
                  <a:latin typeface="Arial" panose="020B0604020202020204" pitchFamily="34" charset="0"/>
                </a:defRPr>
              </a:lvl9pPr>
            </a:lstStyle>
            <a:p>
              <a:pPr algn="ctr" eaLnBrk="1" hangingPunct="1"/>
              <a:endParaRPr lang="en-GB" altLang="en-US" sz="4400" dirty="0"/>
            </a:p>
          </p:txBody>
        </p:sp>
      </p:grpSp>
      <p:sp>
        <p:nvSpPr>
          <p:cNvPr id="5123" name="TextBox 1">
            <a:extLst>
              <a:ext uri="{FF2B5EF4-FFF2-40B4-BE49-F238E27FC236}">
                <a16:creationId xmlns:a16="http://schemas.microsoft.com/office/drawing/2014/main" id="{B8876D8F-96D7-4F59-B879-6CE92CCAA48E}"/>
              </a:ext>
            </a:extLst>
          </p:cNvPr>
          <p:cNvSpPr txBox="1">
            <a:spLocks noChangeArrowheads="1"/>
          </p:cNvSpPr>
          <p:nvPr/>
        </p:nvSpPr>
        <p:spPr bwMode="auto">
          <a:xfrm>
            <a:off x="1285875" y="4572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2"/>
                </a:solidFill>
                <a:latin typeface="Arial" panose="020B0604020202020204" pitchFamily="34" charset="0"/>
              </a:defRPr>
            </a:lvl1pPr>
            <a:lvl2pPr marL="742950" indent="-285750">
              <a:defRPr sz="4800">
                <a:solidFill>
                  <a:schemeClr val="tx2"/>
                </a:solidFill>
                <a:latin typeface="Arial" panose="020B0604020202020204" pitchFamily="34" charset="0"/>
              </a:defRPr>
            </a:lvl2pPr>
            <a:lvl3pPr marL="1143000" indent="-228600">
              <a:defRPr sz="4800">
                <a:solidFill>
                  <a:schemeClr val="tx2"/>
                </a:solidFill>
                <a:latin typeface="Arial" panose="020B0604020202020204" pitchFamily="34" charset="0"/>
              </a:defRPr>
            </a:lvl3pPr>
            <a:lvl4pPr marL="1600200" indent="-228600">
              <a:defRPr sz="4800">
                <a:solidFill>
                  <a:schemeClr val="tx2"/>
                </a:solidFill>
                <a:latin typeface="Arial" panose="020B0604020202020204" pitchFamily="34" charset="0"/>
              </a:defRPr>
            </a:lvl4pPr>
            <a:lvl5pPr marL="2057400" indent="-228600">
              <a:defRPr sz="4800">
                <a:solidFill>
                  <a:schemeClr val="tx2"/>
                </a:solidFill>
                <a:latin typeface="Arial" panose="020B0604020202020204" pitchFamily="34" charset="0"/>
              </a:defRPr>
            </a:lvl5pPr>
            <a:lvl6pPr marL="2514600" indent="-228600" eaLnBrk="0" fontAlgn="base" hangingPunct="0">
              <a:spcBef>
                <a:spcPct val="0"/>
              </a:spcBef>
              <a:spcAft>
                <a:spcPct val="0"/>
              </a:spcAft>
              <a:defRPr sz="4800">
                <a:solidFill>
                  <a:schemeClr val="tx2"/>
                </a:solidFill>
                <a:latin typeface="Arial" panose="020B0604020202020204" pitchFamily="34" charset="0"/>
              </a:defRPr>
            </a:lvl6pPr>
            <a:lvl7pPr marL="2971800" indent="-228600" eaLnBrk="0" fontAlgn="base" hangingPunct="0">
              <a:spcBef>
                <a:spcPct val="0"/>
              </a:spcBef>
              <a:spcAft>
                <a:spcPct val="0"/>
              </a:spcAft>
              <a:defRPr sz="4800">
                <a:solidFill>
                  <a:schemeClr val="tx2"/>
                </a:solidFill>
                <a:latin typeface="Arial" panose="020B0604020202020204" pitchFamily="34" charset="0"/>
              </a:defRPr>
            </a:lvl7pPr>
            <a:lvl8pPr marL="3429000" indent="-228600" eaLnBrk="0" fontAlgn="base" hangingPunct="0">
              <a:spcBef>
                <a:spcPct val="0"/>
              </a:spcBef>
              <a:spcAft>
                <a:spcPct val="0"/>
              </a:spcAft>
              <a:defRPr sz="4800">
                <a:solidFill>
                  <a:schemeClr val="tx2"/>
                </a:solidFill>
                <a:latin typeface="Arial" panose="020B0604020202020204" pitchFamily="34" charset="0"/>
              </a:defRPr>
            </a:lvl8pPr>
            <a:lvl9pPr marL="3886200" indent="-228600" eaLnBrk="0" fontAlgn="base" hangingPunct="0">
              <a:spcBef>
                <a:spcPct val="0"/>
              </a:spcBef>
              <a:spcAft>
                <a:spcPct val="0"/>
              </a:spcAft>
              <a:defRPr sz="4800">
                <a:solidFill>
                  <a:schemeClr val="tx2"/>
                </a:solidFill>
                <a:latin typeface="Arial" panose="020B0604020202020204" pitchFamily="34" charset="0"/>
              </a:defRPr>
            </a:lvl9pPr>
          </a:lstStyle>
          <a:p>
            <a:r>
              <a:rPr lang="en-US" altLang="ro-RO" sz="2400" b="1" i="1" dirty="0">
                <a:solidFill>
                  <a:schemeClr val="bg1"/>
                </a:solidFill>
                <a:latin typeface="Antibiotice Regular" pitchFamily="50" charset="0"/>
              </a:rPr>
              <a:t>“The best way to predict your future is to create it.”</a:t>
            </a:r>
          </a:p>
          <a:p>
            <a:pPr algn="r"/>
            <a:r>
              <a:rPr lang="en-US" altLang="ro-RO" sz="1600" b="1" dirty="0">
                <a:solidFill>
                  <a:schemeClr val="bg1"/>
                </a:solidFill>
                <a:latin typeface="Antibiotice Regular" pitchFamily="50" charset="0"/>
              </a:rPr>
              <a:t>Abraham Lincon</a:t>
            </a:r>
            <a:endParaRPr lang="ro-RO" altLang="ro-RO" sz="1600" b="1" dirty="0">
              <a:solidFill>
                <a:schemeClr val="bg1"/>
              </a:solidFill>
              <a:latin typeface="Antibiotice Regular" pitchFamily="50" charset="0"/>
            </a:endParaRPr>
          </a:p>
        </p:txBody>
      </p:sp>
      <p:sp>
        <p:nvSpPr>
          <p:cNvPr id="8" name="TextBox 7">
            <a:extLst>
              <a:ext uri="{FF2B5EF4-FFF2-40B4-BE49-F238E27FC236}">
                <a16:creationId xmlns:a16="http://schemas.microsoft.com/office/drawing/2014/main" id="{0DE35565-E4E4-DF9D-5CE5-98B4B088C539}"/>
              </a:ext>
            </a:extLst>
          </p:cNvPr>
          <p:cNvSpPr txBox="1"/>
          <p:nvPr/>
        </p:nvSpPr>
        <p:spPr>
          <a:xfrm>
            <a:off x="3810000" y="5867400"/>
            <a:ext cx="3581399" cy="369332"/>
          </a:xfrm>
          <a:prstGeom prst="rect">
            <a:avLst/>
          </a:prstGeom>
          <a:solidFill>
            <a:srgbClr val="DA251C"/>
          </a:solidFill>
        </p:spPr>
        <p:txBody>
          <a:bodyPr wrap="square">
            <a:spAutoFit/>
          </a:bodyPr>
          <a:lstStyle/>
          <a:p>
            <a:pPr algn="r"/>
            <a:r>
              <a:rPr lang="ro-RO" altLang="ro-RO" sz="1800" dirty="0">
                <a:solidFill>
                  <a:schemeClr val="tx1"/>
                </a:solidFill>
                <a:latin typeface="Antibiotice Regular" pitchFamily="50" charset="0"/>
              </a:rPr>
              <a:t>The future together </a:t>
            </a:r>
            <a:endParaRPr lang="en-US" altLang="ro-RO" sz="1800" dirty="0">
              <a:solidFill>
                <a:schemeClr val="tx1"/>
              </a:solidFill>
              <a:latin typeface="Antibiotice Regular" pitchFamily="50" charset="0"/>
            </a:endParaRPr>
          </a:p>
        </p:txBody>
      </p:sp>
      <p:sp>
        <p:nvSpPr>
          <p:cNvPr id="9" name="TextBox 8">
            <a:extLst>
              <a:ext uri="{FF2B5EF4-FFF2-40B4-BE49-F238E27FC236}">
                <a16:creationId xmlns:a16="http://schemas.microsoft.com/office/drawing/2014/main" id="{6F96CF81-355F-898B-5A31-419BE270C2F9}"/>
              </a:ext>
            </a:extLst>
          </p:cNvPr>
          <p:cNvSpPr txBox="1"/>
          <p:nvPr/>
        </p:nvSpPr>
        <p:spPr>
          <a:xfrm>
            <a:off x="215617" y="6180953"/>
            <a:ext cx="2159566" cy="369332"/>
          </a:xfrm>
          <a:prstGeom prst="rect">
            <a:avLst/>
          </a:prstGeom>
          <a:noFill/>
        </p:spPr>
        <p:txBody>
          <a:bodyPr wrap="none" rtlCol="0">
            <a:spAutoFit/>
          </a:bodyPr>
          <a:lstStyle/>
          <a:p>
            <a:r>
              <a:rPr lang="en-US" sz="1800" dirty="0">
                <a:solidFill>
                  <a:schemeClr val="bg1"/>
                </a:solidFill>
              </a:rPr>
              <a:t>Anca Daniela Rusu</a:t>
            </a:r>
          </a:p>
        </p:txBody>
      </p:sp>
      <p:sp>
        <p:nvSpPr>
          <p:cNvPr id="10" name="Rectangle 9">
            <a:extLst>
              <a:ext uri="{FF2B5EF4-FFF2-40B4-BE49-F238E27FC236}">
                <a16:creationId xmlns:a16="http://schemas.microsoft.com/office/drawing/2014/main" id="{CB52C613-1F60-07C2-247B-D4C9AD9CA94F}"/>
              </a:ext>
            </a:extLst>
          </p:cNvPr>
          <p:cNvSpPr/>
          <p:nvPr/>
        </p:nvSpPr>
        <p:spPr bwMode="auto">
          <a:xfrm>
            <a:off x="1643062" y="3996774"/>
            <a:ext cx="6315075" cy="4616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chemeClr val="bg1"/>
                </a:solidFill>
                <a:effectLst/>
                <a:latin typeface="Arial" charset="0"/>
              </a:rPr>
              <a:t>Micele</a:t>
            </a:r>
            <a:r>
              <a:rPr kumimoji="0" lang="en-US" sz="2400" b="1" u="none" strike="noStrike" cap="none" normalizeH="0" baseline="0" dirty="0">
                <a:ln>
                  <a:noFill/>
                </a:ln>
                <a:solidFill>
                  <a:schemeClr val="bg1"/>
                </a:solidFill>
                <a:effectLst/>
                <a:latin typeface="Arial" charset="0"/>
              </a:rPr>
              <a:t> </a:t>
            </a:r>
            <a:r>
              <a:rPr kumimoji="0" lang="en-US" sz="2400" b="1" u="none" strike="noStrike" cap="none" normalizeH="0" baseline="0" dirty="0" err="1">
                <a:ln>
                  <a:noFill/>
                </a:ln>
                <a:solidFill>
                  <a:schemeClr val="bg1"/>
                </a:solidFill>
                <a:effectLst/>
                <a:latin typeface="Arial" charset="0"/>
              </a:rPr>
              <a:t>polimerice</a:t>
            </a:r>
            <a:endParaRPr kumimoji="0" lang="en-US" sz="2400" b="1" u="none" strike="noStrike" cap="none" normalizeH="0" baseline="0" dirty="0">
              <a:ln>
                <a:noFill/>
              </a:ln>
              <a:solidFill>
                <a:schemeClr val="bg1"/>
              </a:solidFill>
              <a:effectLst/>
              <a:latin typeface="Arial" charset="0"/>
            </a:endParaRPr>
          </a:p>
        </p:txBody>
      </p:sp>
      <p:sp>
        <p:nvSpPr>
          <p:cNvPr id="11" name="Oval 10">
            <a:extLst>
              <a:ext uri="{FF2B5EF4-FFF2-40B4-BE49-F238E27FC236}">
                <a16:creationId xmlns:a16="http://schemas.microsoft.com/office/drawing/2014/main" id="{E0D4B550-8C7E-A1E7-B0B4-6FD7DF466A16}"/>
              </a:ext>
            </a:extLst>
          </p:cNvPr>
          <p:cNvSpPr/>
          <p:nvPr/>
        </p:nvSpPr>
        <p:spPr bwMode="auto">
          <a:xfrm>
            <a:off x="3069244" y="3914906"/>
            <a:ext cx="3581399" cy="65160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9B737-AA11-077A-4028-604CFBCA8DDE}"/>
              </a:ext>
            </a:extLst>
          </p:cNvPr>
          <p:cNvSpPr>
            <a:spLocks noGrp="1"/>
          </p:cNvSpPr>
          <p:nvPr>
            <p:ph idx="1"/>
          </p:nvPr>
        </p:nvSpPr>
        <p:spPr>
          <a:xfrm>
            <a:off x="457200" y="1358496"/>
            <a:ext cx="8229600" cy="1981200"/>
          </a:xfrm>
        </p:spPr>
        <p:txBody>
          <a:bodyPr/>
          <a:lstStyle/>
          <a:p>
            <a:pPr algn="just"/>
            <a:r>
              <a:rPr lang="en-US" dirty="0" err="1"/>
              <a:t>Micelele</a:t>
            </a:r>
            <a:r>
              <a:rPr lang="en-US" dirty="0"/>
              <a:t> </a:t>
            </a:r>
            <a:r>
              <a:rPr lang="en-US" dirty="0" err="1"/>
              <a:t>polimerice</a:t>
            </a:r>
            <a:r>
              <a:rPr lang="en-US" dirty="0"/>
              <a:t> se </a:t>
            </a:r>
            <a:r>
              <a:rPr lang="en-US" dirty="0" err="1"/>
              <a:t>formeaza</a:t>
            </a:r>
            <a:r>
              <a:rPr lang="en-US" dirty="0"/>
              <a:t> </a:t>
            </a:r>
            <a:r>
              <a:rPr lang="en-US" dirty="0" err="1"/>
              <a:t>prin</a:t>
            </a:r>
            <a:r>
              <a:rPr lang="en-US" dirty="0"/>
              <a:t> </a:t>
            </a:r>
            <a:r>
              <a:rPr lang="en-US" dirty="0" err="1"/>
              <a:t>autoasamblarea</a:t>
            </a:r>
            <a:r>
              <a:rPr lang="en-US" dirty="0"/>
              <a:t> </a:t>
            </a:r>
            <a:r>
              <a:rPr lang="en-US" dirty="0" err="1"/>
              <a:t>polimerilor</a:t>
            </a:r>
            <a:r>
              <a:rPr lang="en-US" dirty="0"/>
              <a:t> </a:t>
            </a:r>
            <a:r>
              <a:rPr lang="en-US" dirty="0" err="1"/>
              <a:t>amfifili</a:t>
            </a:r>
            <a:r>
              <a:rPr lang="en-US" dirty="0"/>
              <a:t> in </a:t>
            </a:r>
            <a:r>
              <a:rPr lang="en-US" dirty="0" err="1"/>
              <a:t>particule</a:t>
            </a:r>
            <a:r>
              <a:rPr lang="en-US" dirty="0"/>
              <a:t> </a:t>
            </a:r>
            <a:r>
              <a:rPr lang="en-US" dirty="0" err="1"/>
              <a:t>coloidale</a:t>
            </a:r>
            <a:r>
              <a:rPr lang="en-US" dirty="0"/>
              <a:t> cu </a:t>
            </a:r>
            <a:r>
              <a:rPr lang="en-US" dirty="0" err="1"/>
              <a:t>miez</a:t>
            </a:r>
            <a:r>
              <a:rPr lang="en-US" dirty="0"/>
              <a:t> </a:t>
            </a:r>
            <a:r>
              <a:rPr lang="en-US" dirty="0" err="1"/>
              <a:t>hidrofob</a:t>
            </a:r>
            <a:r>
              <a:rPr lang="en-US" dirty="0"/>
              <a:t> </a:t>
            </a:r>
            <a:r>
              <a:rPr lang="en-US" dirty="0" err="1"/>
              <a:t>si</a:t>
            </a:r>
            <a:r>
              <a:rPr lang="en-US" dirty="0"/>
              <a:t> </a:t>
            </a:r>
            <a:r>
              <a:rPr lang="en-US" dirty="0" err="1"/>
              <a:t>invelis</a:t>
            </a:r>
            <a:r>
              <a:rPr lang="en-US" dirty="0"/>
              <a:t> </a:t>
            </a:r>
            <a:r>
              <a:rPr lang="en-US" dirty="0" err="1"/>
              <a:t>hidrofil</a:t>
            </a:r>
            <a:r>
              <a:rPr lang="en-US" dirty="0"/>
              <a:t>.</a:t>
            </a:r>
          </a:p>
          <a:p>
            <a:pPr algn="just"/>
            <a:r>
              <a:rPr lang="en-US" dirty="0" err="1"/>
              <a:t>Micelele</a:t>
            </a:r>
            <a:r>
              <a:rPr lang="en-US" dirty="0"/>
              <a:t> </a:t>
            </a:r>
            <a:r>
              <a:rPr lang="en-US" dirty="0" err="1"/>
              <a:t>polimerice</a:t>
            </a:r>
            <a:r>
              <a:rPr lang="en-US" dirty="0"/>
              <a:t> </a:t>
            </a:r>
            <a:r>
              <a:rPr lang="en-US" dirty="0" err="1"/>
              <a:t>masoara</a:t>
            </a:r>
            <a:r>
              <a:rPr lang="en-US" dirty="0"/>
              <a:t> </a:t>
            </a:r>
            <a:r>
              <a:rPr lang="en-US" dirty="0" err="1"/>
              <a:t>intre</a:t>
            </a:r>
            <a:r>
              <a:rPr lang="en-US" dirty="0"/>
              <a:t> 10 </a:t>
            </a:r>
            <a:r>
              <a:rPr lang="en-US" dirty="0" err="1"/>
              <a:t>si</a:t>
            </a:r>
            <a:r>
              <a:rPr lang="en-US" dirty="0"/>
              <a:t> 100 nm.</a:t>
            </a:r>
          </a:p>
          <a:p>
            <a:pPr algn="just"/>
            <a:r>
              <a:rPr lang="en-US" dirty="0"/>
              <a:t>In </a:t>
            </a:r>
            <a:r>
              <a:rPr lang="en-US" dirty="0" err="1"/>
              <a:t>interiorul</a:t>
            </a:r>
            <a:r>
              <a:rPr lang="en-US" dirty="0"/>
              <a:t> </a:t>
            </a:r>
            <a:r>
              <a:rPr lang="en-US" dirty="0" err="1"/>
              <a:t>miezului</a:t>
            </a:r>
            <a:r>
              <a:rPr lang="en-US" dirty="0"/>
              <a:t> </a:t>
            </a:r>
            <a:r>
              <a:rPr lang="en-US" dirty="0" err="1"/>
              <a:t>hidrofob</a:t>
            </a:r>
            <a:r>
              <a:rPr lang="en-US" dirty="0"/>
              <a:t> pot fi incapsulate molecule </a:t>
            </a:r>
            <a:r>
              <a:rPr lang="en-US" dirty="0" err="1"/>
              <a:t>greu</a:t>
            </a:r>
            <a:r>
              <a:rPr lang="en-US" dirty="0"/>
              <a:t> </a:t>
            </a:r>
            <a:r>
              <a:rPr lang="en-US" dirty="0" err="1"/>
              <a:t>solubile</a:t>
            </a:r>
            <a:r>
              <a:rPr lang="en-US" dirty="0"/>
              <a:t>/</a:t>
            </a:r>
            <a:r>
              <a:rPr lang="en-US" dirty="0" err="1"/>
              <a:t>insolubile</a:t>
            </a:r>
            <a:r>
              <a:rPr lang="en-US" dirty="0"/>
              <a:t> (</a:t>
            </a:r>
            <a:r>
              <a:rPr lang="en-US" dirty="0" err="1"/>
              <a:t>substante</a:t>
            </a:r>
            <a:r>
              <a:rPr lang="en-US" dirty="0"/>
              <a:t> active, gene).</a:t>
            </a:r>
          </a:p>
          <a:p>
            <a:endParaRPr lang="en-US" dirty="0"/>
          </a:p>
        </p:txBody>
      </p:sp>
      <p:pic>
        <p:nvPicPr>
          <p:cNvPr id="4" name="Picture 3">
            <a:extLst>
              <a:ext uri="{FF2B5EF4-FFF2-40B4-BE49-F238E27FC236}">
                <a16:creationId xmlns:a16="http://schemas.microsoft.com/office/drawing/2014/main" id="{6F854107-1B03-A2C2-89A7-A7D52CD59354}"/>
              </a:ext>
            </a:extLst>
          </p:cNvPr>
          <p:cNvPicPr>
            <a:picLocks noChangeAspect="1"/>
          </p:cNvPicPr>
          <p:nvPr/>
        </p:nvPicPr>
        <p:blipFill rotWithShape="1">
          <a:blip r:embed="rId3"/>
          <a:srcRect t="29267" b="12955"/>
          <a:stretch/>
        </p:blipFill>
        <p:spPr>
          <a:xfrm>
            <a:off x="246184" y="3859617"/>
            <a:ext cx="8756868" cy="2845983"/>
          </a:xfrm>
          <a:prstGeom prst="rect">
            <a:avLst/>
          </a:prstGeom>
        </p:spPr>
      </p:pic>
      <p:sp>
        <p:nvSpPr>
          <p:cNvPr id="5" name="TextBox 4">
            <a:extLst>
              <a:ext uri="{FF2B5EF4-FFF2-40B4-BE49-F238E27FC236}">
                <a16:creationId xmlns:a16="http://schemas.microsoft.com/office/drawing/2014/main" id="{25D4A5D3-C707-105B-D274-A1E8C0C893EF}"/>
              </a:ext>
            </a:extLst>
          </p:cNvPr>
          <p:cNvSpPr txBox="1"/>
          <p:nvPr/>
        </p:nvSpPr>
        <p:spPr>
          <a:xfrm>
            <a:off x="2819400" y="5909229"/>
            <a:ext cx="2039929" cy="738664"/>
          </a:xfrm>
          <a:prstGeom prst="rect">
            <a:avLst/>
          </a:prstGeom>
          <a:solidFill>
            <a:schemeClr val="bg1"/>
          </a:solidFill>
        </p:spPr>
        <p:txBody>
          <a:bodyPr wrap="square" rtlCol="0">
            <a:spAutoFit/>
          </a:bodyPr>
          <a:lstStyle/>
          <a:p>
            <a:r>
              <a:rPr lang="en-US" sz="1400" dirty="0"/>
              <a:t>Catena </a:t>
            </a:r>
            <a:r>
              <a:rPr lang="en-US" sz="1400" dirty="0" err="1"/>
              <a:t>hidrofila</a:t>
            </a:r>
            <a:endParaRPr lang="en-US" sz="1400" dirty="0"/>
          </a:p>
          <a:p>
            <a:r>
              <a:rPr lang="en-US" sz="1400" dirty="0"/>
              <a:t>Catena </a:t>
            </a:r>
            <a:r>
              <a:rPr lang="en-US" sz="1400" dirty="0" err="1"/>
              <a:t>hidrofoba</a:t>
            </a:r>
            <a:endParaRPr lang="en-US" sz="1400" dirty="0"/>
          </a:p>
          <a:p>
            <a:r>
              <a:rPr lang="en-US" sz="1400" dirty="0" err="1"/>
              <a:t>Substanta</a:t>
            </a:r>
            <a:r>
              <a:rPr lang="en-US" sz="1400" dirty="0"/>
              <a:t> </a:t>
            </a:r>
            <a:r>
              <a:rPr lang="en-US" sz="1400" dirty="0" err="1"/>
              <a:t>activa</a:t>
            </a:r>
            <a:endParaRPr lang="en-US" sz="1400" dirty="0"/>
          </a:p>
        </p:txBody>
      </p:sp>
      <p:sp>
        <p:nvSpPr>
          <p:cNvPr id="6" name="Title 1">
            <a:extLst>
              <a:ext uri="{FF2B5EF4-FFF2-40B4-BE49-F238E27FC236}">
                <a16:creationId xmlns:a16="http://schemas.microsoft.com/office/drawing/2014/main" id="{4552C1CD-C01E-5A68-F21D-6F328D6B6205}"/>
              </a:ext>
            </a:extLst>
          </p:cNvPr>
          <p:cNvSpPr>
            <a:spLocks noGrp="1"/>
          </p:cNvSpPr>
          <p:nvPr>
            <p:ph type="title"/>
          </p:nvPr>
        </p:nvSpPr>
        <p:spPr>
          <a:xfrm>
            <a:off x="-30126" y="147084"/>
            <a:ext cx="8229600" cy="1143000"/>
          </a:xfrm>
        </p:spPr>
        <p:txBody>
          <a:bodyPr/>
          <a:lstStyle/>
          <a:p>
            <a:r>
              <a:rPr lang="en-US" sz="2400" b="1" dirty="0" err="1">
                <a:solidFill>
                  <a:schemeClr val="bg1"/>
                </a:solidFill>
              </a:rPr>
              <a:t>Micele</a:t>
            </a:r>
            <a:r>
              <a:rPr lang="en-US" sz="2400" b="1" dirty="0">
                <a:solidFill>
                  <a:schemeClr val="bg1"/>
                </a:solidFill>
              </a:rPr>
              <a:t> </a:t>
            </a:r>
            <a:r>
              <a:rPr lang="en-US" sz="2400" b="1" dirty="0" err="1">
                <a:solidFill>
                  <a:schemeClr val="bg1"/>
                </a:solidFill>
              </a:rPr>
              <a:t>polimerice</a:t>
            </a:r>
            <a:br>
              <a:rPr lang="en-US" sz="2400" b="1" dirty="0">
                <a:solidFill>
                  <a:schemeClr val="bg1"/>
                </a:solidFill>
              </a:rPr>
            </a:br>
            <a:endParaRPr lang="en-US" sz="2400" dirty="0">
              <a:solidFill>
                <a:schemeClr val="bg1"/>
              </a:solidFill>
            </a:endParaRPr>
          </a:p>
        </p:txBody>
      </p:sp>
      <p:sp>
        <p:nvSpPr>
          <p:cNvPr id="7" name="TextBox 6">
            <a:extLst>
              <a:ext uri="{FF2B5EF4-FFF2-40B4-BE49-F238E27FC236}">
                <a16:creationId xmlns:a16="http://schemas.microsoft.com/office/drawing/2014/main" id="{A326AD37-9033-74FD-37CF-068EED29BBF5}"/>
              </a:ext>
            </a:extLst>
          </p:cNvPr>
          <p:cNvSpPr txBox="1"/>
          <p:nvPr/>
        </p:nvSpPr>
        <p:spPr>
          <a:xfrm>
            <a:off x="2819400" y="4476059"/>
            <a:ext cx="516488" cy="276999"/>
          </a:xfrm>
          <a:prstGeom prst="rect">
            <a:avLst/>
          </a:prstGeom>
          <a:noFill/>
        </p:spPr>
        <p:txBody>
          <a:bodyPr wrap="none" rtlCol="0">
            <a:spAutoFit/>
          </a:bodyPr>
          <a:lstStyle/>
          <a:p>
            <a:r>
              <a:rPr lang="en-US" sz="1200" b="1" dirty="0"/>
              <a:t>CCA</a:t>
            </a:r>
          </a:p>
        </p:txBody>
      </p:sp>
    </p:spTree>
    <p:extLst>
      <p:ext uri="{BB962C8B-B14F-4D97-AF65-F5344CB8AC3E}">
        <p14:creationId xmlns:p14="http://schemas.microsoft.com/office/powerpoint/2010/main" val="321169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EF68-39B4-C7AE-D08A-BF835E25C314}"/>
              </a:ext>
            </a:extLst>
          </p:cNvPr>
          <p:cNvSpPr>
            <a:spLocks noGrp="1"/>
          </p:cNvSpPr>
          <p:nvPr>
            <p:ph type="title"/>
          </p:nvPr>
        </p:nvSpPr>
        <p:spPr>
          <a:xfrm>
            <a:off x="-304800" y="160337"/>
            <a:ext cx="8229600" cy="1143000"/>
          </a:xfrm>
        </p:spPr>
        <p:txBody>
          <a:bodyPr/>
          <a:lstStyle/>
          <a:p>
            <a:r>
              <a:rPr kumimoji="0" lang="en-US" sz="2400" b="1" i="0" u="none" strike="noStrike" kern="0" cap="none" spc="0" normalizeH="0" baseline="0" noProof="0" dirty="0" err="1">
                <a:ln>
                  <a:noFill/>
                </a:ln>
                <a:solidFill>
                  <a:srgbClr val="FFFFFF"/>
                </a:solidFill>
                <a:effectLst/>
                <a:uLnTx/>
                <a:uFillTx/>
                <a:latin typeface="Arial"/>
                <a:ea typeface="+mj-ea"/>
                <a:cs typeface="+mj-cs"/>
              </a:rPr>
              <a:t>Micele</a:t>
            </a:r>
            <a:r>
              <a:rPr kumimoji="0" lang="en-US" sz="2400" b="1" i="0" u="none" strike="noStrike" kern="0" cap="none" spc="0" normalizeH="0" baseline="0" noProof="0" dirty="0">
                <a:ln>
                  <a:noFill/>
                </a:ln>
                <a:solidFill>
                  <a:srgbClr val="FFFFFF"/>
                </a:solidFill>
                <a:effectLst/>
                <a:uLnTx/>
                <a:uFillTx/>
                <a:latin typeface="Arial"/>
                <a:ea typeface="+mj-ea"/>
                <a:cs typeface="+mj-cs"/>
              </a:rPr>
              <a:t> </a:t>
            </a:r>
            <a:r>
              <a:rPr kumimoji="0" lang="en-US" sz="2400" b="1" i="0" u="none" strike="noStrike" kern="0" cap="none" spc="0" normalizeH="0" baseline="0" noProof="0" dirty="0" err="1">
                <a:ln>
                  <a:noFill/>
                </a:ln>
                <a:solidFill>
                  <a:srgbClr val="FFFFFF"/>
                </a:solidFill>
                <a:effectLst/>
                <a:uLnTx/>
                <a:uFillTx/>
                <a:latin typeface="Arial"/>
                <a:ea typeface="+mj-ea"/>
                <a:cs typeface="+mj-cs"/>
              </a:rPr>
              <a:t>polimerice</a:t>
            </a:r>
            <a:r>
              <a:rPr kumimoji="0" lang="en-US" sz="2400" b="1" i="0" u="none" strike="noStrike" kern="0" cap="none" spc="0" normalizeH="0" baseline="0" noProof="0" dirty="0">
                <a:ln>
                  <a:noFill/>
                </a:ln>
                <a:solidFill>
                  <a:srgbClr val="FFFFFF"/>
                </a:solidFill>
                <a:effectLst/>
                <a:uLnTx/>
                <a:uFillTx/>
                <a:latin typeface="Arial"/>
                <a:ea typeface="+mj-ea"/>
                <a:cs typeface="+mj-cs"/>
              </a:rPr>
              <a:t> </a:t>
            </a:r>
            <a:r>
              <a:rPr kumimoji="0" lang="en-US" sz="2400" b="1" i="1" u="none" strike="noStrike" kern="0" cap="none" spc="0" normalizeH="0" baseline="0" noProof="0" dirty="0" err="1">
                <a:ln>
                  <a:noFill/>
                </a:ln>
                <a:solidFill>
                  <a:srgbClr val="FFFFFF"/>
                </a:solidFill>
                <a:effectLst/>
                <a:uLnTx/>
                <a:uFillTx/>
                <a:latin typeface="Arial"/>
                <a:ea typeface="+mj-ea"/>
                <a:cs typeface="+mj-cs"/>
              </a:rPr>
              <a:t>inteligente</a:t>
            </a:r>
            <a:endParaRPr lang="en-US" i="1" dirty="0"/>
          </a:p>
        </p:txBody>
      </p:sp>
      <p:sp>
        <p:nvSpPr>
          <p:cNvPr id="3" name="Content Placeholder 2">
            <a:extLst>
              <a:ext uri="{FF2B5EF4-FFF2-40B4-BE49-F238E27FC236}">
                <a16:creationId xmlns:a16="http://schemas.microsoft.com/office/drawing/2014/main" id="{1B16AF72-F1F0-FED8-B8FD-14623233B7E5}"/>
              </a:ext>
            </a:extLst>
          </p:cNvPr>
          <p:cNvSpPr>
            <a:spLocks noGrp="1"/>
          </p:cNvSpPr>
          <p:nvPr>
            <p:ph idx="1"/>
          </p:nvPr>
        </p:nvSpPr>
        <p:spPr>
          <a:xfrm>
            <a:off x="457200" y="1303337"/>
            <a:ext cx="8229600" cy="4525963"/>
          </a:xfrm>
        </p:spPr>
        <p:txBody>
          <a:bodyPr/>
          <a:lstStyle/>
          <a:p>
            <a:pPr marL="0" indent="0">
              <a:buNone/>
            </a:pPr>
            <a:r>
              <a:rPr lang="en-US" dirty="0" err="1"/>
              <a:t>Micelele</a:t>
            </a:r>
            <a:r>
              <a:rPr lang="en-US" dirty="0"/>
              <a:t> </a:t>
            </a:r>
            <a:r>
              <a:rPr lang="en-US" dirty="0" err="1"/>
              <a:t>traditionale</a:t>
            </a:r>
            <a:r>
              <a:rPr lang="en-US" dirty="0"/>
              <a:t> nu au </a:t>
            </a:r>
            <a:r>
              <a:rPr lang="en-US" dirty="0" err="1"/>
              <a:t>capacitatea</a:t>
            </a:r>
            <a:r>
              <a:rPr lang="en-US" dirty="0"/>
              <a:t> de a </a:t>
            </a:r>
            <a:r>
              <a:rPr lang="en-US" dirty="0" err="1"/>
              <a:t>recunoaște</a:t>
            </a:r>
            <a:r>
              <a:rPr lang="en-US" dirty="0"/>
              <a:t> un </a:t>
            </a:r>
            <a:r>
              <a:rPr lang="en-US" dirty="0" err="1"/>
              <a:t>semnal</a:t>
            </a:r>
            <a:r>
              <a:rPr lang="en-US" dirty="0"/>
              <a:t> </a:t>
            </a:r>
            <a:r>
              <a:rPr lang="en-US" dirty="0" err="1"/>
              <a:t>si</a:t>
            </a:r>
            <a:r>
              <a:rPr lang="en-US" dirty="0"/>
              <a:t> de a-</a:t>
            </a:r>
            <a:r>
              <a:rPr lang="en-US" dirty="0" err="1"/>
              <a:t>si</a:t>
            </a:r>
            <a:r>
              <a:rPr lang="en-US" dirty="0"/>
              <a:t> </a:t>
            </a:r>
            <a:r>
              <a:rPr lang="en-US" dirty="0" err="1"/>
              <a:t>modifica</a:t>
            </a:r>
            <a:r>
              <a:rPr lang="en-US" dirty="0"/>
              <a:t> </a:t>
            </a:r>
            <a:r>
              <a:rPr lang="en-US" dirty="0" err="1"/>
              <a:t>structura</a:t>
            </a:r>
            <a:r>
              <a:rPr lang="en-US" dirty="0"/>
              <a:t> ca r</a:t>
            </a:r>
            <a:r>
              <a:rPr lang="ro-RO" dirty="0"/>
              <a:t>a</a:t>
            </a:r>
            <a:r>
              <a:rPr lang="en-US" dirty="0" err="1"/>
              <a:t>spuns</a:t>
            </a:r>
            <a:r>
              <a:rPr lang="en-US" dirty="0"/>
              <a:t> la </a:t>
            </a:r>
            <a:r>
              <a:rPr lang="en-US" dirty="0" err="1"/>
              <a:t>acesta</a:t>
            </a:r>
            <a:r>
              <a:rPr lang="en-US" dirty="0"/>
              <a:t>. </a:t>
            </a:r>
          </a:p>
          <a:p>
            <a:pPr marL="0" indent="0">
              <a:buNone/>
            </a:pPr>
            <a:r>
              <a:rPr lang="en-US" dirty="0" err="1"/>
              <a:t>Micele</a:t>
            </a:r>
            <a:r>
              <a:rPr lang="en-US" dirty="0"/>
              <a:t> </a:t>
            </a:r>
            <a:r>
              <a:rPr lang="en-US" dirty="0" err="1"/>
              <a:t>polimerice</a:t>
            </a:r>
            <a:r>
              <a:rPr lang="en-US" dirty="0"/>
              <a:t> „</a:t>
            </a:r>
            <a:r>
              <a:rPr lang="en-US" dirty="0" err="1"/>
              <a:t>inteligente</a:t>
            </a:r>
            <a:r>
              <a:rPr lang="en-US" dirty="0"/>
              <a:t>”  se </a:t>
            </a:r>
            <a:r>
              <a:rPr lang="en-US" dirty="0" err="1"/>
              <a:t>formeaza</a:t>
            </a:r>
            <a:r>
              <a:rPr lang="en-US" dirty="0"/>
              <a:t> din </a:t>
            </a:r>
            <a:r>
              <a:rPr lang="en-US" dirty="0" err="1"/>
              <a:t>polimeri</a:t>
            </a:r>
            <a:r>
              <a:rPr lang="en-US" dirty="0"/>
              <a:t> care au in </a:t>
            </a:r>
            <a:r>
              <a:rPr lang="en-US" dirty="0" err="1"/>
              <a:t>structura</a:t>
            </a:r>
            <a:r>
              <a:rPr lang="en-US" dirty="0"/>
              <a:t> </a:t>
            </a:r>
            <a:r>
              <a:rPr lang="en-US" dirty="0" err="1"/>
              <a:t>grupari</a:t>
            </a:r>
            <a:r>
              <a:rPr lang="en-US" dirty="0"/>
              <a:t> </a:t>
            </a:r>
            <a:r>
              <a:rPr lang="en-US" dirty="0" err="1"/>
              <a:t>sensibile</a:t>
            </a:r>
            <a:r>
              <a:rPr lang="en-US" dirty="0"/>
              <a:t> la </a:t>
            </a:r>
            <a:r>
              <a:rPr lang="en-US" dirty="0" err="1"/>
              <a:t>unul</a:t>
            </a:r>
            <a:r>
              <a:rPr lang="en-US" dirty="0"/>
              <a:t> </a:t>
            </a:r>
            <a:r>
              <a:rPr lang="en-US" dirty="0" err="1"/>
              <a:t>sau</a:t>
            </a:r>
            <a:r>
              <a:rPr lang="en-US" dirty="0"/>
              <a:t> </a:t>
            </a:r>
            <a:r>
              <a:rPr lang="en-US" dirty="0" err="1"/>
              <a:t>mai</a:t>
            </a:r>
            <a:r>
              <a:rPr lang="en-US" dirty="0"/>
              <a:t> multi stimuli. </a:t>
            </a:r>
            <a:r>
              <a:rPr lang="en-US" dirty="0" err="1"/>
              <a:t>Astfel</a:t>
            </a:r>
            <a:r>
              <a:rPr lang="en-US" dirty="0"/>
              <a:t> se </a:t>
            </a:r>
            <a:r>
              <a:rPr lang="en-US" dirty="0" err="1"/>
              <a:t>obtin</a:t>
            </a:r>
            <a:r>
              <a:rPr lang="en-US" dirty="0"/>
              <a:t>:</a:t>
            </a:r>
          </a:p>
          <a:p>
            <a:r>
              <a:rPr lang="en-US" dirty="0" err="1"/>
              <a:t>Micele</a:t>
            </a:r>
            <a:r>
              <a:rPr lang="en-US" dirty="0"/>
              <a:t> </a:t>
            </a:r>
            <a:r>
              <a:rPr lang="en-US" dirty="0" err="1"/>
              <a:t>sensibile</a:t>
            </a:r>
            <a:r>
              <a:rPr lang="en-US" dirty="0"/>
              <a:t> la pH</a:t>
            </a:r>
          </a:p>
          <a:p>
            <a:r>
              <a:rPr lang="en-US" dirty="0" err="1"/>
              <a:t>Micele</a:t>
            </a:r>
            <a:r>
              <a:rPr lang="en-US" dirty="0"/>
              <a:t> </a:t>
            </a:r>
            <a:r>
              <a:rPr lang="en-US" dirty="0" err="1"/>
              <a:t>sensibile</a:t>
            </a:r>
            <a:r>
              <a:rPr lang="en-US" dirty="0"/>
              <a:t> la oxygen </a:t>
            </a:r>
            <a:r>
              <a:rPr lang="en-US" dirty="0" err="1"/>
              <a:t>reactiv</a:t>
            </a:r>
            <a:r>
              <a:rPr lang="en-US" dirty="0"/>
              <a:t> (</a:t>
            </a:r>
            <a:r>
              <a:rPr lang="en-US" i="1" dirty="0"/>
              <a:t>Reactive Oxygen Species Sensitive Polymeric Micelles)</a:t>
            </a:r>
          </a:p>
          <a:p>
            <a:r>
              <a:rPr lang="en-US" dirty="0" err="1"/>
              <a:t>Micele</a:t>
            </a:r>
            <a:r>
              <a:rPr lang="en-US" dirty="0"/>
              <a:t> </a:t>
            </a:r>
            <a:r>
              <a:rPr lang="en-US" dirty="0" err="1"/>
              <a:t>sensibile</a:t>
            </a:r>
            <a:r>
              <a:rPr lang="en-US" dirty="0"/>
              <a:t> la </a:t>
            </a:r>
            <a:r>
              <a:rPr lang="en-US" dirty="0" err="1"/>
              <a:t>celule</a:t>
            </a:r>
            <a:r>
              <a:rPr lang="en-US" dirty="0"/>
              <a:t> </a:t>
            </a:r>
            <a:r>
              <a:rPr lang="en-US" dirty="0" err="1"/>
              <a:t>hipoxice</a:t>
            </a:r>
            <a:endParaRPr lang="en-US" dirty="0"/>
          </a:p>
          <a:p>
            <a:r>
              <a:rPr lang="en-US" dirty="0" err="1"/>
              <a:t>Micele</a:t>
            </a:r>
            <a:r>
              <a:rPr lang="en-US" dirty="0"/>
              <a:t> </a:t>
            </a:r>
            <a:r>
              <a:rPr lang="en-US" dirty="0" err="1"/>
              <a:t>sensibile</a:t>
            </a:r>
            <a:r>
              <a:rPr lang="en-US" dirty="0"/>
              <a:t> la enzyme</a:t>
            </a:r>
          </a:p>
          <a:p>
            <a:r>
              <a:rPr lang="en-US" dirty="0" err="1"/>
              <a:t>Micele</a:t>
            </a:r>
            <a:r>
              <a:rPr lang="en-US" dirty="0"/>
              <a:t> </a:t>
            </a:r>
            <a:r>
              <a:rPr lang="en-US" dirty="0" err="1"/>
              <a:t>termosensibile</a:t>
            </a:r>
            <a:endParaRPr lang="en-US" dirty="0"/>
          </a:p>
          <a:p>
            <a:r>
              <a:rPr lang="en-US" dirty="0" err="1"/>
              <a:t>Micele</a:t>
            </a:r>
            <a:r>
              <a:rPr lang="en-US" dirty="0"/>
              <a:t> </a:t>
            </a:r>
            <a:r>
              <a:rPr lang="en-US" dirty="0" err="1"/>
              <a:t>sensibile</a:t>
            </a:r>
            <a:r>
              <a:rPr lang="en-US" dirty="0"/>
              <a:t> la camp magnetic</a:t>
            </a:r>
          </a:p>
          <a:p>
            <a:pPr marL="0" indent="0">
              <a:buNone/>
            </a:pPr>
            <a:endParaRPr lang="en-US" dirty="0"/>
          </a:p>
        </p:txBody>
      </p:sp>
      <p:pic>
        <p:nvPicPr>
          <p:cNvPr id="4" name="Picture 3">
            <a:extLst>
              <a:ext uri="{FF2B5EF4-FFF2-40B4-BE49-F238E27FC236}">
                <a16:creationId xmlns:a16="http://schemas.microsoft.com/office/drawing/2014/main" id="{6A9118FA-E6A7-522A-B814-773508C4F759}"/>
              </a:ext>
            </a:extLst>
          </p:cNvPr>
          <p:cNvPicPr>
            <a:picLocks noChangeAspect="1"/>
          </p:cNvPicPr>
          <p:nvPr/>
        </p:nvPicPr>
        <p:blipFill>
          <a:blip r:embed="rId3"/>
          <a:stretch>
            <a:fillRect/>
          </a:stretch>
        </p:blipFill>
        <p:spPr>
          <a:xfrm>
            <a:off x="4977810" y="4998130"/>
            <a:ext cx="4196316" cy="1731431"/>
          </a:xfrm>
          <a:prstGeom prst="rect">
            <a:avLst/>
          </a:prstGeom>
        </p:spPr>
      </p:pic>
    </p:spTree>
    <p:extLst>
      <p:ext uri="{BB962C8B-B14F-4D97-AF65-F5344CB8AC3E}">
        <p14:creationId xmlns:p14="http://schemas.microsoft.com/office/powerpoint/2010/main" val="43084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63EFD6-C455-3CC4-DE7A-09B080E30838}"/>
              </a:ext>
            </a:extLst>
          </p:cNvPr>
          <p:cNvSpPr txBox="1"/>
          <p:nvPr/>
        </p:nvSpPr>
        <p:spPr>
          <a:xfrm>
            <a:off x="304800" y="228600"/>
            <a:ext cx="6781800" cy="584775"/>
          </a:xfrm>
          <a:prstGeom prst="rect">
            <a:avLst/>
          </a:prstGeom>
          <a:noFill/>
        </p:spPr>
        <p:txBody>
          <a:bodyPr wrap="square">
            <a:spAutoFit/>
          </a:bodyPr>
          <a:lstStyle/>
          <a:p>
            <a:pPr algn="ctr"/>
            <a:r>
              <a:rPr kumimoji="0" lang="en-US" sz="3200" b="1" i="0" u="none" strike="noStrike" kern="0" cap="none" spc="0" normalizeH="0" baseline="0" noProof="0" dirty="0" err="1">
                <a:ln>
                  <a:noFill/>
                </a:ln>
                <a:solidFill>
                  <a:schemeClr val="bg1"/>
                </a:solidFill>
                <a:effectLst/>
                <a:uLnTx/>
                <a:uFillTx/>
                <a:latin typeface="Antibiotice Regular"/>
                <a:ea typeface="+mn-ea"/>
                <a:cs typeface="+mn-cs"/>
              </a:rPr>
              <a:t>Cuprins</a:t>
            </a:r>
            <a:endParaRPr lang="en-US" sz="3200" dirty="0">
              <a:solidFill>
                <a:schemeClr val="bg1"/>
              </a:solidFill>
            </a:endParaRPr>
          </a:p>
        </p:txBody>
      </p:sp>
      <p:pic>
        <p:nvPicPr>
          <p:cNvPr id="11" name="Picture 10">
            <a:extLst>
              <a:ext uri="{FF2B5EF4-FFF2-40B4-BE49-F238E27FC236}">
                <a16:creationId xmlns:a16="http://schemas.microsoft.com/office/drawing/2014/main" id="{6955F855-52C1-D8ED-E9FB-304071CAAAA5}"/>
              </a:ext>
            </a:extLst>
          </p:cNvPr>
          <p:cNvPicPr>
            <a:picLocks noChangeAspect="1"/>
          </p:cNvPicPr>
          <p:nvPr/>
        </p:nvPicPr>
        <p:blipFill>
          <a:blip r:embed="rId2"/>
          <a:stretch>
            <a:fillRect/>
          </a:stretch>
        </p:blipFill>
        <p:spPr>
          <a:xfrm>
            <a:off x="3581400" y="4523022"/>
            <a:ext cx="5562600" cy="2306625"/>
          </a:xfrm>
          <a:prstGeom prst="rect">
            <a:avLst/>
          </a:prstGeom>
        </p:spPr>
      </p:pic>
      <p:sp>
        <p:nvSpPr>
          <p:cNvPr id="4" name="Content Placeholder 2">
            <a:extLst>
              <a:ext uri="{FF2B5EF4-FFF2-40B4-BE49-F238E27FC236}">
                <a16:creationId xmlns:a16="http://schemas.microsoft.com/office/drawing/2014/main" id="{322E97FC-032A-7847-B048-C1849E31A728}"/>
              </a:ext>
            </a:extLst>
          </p:cNvPr>
          <p:cNvSpPr>
            <a:spLocks noGrp="1"/>
          </p:cNvSpPr>
          <p:nvPr>
            <p:ph idx="1"/>
          </p:nvPr>
        </p:nvSpPr>
        <p:spPr>
          <a:xfrm>
            <a:off x="303028" y="990600"/>
            <a:ext cx="8229600" cy="4525963"/>
          </a:xfrm>
        </p:spPr>
        <p:txBody>
          <a:bodyPr/>
          <a:lstStyle/>
          <a:p>
            <a:r>
              <a:rPr lang="en-US" dirty="0" err="1">
                <a:solidFill>
                  <a:schemeClr val="bg2"/>
                </a:solidFill>
              </a:rPr>
              <a:t>Provocari</a:t>
            </a:r>
            <a:r>
              <a:rPr lang="en-US" dirty="0">
                <a:solidFill>
                  <a:schemeClr val="bg2"/>
                </a:solidFill>
              </a:rPr>
              <a:t> in </a:t>
            </a:r>
            <a:r>
              <a:rPr lang="en-US" dirty="0" err="1">
                <a:solidFill>
                  <a:schemeClr val="bg2"/>
                </a:solidFill>
              </a:rPr>
              <a:t>dezvoltarea</a:t>
            </a:r>
            <a:r>
              <a:rPr lang="en-US" dirty="0">
                <a:solidFill>
                  <a:schemeClr val="bg2"/>
                </a:solidFill>
              </a:rPr>
              <a:t> de </a:t>
            </a:r>
            <a:r>
              <a:rPr lang="en-US" dirty="0" err="1">
                <a:solidFill>
                  <a:schemeClr val="bg2"/>
                </a:solidFill>
              </a:rPr>
              <a:t>noi</a:t>
            </a:r>
            <a:r>
              <a:rPr lang="en-US" dirty="0">
                <a:solidFill>
                  <a:schemeClr val="bg2"/>
                </a:solidFill>
              </a:rPr>
              <a:t> </a:t>
            </a:r>
            <a:r>
              <a:rPr lang="en-US" dirty="0" err="1">
                <a:solidFill>
                  <a:schemeClr val="bg2"/>
                </a:solidFill>
              </a:rPr>
              <a:t>medicamente</a:t>
            </a:r>
            <a:endParaRPr lang="en-US" dirty="0">
              <a:solidFill>
                <a:schemeClr val="bg2"/>
              </a:solidFill>
            </a:endParaRPr>
          </a:p>
          <a:p>
            <a:endParaRPr lang="en-US" dirty="0"/>
          </a:p>
          <a:p>
            <a:r>
              <a:rPr lang="en-US" dirty="0">
                <a:solidFill>
                  <a:schemeClr val="bg2"/>
                </a:solidFill>
              </a:rPr>
              <a:t>Ce sunt </a:t>
            </a:r>
            <a:r>
              <a:rPr lang="en-US" dirty="0" err="1">
                <a:solidFill>
                  <a:schemeClr val="bg2"/>
                </a:solidFill>
              </a:rPr>
              <a:t>si</a:t>
            </a:r>
            <a:r>
              <a:rPr lang="en-US" dirty="0">
                <a:solidFill>
                  <a:schemeClr val="bg2"/>
                </a:solidFill>
              </a:rPr>
              <a:t> cum se </a:t>
            </a:r>
            <a:r>
              <a:rPr lang="en-US" dirty="0" err="1">
                <a:solidFill>
                  <a:schemeClr val="bg2"/>
                </a:solidFill>
              </a:rPr>
              <a:t>formeaza</a:t>
            </a:r>
            <a:r>
              <a:rPr lang="en-US" dirty="0">
                <a:solidFill>
                  <a:schemeClr val="bg2"/>
                </a:solidFill>
              </a:rPr>
              <a:t> </a:t>
            </a:r>
            <a:r>
              <a:rPr lang="en-US" dirty="0" err="1">
                <a:solidFill>
                  <a:schemeClr val="bg2"/>
                </a:solidFill>
              </a:rPr>
              <a:t>micelele</a:t>
            </a:r>
            <a:endParaRPr lang="en-US" dirty="0">
              <a:solidFill>
                <a:schemeClr val="bg2"/>
              </a:solidFill>
            </a:endParaRPr>
          </a:p>
          <a:p>
            <a:endParaRPr lang="en-US" dirty="0">
              <a:solidFill>
                <a:schemeClr val="bg2"/>
              </a:solidFill>
            </a:endParaRPr>
          </a:p>
          <a:p>
            <a:r>
              <a:rPr lang="en-US" dirty="0" err="1"/>
              <a:t>Micelele</a:t>
            </a:r>
            <a:r>
              <a:rPr lang="en-US" dirty="0"/>
              <a:t> ca </a:t>
            </a:r>
            <a:r>
              <a:rPr lang="en-US" dirty="0" err="1"/>
              <a:t>sisteme</a:t>
            </a:r>
            <a:r>
              <a:rPr lang="en-US" dirty="0"/>
              <a:t> </a:t>
            </a:r>
            <a:r>
              <a:rPr lang="en-US" dirty="0" err="1"/>
              <a:t>nanometrice</a:t>
            </a:r>
            <a:r>
              <a:rPr lang="en-US" dirty="0"/>
              <a:t> </a:t>
            </a:r>
            <a:r>
              <a:rPr lang="en-US" dirty="0" err="1"/>
              <a:t>pentru</a:t>
            </a:r>
            <a:r>
              <a:rPr lang="en-US" dirty="0"/>
              <a:t> </a:t>
            </a:r>
            <a:r>
              <a:rPr lang="en-US" dirty="0" err="1"/>
              <a:t>eliberare</a:t>
            </a:r>
            <a:r>
              <a:rPr lang="en-US" dirty="0"/>
              <a:t> de </a:t>
            </a:r>
            <a:r>
              <a:rPr lang="en-US" dirty="0" err="1"/>
              <a:t>medicamente</a:t>
            </a:r>
            <a:endParaRPr lang="en-US" dirty="0"/>
          </a:p>
          <a:p>
            <a:pPr marL="0" indent="0">
              <a:buNone/>
            </a:pPr>
            <a:endParaRPr lang="en-US" dirty="0">
              <a:solidFill>
                <a:schemeClr val="bg2"/>
              </a:solidFill>
            </a:endParaRPr>
          </a:p>
          <a:p>
            <a:r>
              <a:rPr lang="en-US" dirty="0" err="1">
                <a:solidFill>
                  <a:schemeClr val="bg2"/>
                </a:solidFill>
              </a:rPr>
              <a:t>Avantaje</a:t>
            </a:r>
            <a:endParaRPr lang="en-US" dirty="0">
              <a:solidFill>
                <a:schemeClr val="bg2"/>
              </a:solidFill>
            </a:endParaRPr>
          </a:p>
          <a:p>
            <a:endParaRPr lang="en-US" dirty="0">
              <a:solidFill>
                <a:schemeClr val="bg2"/>
              </a:solidFill>
            </a:endParaRPr>
          </a:p>
          <a:p>
            <a:r>
              <a:rPr lang="en-US" dirty="0" err="1">
                <a:solidFill>
                  <a:schemeClr val="bg2"/>
                </a:solidFill>
              </a:rPr>
              <a:t>Obtinerea</a:t>
            </a:r>
            <a:r>
              <a:rPr lang="en-US" dirty="0">
                <a:solidFill>
                  <a:schemeClr val="bg2"/>
                </a:solidFill>
              </a:rPr>
              <a:t> </a:t>
            </a:r>
            <a:r>
              <a:rPr lang="en-US" dirty="0" err="1">
                <a:solidFill>
                  <a:schemeClr val="bg2"/>
                </a:solidFill>
              </a:rPr>
              <a:t>si</a:t>
            </a:r>
            <a:r>
              <a:rPr lang="en-US" dirty="0">
                <a:solidFill>
                  <a:schemeClr val="bg2"/>
                </a:solidFill>
              </a:rPr>
              <a:t> </a:t>
            </a:r>
            <a:r>
              <a:rPr lang="en-US" dirty="0" err="1">
                <a:solidFill>
                  <a:schemeClr val="bg2"/>
                </a:solidFill>
              </a:rPr>
              <a:t>scalarea</a:t>
            </a:r>
            <a:r>
              <a:rPr lang="en-US" dirty="0">
                <a:solidFill>
                  <a:schemeClr val="bg2"/>
                </a:solidFill>
              </a:rPr>
              <a:t> </a:t>
            </a:r>
            <a:r>
              <a:rPr lang="en-US" dirty="0" err="1">
                <a:solidFill>
                  <a:schemeClr val="bg2"/>
                </a:solidFill>
              </a:rPr>
              <a:t>micelelor</a:t>
            </a:r>
            <a:r>
              <a:rPr lang="en-US" dirty="0">
                <a:solidFill>
                  <a:schemeClr val="bg2"/>
                </a:solidFill>
              </a:rPr>
              <a:t> </a:t>
            </a:r>
            <a:r>
              <a:rPr lang="en-US" dirty="0" err="1">
                <a:solidFill>
                  <a:schemeClr val="bg2"/>
                </a:solidFill>
              </a:rPr>
              <a:t>polimerice</a:t>
            </a:r>
            <a:endParaRPr lang="en-US" dirty="0">
              <a:solidFill>
                <a:schemeClr val="bg2"/>
              </a:solidFill>
            </a:endParaRPr>
          </a:p>
          <a:p>
            <a:endParaRPr lang="en-US" dirty="0">
              <a:solidFill>
                <a:schemeClr val="bg2"/>
              </a:solidFill>
            </a:endParaRPr>
          </a:p>
          <a:p>
            <a:r>
              <a:rPr lang="en-US" dirty="0" err="1">
                <a:solidFill>
                  <a:schemeClr val="bg2"/>
                </a:solidFill>
              </a:rPr>
              <a:t>Concluzii</a:t>
            </a:r>
            <a:r>
              <a:rPr lang="en-US" dirty="0">
                <a:solidFill>
                  <a:schemeClr val="bg2"/>
                </a:solidFill>
              </a:rPr>
              <a:t> </a:t>
            </a:r>
          </a:p>
          <a:p>
            <a:pPr marL="0" indent="0">
              <a:buNone/>
            </a:pPr>
            <a:endParaRPr lang="en-US" dirty="0"/>
          </a:p>
        </p:txBody>
      </p:sp>
    </p:spTree>
    <p:extLst>
      <p:ext uri="{BB962C8B-B14F-4D97-AF65-F5344CB8AC3E}">
        <p14:creationId xmlns:p14="http://schemas.microsoft.com/office/powerpoint/2010/main" val="271429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E4EC0E5-8FFF-8080-2AE1-2B72A8A12F69}"/>
              </a:ext>
            </a:extLst>
          </p:cNvPr>
          <p:cNvGrpSpPr/>
          <p:nvPr/>
        </p:nvGrpSpPr>
        <p:grpSpPr>
          <a:xfrm>
            <a:off x="0" y="1143000"/>
            <a:ext cx="9184758" cy="5138719"/>
            <a:chOff x="0" y="1143000"/>
            <a:chExt cx="9184758" cy="5138719"/>
          </a:xfrm>
        </p:grpSpPr>
        <p:pic>
          <p:nvPicPr>
            <p:cNvPr id="4" name="Picture 3">
              <a:extLst>
                <a:ext uri="{FF2B5EF4-FFF2-40B4-BE49-F238E27FC236}">
                  <a16:creationId xmlns:a16="http://schemas.microsoft.com/office/drawing/2014/main" id="{722F5241-77FF-7F83-FA77-C7601F2FE813}"/>
                </a:ext>
              </a:extLst>
            </p:cNvPr>
            <p:cNvPicPr>
              <a:picLocks noChangeAspect="1"/>
            </p:cNvPicPr>
            <p:nvPr/>
          </p:nvPicPr>
          <p:blipFill>
            <a:blip r:embed="rId3"/>
            <a:stretch>
              <a:fillRect/>
            </a:stretch>
          </p:blipFill>
          <p:spPr>
            <a:xfrm>
              <a:off x="0" y="1143000"/>
              <a:ext cx="9144000" cy="5138719"/>
            </a:xfrm>
            <a:prstGeom prst="rect">
              <a:avLst/>
            </a:prstGeom>
          </p:spPr>
        </p:pic>
        <p:sp>
          <p:nvSpPr>
            <p:cNvPr id="5" name="Rectangle 4">
              <a:extLst>
                <a:ext uri="{FF2B5EF4-FFF2-40B4-BE49-F238E27FC236}">
                  <a16:creationId xmlns:a16="http://schemas.microsoft.com/office/drawing/2014/main" id="{44830A10-4BE0-2074-48D6-0192D97FD0D8}"/>
                </a:ext>
              </a:extLst>
            </p:cNvPr>
            <p:cNvSpPr/>
            <p:nvPr/>
          </p:nvSpPr>
          <p:spPr bwMode="auto">
            <a:xfrm>
              <a:off x="838200" y="1219200"/>
              <a:ext cx="2819400"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Formare</a:t>
              </a:r>
              <a:r>
                <a:rPr kumimoji="0" lang="en-US" sz="1800" b="0" i="0" u="none" strike="noStrike" cap="none" normalizeH="0" baseline="0" dirty="0">
                  <a:ln>
                    <a:noFill/>
                  </a:ln>
                  <a:solidFill>
                    <a:srgbClr val="C00000"/>
                  </a:solidFill>
                  <a:effectLst/>
                  <a:latin typeface="Arial" charset="0"/>
                </a:rPr>
                <a:t> de </a:t>
              </a:r>
              <a:r>
                <a:rPr kumimoji="0" lang="en-US" sz="1800" b="0" i="0" u="none" strike="noStrike" cap="none" normalizeH="0" baseline="0" dirty="0" err="1">
                  <a:ln>
                    <a:noFill/>
                  </a:ln>
                  <a:solidFill>
                    <a:srgbClr val="C00000"/>
                  </a:solidFill>
                  <a:effectLst/>
                  <a:latin typeface="Arial" charset="0"/>
                </a:rPr>
                <a:t>geluri</a:t>
              </a:r>
              <a:r>
                <a:rPr kumimoji="0" lang="en-US" sz="1800" b="0" i="0" u="none" strike="noStrike" cap="none" normalizeH="0" baseline="0" dirty="0">
                  <a:ln>
                    <a:noFill/>
                  </a:ln>
                  <a:solidFill>
                    <a:srgbClr val="C00000"/>
                  </a:solidFill>
                  <a:effectLst/>
                  <a:latin typeface="Arial" charset="0"/>
                </a:rPr>
                <a:t> in situ</a:t>
              </a:r>
            </a:p>
          </p:txBody>
        </p:sp>
        <p:sp>
          <p:nvSpPr>
            <p:cNvPr id="6" name="Rectangle 5">
              <a:extLst>
                <a:ext uri="{FF2B5EF4-FFF2-40B4-BE49-F238E27FC236}">
                  <a16:creationId xmlns:a16="http://schemas.microsoft.com/office/drawing/2014/main" id="{50B958B8-1EFF-330B-4254-D1D537D266D1}"/>
                </a:ext>
              </a:extLst>
            </p:cNvPr>
            <p:cNvSpPr/>
            <p:nvPr/>
          </p:nvSpPr>
          <p:spPr bwMode="auto">
            <a:xfrm>
              <a:off x="1295400" y="2789029"/>
              <a:ext cx="1905000" cy="9233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Micele</a:t>
              </a:r>
              <a:r>
                <a:rPr kumimoji="0" lang="en-US" sz="1800" b="0" i="0" u="none" strike="noStrike" cap="none" normalizeH="0" baseline="0" dirty="0">
                  <a:ln>
                    <a:noFill/>
                  </a:ln>
                  <a:solidFill>
                    <a:srgbClr val="C00000"/>
                  </a:solidFill>
                  <a:effectLst/>
                  <a:latin typeface="Arial" charset="0"/>
                </a:rPr>
                <a:t> </a:t>
              </a:r>
              <a:r>
                <a:rPr kumimoji="0" lang="en-US" sz="1800" b="0" i="0" u="none" strike="noStrike" cap="none" normalizeH="0" baseline="0" dirty="0" err="1">
                  <a:ln>
                    <a:noFill/>
                  </a:ln>
                  <a:solidFill>
                    <a:srgbClr val="C00000"/>
                  </a:solidFill>
                  <a:effectLst/>
                  <a:latin typeface="Arial" charset="0"/>
                </a:rPr>
                <a:t>sensibile</a:t>
              </a:r>
              <a:r>
                <a:rPr kumimoji="0" lang="en-US" sz="1800" b="0" i="0" u="none" strike="noStrike" cap="none" normalizeH="0" baseline="0" dirty="0">
                  <a:ln>
                    <a:noFill/>
                  </a:ln>
                  <a:solidFill>
                    <a:srgbClr val="C00000"/>
                  </a:solidFill>
                  <a:effectLst/>
                  <a:latin typeface="Arial" charset="0"/>
                </a:rPr>
                <a:t> la pH </a:t>
              </a:r>
              <a:r>
                <a:rPr kumimoji="0" lang="en-US" sz="1800" b="0" i="0" u="none" strike="noStrike" cap="none" normalizeH="0" baseline="0" dirty="0" err="1">
                  <a:ln>
                    <a:noFill/>
                  </a:ln>
                  <a:solidFill>
                    <a:srgbClr val="C00000"/>
                  </a:solidFill>
                  <a:effectLst/>
                  <a:latin typeface="Arial" charset="0"/>
                </a:rPr>
                <a:t>si</a:t>
              </a:r>
              <a:r>
                <a:rPr kumimoji="0" lang="en-US" sz="1800" b="0" i="0" u="none" strike="noStrike" cap="none" normalizeH="0" baseline="0" dirty="0">
                  <a:ln>
                    <a:noFill/>
                  </a:ln>
                  <a:solidFill>
                    <a:srgbClr val="C00000"/>
                  </a:solidFill>
                  <a:effectLst/>
                  <a:latin typeface="Arial" charset="0"/>
                </a:rPr>
                <a:t> </a:t>
              </a:r>
              <a:r>
                <a:rPr kumimoji="0" lang="en-US" sz="1800" b="0" i="0" u="none" strike="noStrike" cap="none" normalizeH="0" baseline="0" dirty="0" err="1">
                  <a:ln>
                    <a:noFill/>
                  </a:ln>
                  <a:solidFill>
                    <a:srgbClr val="C00000"/>
                  </a:solidFill>
                  <a:effectLst/>
                  <a:latin typeface="Arial" charset="0"/>
                </a:rPr>
                <a:t>termosensibile</a:t>
              </a:r>
              <a:endParaRPr kumimoji="0" lang="en-US" sz="1800" b="0" i="0" u="none" strike="noStrike" cap="none" normalizeH="0" baseline="0" dirty="0">
                <a:ln>
                  <a:noFill/>
                </a:ln>
                <a:solidFill>
                  <a:srgbClr val="C00000"/>
                </a:solidFill>
                <a:effectLst/>
                <a:latin typeface="Arial" charset="0"/>
              </a:endParaRPr>
            </a:p>
          </p:txBody>
        </p:sp>
        <p:sp>
          <p:nvSpPr>
            <p:cNvPr id="7" name="Rectangle 6">
              <a:extLst>
                <a:ext uri="{FF2B5EF4-FFF2-40B4-BE49-F238E27FC236}">
                  <a16:creationId xmlns:a16="http://schemas.microsoft.com/office/drawing/2014/main" id="{550951EA-86D5-F118-562A-75CD1E23DEB1}"/>
                </a:ext>
              </a:extLst>
            </p:cNvPr>
            <p:cNvSpPr/>
            <p:nvPr/>
          </p:nvSpPr>
          <p:spPr bwMode="auto">
            <a:xfrm>
              <a:off x="6248400" y="1217428"/>
              <a:ext cx="2667000" cy="5847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C00000"/>
                  </a:solidFill>
                  <a:effectLst/>
                  <a:latin typeface="Arial" charset="0"/>
                </a:rPr>
                <a:t>Modificatori</a:t>
              </a:r>
              <a:r>
                <a:rPr kumimoji="0" lang="en-US" sz="1600" b="0" i="0" u="none" strike="noStrike" cap="none" normalizeH="0" baseline="0" dirty="0">
                  <a:ln>
                    <a:noFill/>
                  </a:ln>
                  <a:solidFill>
                    <a:srgbClr val="C00000"/>
                  </a:solidFill>
                  <a:effectLst/>
                  <a:latin typeface="Arial" charset="0"/>
                </a:rPr>
                <a:t> de </a:t>
              </a:r>
              <a:r>
                <a:rPr kumimoji="0" lang="en-US" sz="1600" b="0" i="0" u="none" strike="noStrike" cap="none" normalizeH="0" baseline="0" dirty="0" err="1">
                  <a:ln>
                    <a:noFill/>
                  </a:ln>
                  <a:solidFill>
                    <a:srgbClr val="C00000"/>
                  </a:solidFill>
                  <a:effectLst/>
                  <a:latin typeface="Arial" charset="0"/>
                </a:rPr>
                <a:t>tensiune</a:t>
              </a:r>
              <a:r>
                <a:rPr kumimoji="0" lang="en-US" sz="1600" b="0" i="0" u="none" strike="noStrike" cap="none" normalizeH="0" baseline="0" dirty="0">
                  <a:ln>
                    <a:noFill/>
                  </a:ln>
                  <a:solidFill>
                    <a:srgbClr val="C00000"/>
                  </a:solidFill>
                  <a:effectLst/>
                  <a:latin typeface="Arial" charset="0"/>
                </a:rPr>
                <a:t> </a:t>
              </a:r>
              <a:r>
                <a:rPr kumimoji="0" lang="en-US" sz="1600" b="0" i="0" u="none" strike="noStrike" cap="none" normalizeH="0" baseline="0" dirty="0" err="1">
                  <a:ln>
                    <a:noFill/>
                  </a:ln>
                  <a:solidFill>
                    <a:srgbClr val="C00000"/>
                  </a:solidFill>
                  <a:effectLst/>
                  <a:latin typeface="Arial" charset="0"/>
                </a:rPr>
                <a:t>superficiala</a:t>
              </a:r>
              <a:endParaRPr kumimoji="0" lang="en-US" sz="1600" b="0" i="0" u="none" strike="noStrike" cap="none" normalizeH="0" baseline="0" dirty="0">
                <a:ln>
                  <a:noFill/>
                </a:ln>
                <a:solidFill>
                  <a:srgbClr val="C00000"/>
                </a:solidFill>
                <a:effectLst/>
                <a:latin typeface="Arial" charset="0"/>
              </a:endParaRPr>
            </a:p>
          </p:txBody>
        </p:sp>
        <p:sp>
          <p:nvSpPr>
            <p:cNvPr id="8" name="Rectangle 7">
              <a:extLst>
                <a:ext uri="{FF2B5EF4-FFF2-40B4-BE49-F238E27FC236}">
                  <a16:creationId xmlns:a16="http://schemas.microsoft.com/office/drawing/2014/main" id="{285AE7AA-E302-7989-E3C0-DD564B18A24A}"/>
                </a:ext>
              </a:extLst>
            </p:cNvPr>
            <p:cNvSpPr/>
            <p:nvPr/>
          </p:nvSpPr>
          <p:spPr bwMode="auto">
            <a:xfrm>
              <a:off x="6243084" y="3401490"/>
              <a:ext cx="2819400"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Eliberare</a:t>
              </a:r>
              <a:r>
                <a:rPr kumimoji="0" lang="en-US" sz="1800" b="0" i="0" u="none" strike="noStrike" cap="none" normalizeH="0" baseline="0" dirty="0">
                  <a:ln>
                    <a:noFill/>
                  </a:ln>
                  <a:solidFill>
                    <a:srgbClr val="C00000"/>
                  </a:solidFill>
                  <a:effectLst/>
                  <a:latin typeface="Arial" charset="0"/>
                </a:rPr>
                <a:t> </a:t>
              </a:r>
              <a:r>
                <a:rPr kumimoji="0" lang="en-US" sz="1800" b="0" i="0" u="none" strike="noStrike" cap="none" normalizeH="0" baseline="0" dirty="0" err="1">
                  <a:ln>
                    <a:noFill/>
                  </a:ln>
                  <a:solidFill>
                    <a:srgbClr val="C00000"/>
                  </a:solidFill>
                  <a:effectLst/>
                  <a:latin typeface="Arial" charset="0"/>
                </a:rPr>
                <a:t>intraoculara</a:t>
              </a:r>
              <a:endParaRPr kumimoji="0" lang="en-US" sz="1800" b="0" i="0" u="none" strike="noStrike" cap="none" normalizeH="0" baseline="0" dirty="0">
                <a:ln>
                  <a:noFill/>
                </a:ln>
                <a:solidFill>
                  <a:srgbClr val="C00000"/>
                </a:solidFill>
                <a:effectLst/>
                <a:latin typeface="Arial" charset="0"/>
              </a:endParaRPr>
            </a:p>
          </p:txBody>
        </p:sp>
        <p:sp>
          <p:nvSpPr>
            <p:cNvPr id="9" name="Rectangle 8">
              <a:extLst>
                <a:ext uri="{FF2B5EF4-FFF2-40B4-BE49-F238E27FC236}">
                  <a16:creationId xmlns:a16="http://schemas.microsoft.com/office/drawing/2014/main" id="{F40E05D9-D088-A7DE-74AA-81EE8747BD46}"/>
                </a:ext>
              </a:extLst>
            </p:cNvPr>
            <p:cNvSpPr/>
            <p:nvPr/>
          </p:nvSpPr>
          <p:spPr bwMode="auto">
            <a:xfrm>
              <a:off x="6365358" y="3770822"/>
              <a:ext cx="2819400"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Eliberare</a:t>
              </a:r>
              <a:r>
                <a:rPr kumimoji="0" lang="en-US" sz="1800" b="0" i="0" u="none" strike="noStrike" cap="none" normalizeH="0" baseline="0" dirty="0">
                  <a:ln>
                    <a:noFill/>
                  </a:ln>
                  <a:solidFill>
                    <a:srgbClr val="C00000"/>
                  </a:solidFill>
                  <a:effectLst/>
                  <a:latin typeface="Arial" charset="0"/>
                </a:rPr>
                <a:t> </a:t>
              </a:r>
              <a:r>
                <a:rPr kumimoji="0" lang="en-US" sz="1800" b="0" i="0" u="none" strike="noStrike" cap="none" normalizeH="0" baseline="0" dirty="0" err="1">
                  <a:ln>
                    <a:noFill/>
                  </a:ln>
                  <a:solidFill>
                    <a:srgbClr val="C00000"/>
                  </a:solidFill>
                  <a:effectLst/>
                  <a:latin typeface="Arial" charset="0"/>
                </a:rPr>
                <a:t>nazala</a:t>
              </a:r>
              <a:endParaRPr kumimoji="0" lang="en-US" sz="1800" b="0" i="0" u="none" strike="noStrike" cap="none" normalizeH="0" baseline="0" dirty="0">
                <a:ln>
                  <a:noFill/>
                </a:ln>
                <a:solidFill>
                  <a:srgbClr val="C00000"/>
                </a:solidFill>
                <a:effectLst/>
                <a:latin typeface="Arial" charset="0"/>
              </a:endParaRPr>
            </a:p>
          </p:txBody>
        </p:sp>
        <p:sp>
          <p:nvSpPr>
            <p:cNvPr id="10" name="Rectangle 9">
              <a:extLst>
                <a:ext uri="{FF2B5EF4-FFF2-40B4-BE49-F238E27FC236}">
                  <a16:creationId xmlns:a16="http://schemas.microsoft.com/office/drawing/2014/main" id="{5AA0E76B-3B0B-21A8-066A-6D4EC8000978}"/>
                </a:ext>
              </a:extLst>
            </p:cNvPr>
            <p:cNvSpPr/>
            <p:nvPr/>
          </p:nvSpPr>
          <p:spPr bwMode="auto">
            <a:xfrm>
              <a:off x="5943600" y="5844646"/>
              <a:ext cx="2819400"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Administrare</a:t>
              </a:r>
              <a:r>
                <a:rPr kumimoji="0" lang="en-US" sz="1800" b="0" i="0" u="none" strike="noStrike" cap="none" normalizeH="0" baseline="0" dirty="0">
                  <a:ln>
                    <a:noFill/>
                  </a:ln>
                  <a:solidFill>
                    <a:srgbClr val="C00000"/>
                  </a:solidFill>
                  <a:effectLst/>
                  <a:latin typeface="Arial" charset="0"/>
                </a:rPr>
                <a:t> </a:t>
              </a:r>
              <a:r>
                <a:rPr kumimoji="0" lang="en-US" sz="1800" b="0" i="0" u="none" strike="noStrike" cap="none" normalizeH="0" baseline="0" dirty="0" err="1">
                  <a:ln>
                    <a:noFill/>
                  </a:ln>
                  <a:solidFill>
                    <a:srgbClr val="C00000"/>
                  </a:solidFill>
                  <a:effectLst/>
                  <a:latin typeface="Arial" charset="0"/>
                </a:rPr>
                <a:t>parenterala</a:t>
              </a:r>
              <a:endParaRPr kumimoji="0" lang="en-US" sz="1800" b="0" i="0" u="none" strike="noStrike" cap="none" normalizeH="0" baseline="0" dirty="0">
                <a:ln>
                  <a:noFill/>
                </a:ln>
                <a:solidFill>
                  <a:srgbClr val="C00000"/>
                </a:solidFill>
                <a:effectLst/>
                <a:latin typeface="Arial" charset="0"/>
              </a:endParaRPr>
            </a:p>
          </p:txBody>
        </p:sp>
        <p:sp>
          <p:nvSpPr>
            <p:cNvPr id="11" name="Rectangle 10">
              <a:extLst>
                <a:ext uri="{FF2B5EF4-FFF2-40B4-BE49-F238E27FC236}">
                  <a16:creationId xmlns:a16="http://schemas.microsoft.com/office/drawing/2014/main" id="{5FF5E047-E943-22F6-CDFE-0867FE73380C}"/>
                </a:ext>
              </a:extLst>
            </p:cNvPr>
            <p:cNvSpPr/>
            <p:nvPr/>
          </p:nvSpPr>
          <p:spPr bwMode="auto">
            <a:xfrm>
              <a:off x="712381" y="5864778"/>
              <a:ext cx="3200400"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Terapia</a:t>
              </a:r>
              <a:r>
                <a:rPr kumimoji="0" lang="en-US" sz="1800" b="0" i="0" u="none" strike="noStrike" cap="none" normalizeH="0" baseline="0" dirty="0">
                  <a:ln>
                    <a:noFill/>
                  </a:ln>
                  <a:solidFill>
                    <a:srgbClr val="C00000"/>
                  </a:solidFill>
                  <a:effectLst/>
                  <a:latin typeface="Arial" charset="0"/>
                </a:rPr>
                <a:t> SNC</a:t>
              </a:r>
            </a:p>
          </p:txBody>
        </p:sp>
        <p:sp>
          <p:nvSpPr>
            <p:cNvPr id="12" name="Rectangle 11">
              <a:extLst>
                <a:ext uri="{FF2B5EF4-FFF2-40B4-BE49-F238E27FC236}">
                  <a16:creationId xmlns:a16="http://schemas.microsoft.com/office/drawing/2014/main" id="{15D95985-C0DF-50A2-AC46-028DE2207882}"/>
                </a:ext>
              </a:extLst>
            </p:cNvPr>
            <p:cNvSpPr/>
            <p:nvPr/>
          </p:nvSpPr>
          <p:spPr bwMode="auto">
            <a:xfrm>
              <a:off x="1559442" y="3816988"/>
              <a:ext cx="1676400" cy="6463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C00000"/>
                  </a:solidFill>
                  <a:effectLst/>
                  <a:latin typeface="Arial" charset="0"/>
                </a:rPr>
                <a:t>Cancer </a:t>
              </a:r>
              <a:r>
                <a:rPr kumimoji="0" lang="en-US" sz="1800" b="0" i="0" u="none" strike="noStrike" cap="none" normalizeH="0" baseline="0" dirty="0" err="1">
                  <a:ln>
                    <a:noFill/>
                  </a:ln>
                  <a:solidFill>
                    <a:srgbClr val="C00000"/>
                  </a:solidFill>
                  <a:effectLst/>
                  <a:latin typeface="Arial" charset="0"/>
                </a:rPr>
                <a:t>si</a:t>
              </a:r>
              <a:r>
                <a:rPr kumimoji="0" lang="en-US" sz="1800" b="0" i="0" u="none" strike="noStrike" cap="none" normalizeH="0" baseline="0" dirty="0">
                  <a:ln>
                    <a:noFill/>
                  </a:ln>
                  <a:solidFill>
                    <a:srgbClr val="C00000"/>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C00000"/>
                  </a:solidFill>
                  <a:effectLst/>
                  <a:latin typeface="Arial" charset="0"/>
                </a:rPr>
                <a:t>Imunoterapie</a:t>
              </a:r>
              <a:endParaRPr kumimoji="0" lang="en-US" sz="1800" b="0" i="0" u="none" strike="noStrike" cap="none" normalizeH="0" baseline="0" dirty="0">
                <a:ln>
                  <a:noFill/>
                </a:ln>
                <a:solidFill>
                  <a:srgbClr val="C00000"/>
                </a:solidFill>
                <a:effectLst/>
                <a:latin typeface="Arial" charset="0"/>
              </a:endParaRPr>
            </a:p>
          </p:txBody>
        </p:sp>
        <p:sp>
          <p:nvSpPr>
            <p:cNvPr id="13" name="Oval 12">
              <a:extLst>
                <a:ext uri="{FF2B5EF4-FFF2-40B4-BE49-F238E27FC236}">
                  <a16:creationId xmlns:a16="http://schemas.microsoft.com/office/drawing/2014/main" id="{609F90A8-DAC9-3E98-5C59-B197B7B10C4D}"/>
                </a:ext>
              </a:extLst>
            </p:cNvPr>
            <p:cNvSpPr/>
            <p:nvPr/>
          </p:nvSpPr>
          <p:spPr bwMode="auto">
            <a:xfrm>
              <a:off x="1143000" y="3816987"/>
              <a:ext cx="533400" cy="32316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grpSp>
      <p:sp>
        <p:nvSpPr>
          <p:cNvPr id="21" name="TextBox 20">
            <a:extLst>
              <a:ext uri="{FF2B5EF4-FFF2-40B4-BE49-F238E27FC236}">
                <a16:creationId xmlns:a16="http://schemas.microsoft.com/office/drawing/2014/main" id="{48B9DFE5-F307-00C9-AC45-6ED7EFF04CC7}"/>
              </a:ext>
            </a:extLst>
          </p:cNvPr>
          <p:cNvSpPr txBox="1"/>
          <p:nvPr/>
        </p:nvSpPr>
        <p:spPr>
          <a:xfrm>
            <a:off x="685800" y="245154"/>
            <a:ext cx="4726172" cy="461665"/>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r>
              <a:rPr kumimoji="0" lang="en-US" sz="2400" b="1" i="0" u="none" strike="noStrike" kern="0" cap="none" spc="0" normalizeH="0" baseline="0" noProof="0" dirty="0">
                <a:ln>
                  <a:noFill/>
                </a:ln>
                <a:solidFill>
                  <a:schemeClr val="bg1"/>
                </a:solidFill>
                <a:effectLst/>
                <a:uLnTx/>
                <a:uFillTx/>
                <a:latin typeface="Antibiotice Regular"/>
                <a:ea typeface="+mn-ea"/>
                <a:cs typeface="+mn-cs"/>
              </a:rPr>
              <a:t>APLICATII</a:t>
            </a:r>
            <a:r>
              <a:rPr kumimoji="0" lang="ro-RO" sz="2400" b="1" i="0" u="none" strike="noStrike" kern="0" cap="none" spc="0" normalizeH="0" baseline="0" noProof="0" dirty="0">
                <a:ln>
                  <a:noFill/>
                </a:ln>
                <a:solidFill>
                  <a:schemeClr val="bg1"/>
                </a:solidFill>
                <a:effectLst/>
                <a:uLnTx/>
                <a:uFillTx/>
                <a:latin typeface="Antibiotice Regular"/>
                <a:ea typeface="+mn-ea"/>
                <a:cs typeface="+mn-cs"/>
              </a:rPr>
              <a:t> -Nanomedicina</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spTree>
    <p:extLst>
      <p:ext uri="{BB962C8B-B14F-4D97-AF65-F5344CB8AC3E}">
        <p14:creationId xmlns:p14="http://schemas.microsoft.com/office/powerpoint/2010/main" val="1246646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0EC453-494B-EAD6-E711-6FE9474A7868}"/>
              </a:ext>
            </a:extLst>
          </p:cNvPr>
          <p:cNvSpPr>
            <a:spLocks noGrp="1"/>
          </p:cNvSpPr>
          <p:nvPr>
            <p:ph idx="1"/>
          </p:nvPr>
        </p:nvSpPr>
        <p:spPr>
          <a:xfrm>
            <a:off x="457200" y="1212538"/>
            <a:ext cx="8229600" cy="4525963"/>
          </a:xfrm>
        </p:spPr>
        <p:txBody>
          <a:bodyPr/>
          <a:lstStyle/>
          <a:p>
            <a:r>
              <a:rPr lang="en-US" dirty="0" err="1"/>
              <a:t>Copilimerii</a:t>
            </a:r>
            <a:r>
              <a:rPr lang="en-US" dirty="0"/>
              <a:t> </a:t>
            </a:r>
            <a:r>
              <a:rPr lang="en-US" dirty="0" err="1"/>
              <a:t>sensibile</a:t>
            </a:r>
            <a:r>
              <a:rPr lang="en-US" dirty="0"/>
              <a:t> la stimuli se </a:t>
            </a:r>
            <a:r>
              <a:rPr lang="en-US" dirty="0" err="1"/>
              <a:t>autoasambleaza</a:t>
            </a:r>
            <a:r>
              <a:rPr lang="en-US" dirty="0"/>
              <a:t> in </a:t>
            </a:r>
            <a:r>
              <a:rPr lang="en-US" dirty="0" err="1"/>
              <a:t>micele</a:t>
            </a:r>
            <a:r>
              <a:rPr lang="en-US" dirty="0"/>
              <a:t> </a:t>
            </a:r>
            <a:r>
              <a:rPr lang="en-US" dirty="0" err="1"/>
              <a:t>ce</a:t>
            </a:r>
            <a:r>
              <a:rPr lang="en-US" dirty="0"/>
              <a:t> se </a:t>
            </a:r>
            <a:r>
              <a:rPr lang="en-US" dirty="0" err="1"/>
              <a:t>disociaza</a:t>
            </a:r>
            <a:r>
              <a:rPr lang="en-US" dirty="0"/>
              <a:t> </a:t>
            </a:r>
            <a:r>
              <a:rPr lang="en-US" dirty="0" err="1"/>
              <a:t>controlat</a:t>
            </a:r>
            <a:r>
              <a:rPr lang="ro-RO" dirty="0"/>
              <a:t>,</a:t>
            </a:r>
            <a:r>
              <a:rPr lang="en-US" dirty="0"/>
              <a:t> </a:t>
            </a:r>
            <a:r>
              <a:rPr lang="en-US" dirty="0" err="1"/>
              <a:t>permitand</a:t>
            </a:r>
            <a:r>
              <a:rPr lang="en-US" dirty="0"/>
              <a:t> </a:t>
            </a:r>
            <a:r>
              <a:rPr lang="en-US" dirty="0" err="1"/>
              <a:t>eliberarea</a:t>
            </a:r>
            <a:r>
              <a:rPr lang="en-US" dirty="0"/>
              <a:t> </a:t>
            </a:r>
            <a:r>
              <a:rPr lang="en-US" dirty="0" err="1"/>
              <a:t>medicamentului</a:t>
            </a:r>
            <a:r>
              <a:rPr lang="en-US" dirty="0"/>
              <a:t> direct la </a:t>
            </a:r>
            <a:r>
              <a:rPr lang="en-US" dirty="0" err="1"/>
              <a:t>tesutul</a:t>
            </a:r>
            <a:r>
              <a:rPr lang="en-US" dirty="0"/>
              <a:t> </a:t>
            </a:r>
            <a:r>
              <a:rPr lang="en-US" dirty="0" err="1"/>
              <a:t>tinta</a:t>
            </a:r>
            <a:r>
              <a:rPr lang="en-US" dirty="0"/>
              <a:t>, </a:t>
            </a:r>
            <a:r>
              <a:rPr lang="en-US" dirty="0" err="1"/>
              <a:t>asemenea</a:t>
            </a:r>
            <a:r>
              <a:rPr lang="en-US" dirty="0"/>
              <a:t> </a:t>
            </a:r>
            <a:r>
              <a:rPr lang="en-US" dirty="0" err="1"/>
              <a:t>unui</a:t>
            </a:r>
            <a:r>
              <a:rPr lang="en-US" dirty="0"/>
              <a:t> “</a:t>
            </a:r>
            <a:r>
              <a:rPr lang="en-US" dirty="0" err="1"/>
              <a:t>glont</a:t>
            </a:r>
            <a:r>
              <a:rPr lang="en-US" dirty="0"/>
              <a:t> magic”.</a:t>
            </a:r>
          </a:p>
        </p:txBody>
      </p:sp>
      <p:grpSp>
        <p:nvGrpSpPr>
          <p:cNvPr id="9" name="Group 8">
            <a:extLst>
              <a:ext uri="{FF2B5EF4-FFF2-40B4-BE49-F238E27FC236}">
                <a16:creationId xmlns:a16="http://schemas.microsoft.com/office/drawing/2014/main" id="{200F8170-44CA-C6AA-6D83-4E833214D741}"/>
              </a:ext>
            </a:extLst>
          </p:cNvPr>
          <p:cNvGrpSpPr/>
          <p:nvPr/>
        </p:nvGrpSpPr>
        <p:grpSpPr>
          <a:xfrm>
            <a:off x="914400" y="2847583"/>
            <a:ext cx="5758254" cy="3231424"/>
            <a:chOff x="1937946" y="2971800"/>
            <a:chExt cx="5758254" cy="3231424"/>
          </a:xfrm>
        </p:grpSpPr>
        <p:pic>
          <p:nvPicPr>
            <p:cNvPr id="5" name="Picture 4">
              <a:extLst>
                <a:ext uri="{FF2B5EF4-FFF2-40B4-BE49-F238E27FC236}">
                  <a16:creationId xmlns:a16="http://schemas.microsoft.com/office/drawing/2014/main" id="{BAC9909A-858F-8187-D88F-8FE75A499AE9}"/>
                </a:ext>
              </a:extLst>
            </p:cNvPr>
            <p:cNvPicPr>
              <a:picLocks noChangeAspect="1"/>
            </p:cNvPicPr>
            <p:nvPr/>
          </p:nvPicPr>
          <p:blipFill>
            <a:blip r:embed="rId3"/>
            <a:stretch>
              <a:fillRect/>
            </a:stretch>
          </p:blipFill>
          <p:spPr>
            <a:xfrm>
              <a:off x="2182664" y="2971800"/>
              <a:ext cx="5513536" cy="3195982"/>
            </a:xfrm>
            <a:prstGeom prst="rect">
              <a:avLst/>
            </a:prstGeom>
          </p:spPr>
        </p:pic>
        <p:sp>
          <p:nvSpPr>
            <p:cNvPr id="6" name="TextBox 5">
              <a:extLst>
                <a:ext uri="{FF2B5EF4-FFF2-40B4-BE49-F238E27FC236}">
                  <a16:creationId xmlns:a16="http://schemas.microsoft.com/office/drawing/2014/main" id="{EAED9700-317C-76E5-41EB-8918297C7C32}"/>
                </a:ext>
              </a:extLst>
            </p:cNvPr>
            <p:cNvSpPr txBox="1"/>
            <p:nvPr/>
          </p:nvSpPr>
          <p:spPr>
            <a:xfrm>
              <a:off x="1937946" y="5556893"/>
              <a:ext cx="2634054" cy="646331"/>
            </a:xfrm>
            <a:prstGeom prst="rect">
              <a:avLst/>
            </a:prstGeom>
            <a:solidFill>
              <a:schemeClr val="bg1"/>
            </a:solidFill>
          </p:spPr>
          <p:txBody>
            <a:bodyPr wrap="none" rtlCol="0">
              <a:spAutoFit/>
            </a:bodyPr>
            <a:lstStyle/>
            <a:p>
              <a:r>
                <a:rPr lang="en-US" sz="1800" dirty="0"/>
                <a:t>Methotrexate </a:t>
              </a:r>
              <a:r>
                <a:rPr lang="en-US" sz="1800" dirty="0" err="1"/>
                <a:t>incapsulat</a:t>
              </a:r>
              <a:endParaRPr lang="en-US" sz="1800" dirty="0"/>
            </a:p>
            <a:p>
              <a:r>
                <a:rPr lang="en-US" sz="1800" dirty="0"/>
                <a:t> in </a:t>
              </a:r>
              <a:r>
                <a:rPr lang="en-US" sz="1800" dirty="0" err="1"/>
                <a:t>micela</a:t>
              </a:r>
              <a:endParaRPr lang="en-US" sz="1800" dirty="0"/>
            </a:p>
          </p:txBody>
        </p:sp>
        <p:sp>
          <p:nvSpPr>
            <p:cNvPr id="7" name="TextBox 6">
              <a:extLst>
                <a:ext uri="{FF2B5EF4-FFF2-40B4-BE49-F238E27FC236}">
                  <a16:creationId xmlns:a16="http://schemas.microsoft.com/office/drawing/2014/main" id="{FD9E36B7-82FA-1D30-A839-2130BCE6A8AE}"/>
                </a:ext>
              </a:extLst>
            </p:cNvPr>
            <p:cNvSpPr txBox="1"/>
            <p:nvPr/>
          </p:nvSpPr>
          <p:spPr>
            <a:xfrm>
              <a:off x="4290869" y="3352800"/>
              <a:ext cx="966931" cy="646331"/>
            </a:xfrm>
            <a:prstGeom prst="rect">
              <a:avLst/>
            </a:prstGeom>
            <a:solidFill>
              <a:schemeClr val="bg1"/>
            </a:solidFill>
          </p:spPr>
          <p:txBody>
            <a:bodyPr wrap="none" rtlCol="0">
              <a:spAutoFit/>
            </a:bodyPr>
            <a:lstStyle/>
            <a:p>
              <a:r>
                <a:rPr lang="en-US" sz="1800" dirty="0"/>
                <a:t>pH acid</a:t>
              </a:r>
            </a:p>
            <a:p>
              <a:endParaRPr lang="en-US" sz="1800" dirty="0"/>
            </a:p>
          </p:txBody>
        </p:sp>
        <p:sp>
          <p:nvSpPr>
            <p:cNvPr id="8" name="TextBox 7">
              <a:extLst>
                <a:ext uri="{FF2B5EF4-FFF2-40B4-BE49-F238E27FC236}">
                  <a16:creationId xmlns:a16="http://schemas.microsoft.com/office/drawing/2014/main" id="{4E01D969-30D4-8BB9-8D50-AF6081F2C369}"/>
                </a:ext>
              </a:extLst>
            </p:cNvPr>
            <p:cNvSpPr txBox="1"/>
            <p:nvPr/>
          </p:nvSpPr>
          <p:spPr>
            <a:xfrm>
              <a:off x="5338762" y="5497553"/>
              <a:ext cx="1723613" cy="646331"/>
            </a:xfrm>
            <a:prstGeom prst="rect">
              <a:avLst/>
            </a:prstGeom>
            <a:solidFill>
              <a:schemeClr val="bg1"/>
            </a:solidFill>
          </p:spPr>
          <p:txBody>
            <a:bodyPr wrap="none" rtlCol="0">
              <a:spAutoFit/>
            </a:bodyPr>
            <a:lstStyle/>
            <a:p>
              <a:r>
                <a:rPr lang="en-US" sz="1800" dirty="0" err="1"/>
                <a:t>Eliberare</a:t>
              </a:r>
              <a:r>
                <a:rPr lang="en-US" sz="1800" dirty="0"/>
                <a:t> API   </a:t>
              </a:r>
            </a:p>
            <a:p>
              <a:endParaRPr lang="en-US" sz="1800" dirty="0"/>
            </a:p>
          </p:txBody>
        </p:sp>
      </p:grpSp>
      <p:sp>
        <p:nvSpPr>
          <p:cNvPr id="12" name="TextBox 11">
            <a:extLst>
              <a:ext uri="{FF2B5EF4-FFF2-40B4-BE49-F238E27FC236}">
                <a16:creationId xmlns:a16="http://schemas.microsoft.com/office/drawing/2014/main" id="{85AF8171-3700-A47B-25C2-0EF6AFEF5D23}"/>
              </a:ext>
            </a:extLst>
          </p:cNvPr>
          <p:cNvSpPr txBox="1"/>
          <p:nvPr/>
        </p:nvSpPr>
        <p:spPr>
          <a:xfrm>
            <a:off x="381000" y="67616"/>
            <a:ext cx="6172200" cy="830997"/>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Micelele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ca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sisteme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nanometrice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pentru</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eliberare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medicamente</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sp>
        <p:nvSpPr>
          <p:cNvPr id="14" name="TextBox 13">
            <a:extLst>
              <a:ext uri="{FF2B5EF4-FFF2-40B4-BE49-F238E27FC236}">
                <a16:creationId xmlns:a16="http://schemas.microsoft.com/office/drawing/2014/main" id="{9130F28F-B466-5737-E6DE-4A04B60EFD78}"/>
              </a:ext>
            </a:extLst>
          </p:cNvPr>
          <p:cNvSpPr txBox="1"/>
          <p:nvPr/>
        </p:nvSpPr>
        <p:spPr>
          <a:xfrm>
            <a:off x="457200" y="6126429"/>
            <a:ext cx="8427058" cy="646331"/>
          </a:xfrm>
          <a:prstGeom prst="rect">
            <a:avLst/>
          </a:prstGeom>
          <a:noFill/>
        </p:spPr>
        <p:txBody>
          <a:bodyPr wrap="square">
            <a:spAutoFit/>
          </a:bodyPr>
          <a:lstStyle/>
          <a:p>
            <a:r>
              <a:rPr lang="en-US" sz="1800" b="0" i="0" dirty="0" err="1">
                <a:solidFill>
                  <a:schemeClr val="tx1"/>
                </a:solidFill>
                <a:effectLst/>
                <a:highlight>
                  <a:srgbClr val="FFFFFF"/>
                </a:highlight>
                <a:latin typeface="Arial" panose="020B0604020202020204" pitchFamily="34" charset="0"/>
              </a:rPr>
              <a:t>Metotrexatul</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este</a:t>
            </a:r>
            <a:r>
              <a:rPr lang="en-US" sz="1800" b="0" i="0" dirty="0">
                <a:solidFill>
                  <a:schemeClr val="tx1"/>
                </a:solidFill>
                <a:effectLst/>
                <a:highlight>
                  <a:srgbClr val="FFFFFF"/>
                </a:highlight>
                <a:latin typeface="Arial" panose="020B0604020202020204" pitchFamily="34" charset="0"/>
              </a:rPr>
              <a:t> un agent </a:t>
            </a:r>
            <a:r>
              <a:rPr lang="en-US" sz="1800" b="0" i="0" dirty="0" err="1">
                <a:solidFill>
                  <a:schemeClr val="tx1"/>
                </a:solidFill>
                <a:effectLst/>
                <a:highlight>
                  <a:srgbClr val="FFFFFF"/>
                </a:highlight>
                <a:latin typeface="Arial" panose="020B0604020202020204" pitchFamily="34" charset="0"/>
              </a:rPr>
              <a:t>chimioterapic</a:t>
            </a:r>
            <a:r>
              <a:rPr lang="en-US" sz="1800" b="0" i="0" dirty="0">
                <a:solidFill>
                  <a:schemeClr val="tx1"/>
                </a:solidFill>
                <a:effectLst/>
                <a:highlight>
                  <a:srgbClr val="FFFFFF"/>
                </a:highlight>
                <a:latin typeface="Arial" panose="020B0604020202020204" pitchFamily="34" charset="0"/>
              </a:rPr>
              <a:t> </a:t>
            </a:r>
            <a:r>
              <a:rPr lang="en-US" sz="1800" dirty="0" err="1">
                <a:solidFill>
                  <a:schemeClr val="tx1"/>
                </a:solidFill>
                <a:highlight>
                  <a:srgbClr val="FFFFFF"/>
                </a:highlight>
              </a:rPr>
              <a:t>s</a:t>
            </a:r>
            <a:r>
              <a:rPr lang="en-US" sz="1800" b="0" i="0" dirty="0" err="1">
                <a:solidFill>
                  <a:schemeClr val="tx1"/>
                </a:solidFill>
                <a:effectLst/>
                <a:highlight>
                  <a:srgbClr val="FFFFFF"/>
                </a:highlight>
                <a:latin typeface="Arial" panose="020B0604020202020204" pitchFamily="34" charset="0"/>
              </a:rPr>
              <a:t>i</a:t>
            </a:r>
            <a:r>
              <a:rPr lang="en-US" sz="1800" b="0" i="0" dirty="0">
                <a:solidFill>
                  <a:schemeClr val="tx1"/>
                </a:solidFill>
                <a:effectLst/>
                <a:highlight>
                  <a:srgbClr val="FFFFFF"/>
                </a:highlight>
                <a:latin typeface="Arial" panose="020B0604020202020204" pitchFamily="34" charset="0"/>
              </a:rPr>
              <a:t> un </a:t>
            </a:r>
            <a:r>
              <a:rPr lang="en-US" sz="1800" b="0" i="0" dirty="0" err="1">
                <a:solidFill>
                  <a:schemeClr val="tx1"/>
                </a:solidFill>
                <a:effectLst/>
                <a:highlight>
                  <a:srgbClr val="FFFFFF"/>
                </a:highlight>
                <a:latin typeface="Arial" panose="020B0604020202020204" pitchFamily="34" charset="0"/>
              </a:rPr>
              <a:t>imunosupresiv</a:t>
            </a:r>
            <a:r>
              <a:rPr lang="en-US" sz="1800" b="0" i="0" dirty="0">
                <a:solidFill>
                  <a:schemeClr val="tx1"/>
                </a:solidFill>
                <a:effectLst/>
                <a:highlight>
                  <a:srgbClr val="FFFFFF"/>
                </a:highlight>
                <a:latin typeface="Arial" panose="020B0604020202020204" pitchFamily="34" charset="0"/>
              </a:rPr>
              <a:t>. </a:t>
            </a:r>
          </a:p>
          <a:p>
            <a:r>
              <a:rPr lang="en-US" sz="1800" b="0" i="0" dirty="0">
                <a:solidFill>
                  <a:schemeClr val="tx1"/>
                </a:solidFill>
                <a:effectLst/>
                <a:highlight>
                  <a:srgbClr val="FFFFFF"/>
                </a:highlight>
                <a:latin typeface="Arial" panose="020B0604020202020204" pitchFamily="34" charset="0"/>
              </a:rPr>
              <a:t>Este </a:t>
            </a:r>
            <a:r>
              <a:rPr lang="en-US" sz="1800" b="0" i="0" dirty="0" err="1">
                <a:solidFill>
                  <a:schemeClr val="tx1"/>
                </a:solidFill>
                <a:effectLst/>
                <a:highlight>
                  <a:srgbClr val="FFFFFF"/>
                </a:highlight>
                <a:latin typeface="Arial" panose="020B0604020202020204" pitchFamily="34" charset="0"/>
              </a:rPr>
              <a:t>utilizat</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în</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tratamentul</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unor</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forme</a:t>
            </a:r>
            <a:r>
              <a:rPr lang="en-US" sz="1800" b="0" i="0" dirty="0">
                <a:solidFill>
                  <a:schemeClr val="tx1"/>
                </a:solidFill>
                <a:effectLst/>
                <a:highlight>
                  <a:srgbClr val="FFFFFF"/>
                </a:highlight>
                <a:latin typeface="Arial" panose="020B0604020202020204" pitchFamily="34" charset="0"/>
              </a:rPr>
              <a:t> de cancer </a:t>
            </a:r>
            <a:r>
              <a:rPr lang="en-US" sz="1800" dirty="0" err="1">
                <a:solidFill>
                  <a:schemeClr val="tx1"/>
                </a:solidFill>
                <a:highlight>
                  <a:srgbClr val="FFFFFF"/>
                </a:highlight>
              </a:rPr>
              <a:t>s</a:t>
            </a:r>
            <a:r>
              <a:rPr lang="en-US" sz="1800" b="0" i="0" dirty="0" err="1">
                <a:solidFill>
                  <a:schemeClr val="tx1"/>
                </a:solidFill>
                <a:effectLst/>
                <a:highlight>
                  <a:srgbClr val="FFFFFF"/>
                </a:highlight>
                <a:latin typeface="Arial" panose="020B0604020202020204" pitchFamily="34" charset="0"/>
              </a:rPr>
              <a:t>i</a:t>
            </a:r>
            <a:r>
              <a:rPr lang="en-US" sz="1800" b="0" i="0" dirty="0">
                <a:solidFill>
                  <a:schemeClr val="tx1"/>
                </a:solidFill>
                <a:effectLst/>
                <a:highlight>
                  <a:srgbClr val="FFFFFF"/>
                </a:highlight>
                <a:latin typeface="Arial" panose="020B0604020202020204" pitchFamily="34" charset="0"/>
              </a:rPr>
              <a:t> al </a:t>
            </a:r>
            <a:r>
              <a:rPr lang="en-US" sz="1800" b="0" i="0" dirty="0" err="1">
                <a:solidFill>
                  <a:schemeClr val="tx1"/>
                </a:solidFill>
                <a:effectLst/>
                <a:highlight>
                  <a:srgbClr val="FFFFFF"/>
                </a:highlight>
                <a:latin typeface="Arial" panose="020B0604020202020204" pitchFamily="34" charset="0"/>
              </a:rPr>
              <a:t>unor</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boli</a:t>
            </a:r>
            <a:r>
              <a:rPr lang="en-US" sz="1800" b="0" i="0" dirty="0">
                <a:solidFill>
                  <a:schemeClr val="tx1"/>
                </a:solidFill>
                <a:effectLst/>
                <a:highlight>
                  <a:srgbClr val="FFFFFF"/>
                </a:highlight>
                <a:latin typeface="Arial" panose="020B0604020202020204" pitchFamily="34" charset="0"/>
              </a:rPr>
              <a:t> </a:t>
            </a:r>
            <a:r>
              <a:rPr lang="en-US" sz="1800" b="0" i="0" dirty="0" err="1">
                <a:solidFill>
                  <a:schemeClr val="tx1"/>
                </a:solidFill>
                <a:effectLst/>
                <a:highlight>
                  <a:srgbClr val="FFFFFF"/>
                </a:highlight>
                <a:latin typeface="Arial" panose="020B0604020202020204" pitchFamily="34" charset="0"/>
              </a:rPr>
              <a:t>autoimune</a:t>
            </a:r>
            <a:r>
              <a:rPr lang="en-US" sz="1800" b="0" i="0" dirty="0">
                <a:solidFill>
                  <a:schemeClr val="tx1"/>
                </a:solidFill>
                <a:effectLst/>
                <a:highlight>
                  <a:srgbClr val="FFFFFF"/>
                </a:highlight>
                <a:latin typeface="Arial" panose="020B0604020202020204" pitchFamily="34" charset="0"/>
              </a:rPr>
              <a:t>.</a:t>
            </a:r>
            <a:endParaRPr lang="en-US" sz="1800" dirty="0">
              <a:solidFill>
                <a:schemeClr val="tx1"/>
              </a:solidFill>
            </a:endParaRPr>
          </a:p>
        </p:txBody>
      </p:sp>
      <p:sp>
        <p:nvSpPr>
          <p:cNvPr id="2" name="TextBox 1">
            <a:extLst>
              <a:ext uri="{FF2B5EF4-FFF2-40B4-BE49-F238E27FC236}">
                <a16:creationId xmlns:a16="http://schemas.microsoft.com/office/drawing/2014/main" id="{B7182399-E67E-7E8B-25ED-B74262BBB274}"/>
              </a:ext>
            </a:extLst>
          </p:cNvPr>
          <p:cNvSpPr txBox="1"/>
          <p:nvPr/>
        </p:nvSpPr>
        <p:spPr>
          <a:xfrm>
            <a:off x="815815" y="2366362"/>
            <a:ext cx="2831224" cy="400110"/>
          </a:xfrm>
          <a:prstGeom prst="rect">
            <a:avLst/>
          </a:prstGeom>
          <a:noFill/>
        </p:spPr>
        <p:txBody>
          <a:bodyPr wrap="none" rtlCol="0">
            <a:spAutoFit/>
          </a:bodyPr>
          <a:lstStyle/>
          <a:p>
            <a:r>
              <a:rPr lang="ro-RO" sz="2000" b="1" dirty="0"/>
              <a:t>Micele sensibile la pH</a:t>
            </a:r>
            <a:endParaRPr lang="en-US" sz="2000" b="1" dirty="0"/>
          </a:p>
        </p:txBody>
      </p:sp>
    </p:spTree>
    <p:extLst>
      <p:ext uri="{BB962C8B-B14F-4D97-AF65-F5344CB8AC3E}">
        <p14:creationId xmlns:p14="http://schemas.microsoft.com/office/powerpoint/2010/main" val="361612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21B3B1-AE96-A82F-53AE-1BC87302B692}"/>
              </a:ext>
            </a:extLst>
          </p:cNvPr>
          <p:cNvPicPr>
            <a:picLocks noGrp="1" noChangeAspect="1"/>
          </p:cNvPicPr>
          <p:nvPr>
            <p:ph idx="1"/>
          </p:nvPr>
        </p:nvPicPr>
        <p:blipFill>
          <a:blip r:embed="rId2" cstate="print"/>
          <a:srcRect/>
          <a:stretch>
            <a:fillRect/>
          </a:stretch>
        </p:blipFill>
        <p:spPr bwMode="auto">
          <a:xfrm>
            <a:off x="255181" y="1919119"/>
            <a:ext cx="8662533" cy="2707758"/>
          </a:xfrm>
          <a:prstGeom prst="rect">
            <a:avLst/>
          </a:prstGeom>
          <a:noFill/>
          <a:ln w="9525">
            <a:noFill/>
            <a:miter lim="800000"/>
            <a:headEnd/>
            <a:tailEnd/>
          </a:ln>
        </p:spPr>
      </p:pic>
      <p:sp>
        <p:nvSpPr>
          <p:cNvPr id="6" name="TextBox 5">
            <a:extLst>
              <a:ext uri="{FF2B5EF4-FFF2-40B4-BE49-F238E27FC236}">
                <a16:creationId xmlns:a16="http://schemas.microsoft.com/office/drawing/2014/main" id="{3553245D-23A2-8585-A937-B42426F414BE}"/>
              </a:ext>
            </a:extLst>
          </p:cNvPr>
          <p:cNvSpPr txBox="1"/>
          <p:nvPr/>
        </p:nvSpPr>
        <p:spPr>
          <a:xfrm>
            <a:off x="228600" y="0"/>
            <a:ext cx="6172200" cy="830997"/>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Micelele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ca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sisteme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nanometrice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pentru</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eliberare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medicamente</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sp>
        <p:nvSpPr>
          <p:cNvPr id="8" name="TextBox 7">
            <a:extLst>
              <a:ext uri="{FF2B5EF4-FFF2-40B4-BE49-F238E27FC236}">
                <a16:creationId xmlns:a16="http://schemas.microsoft.com/office/drawing/2014/main" id="{F537F67F-0FEC-6D97-6B36-FB113F2F39BA}"/>
              </a:ext>
            </a:extLst>
          </p:cNvPr>
          <p:cNvSpPr txBox="1"/>
          <p:nvPr/>
        </p:nvSpPr>
        <p:spPr>
          <a:xfrm>
            <a:off x="255181" y="5715000"/>
            <a:ext cx="7923828" cy="646331"/>
          </a:xfrm>
          <a:prstGeom prst="rect">
            <a:avLst/>
          </a:prstGeom>
          <a:noFill/>
        </p:spPr>
        <p:txBody>
          <a:bodyPr wrap="square">
            <a:spAutoFit/>
          </a:bodyPr>
          <a:lstStyle/>
          <a:p>
            <a:r>
              <a:rPr lang="en-US" sz="1800" dirty="0" err="1"/>
              <a:t>Doxorubicina</a:t>
            </a:r>
            <a:r>
              <a:rPr lang="en-US" sz="1800" dirty="0"/>
              <a:t> </a:t>
            </a:r>
            <a:r>
              <a:rPr lang="en-US" sz="1800" dirty="0" err="1"/>
              <a:t>este</a:t>
            </a:r>
            <a:r>
              <a:rPr lang="en-US" sz="1800" dirty="0"/>
              <a:t> un agent </a:t>
            </a:r>
            <a:r>
              <a:rPr lang="en-US" sz="1800" dirty="0" err="1"/>
              <a:t>chimioterapic</a:t>
            </a:r>
            <a:r>
              <a:rPr lang="en-US" sz="1800" dirty="0"/>
              <a:t> din </a:t>
            </a:r>
            <a:r>
              <a:rPr lang="en-US" sz="1800" dirty="0" err="1"/>
              <a:t>clasa</a:t>
            </a:r>
            <a:r>
              <a:rPr lang="en-US" sz="1800" dirty="0"/>
              <a:t> </a:t>
            </a:r>
            <a:r>
              <a:rPr lang="en-US" sz="1800" dirty="0" err="1"/>
              <a:t>antraciclinelor</a:t>
            </a:r>
            <a:r>
              <a:rPr lang="en-US" sz="1800" dirty="0"/>
              <a:t> </a:t>
            </a:r>
            <a:r>
              <a:rPr lang="en-US" sz="1800" dirty="0" err="1"/>
              <a:t>și</a:t>
            </a:r>
            <a:r>
              <a:rPr lang="en-US" sz="1800" dirty="0"/>
              <a:t> </a:t>
            </a:r>
            <a:r>
              <a:rPr lang="en-US" sz="1800" dirty="0" err="1"/>
              <a:t>este</a:t>
            </a:r>
            <a:r>
              <a:rPr lang="en-US" sz="1800" dirty="0"/>
              <a:t> </a:t>
            </a:r>
            <a:r>
              <a:rPr lang="en-US" sz="1800" dirty="0" err="1"/>
              <a:t>utilizat</a:t>
            </a:r>
            <a:r>
              <a:rPr lang="en-US" sz="1800" dirty="0"/>
              <a:t> </a:t>
            </a:r>
            <a:r>
              <a:rPr lang="en-US" sz="1800" dirty="0" err="1"/>
              <a:t>în</a:t>
            </a:r>
            <a:r>
              <a:rPr lang="en-US" sz="1800" dirty="0"/>
              <a:t> </a:t>
            </a:r>
            <a:r>
              <a:rPr lang="en-US" sz="1800" dirty="0" err="1"/>
              <a:t>tratamentul</a:t>
            </a:r>
            <a:r>
              <a:rPr lang="en-US" sz="1800" dirty="0"/>
              <a:t> </a:t>
            </a:r>
            <a:r>
              <a:rPr lang="en-US" sz="1800" dirty="0" err="1"/>
              <a:t>unor</a:t>
            </a:r>
            <a:r>
              <a:rPr lang="en-US" sz="1800" dirty="0"/>
              <a:t> </a:t>
            </a:r>
            <a:r>
              <a:rPr lang="en-US" sz="1800" dirty="0" err="1"/>
              <a:t>forme</a:t>
            </a:r>
            <a:r>
              <a:rPr lang="en-US" sz="1800" dirty="0"/>
              <a:t> de cancer. </a:t>
            </a:r>
          </a:p>
        </p:txBody>
      </p:sp>
      <p:sp>
        <p:nvSpPr>
          <p:cNvPr id="2" name="TextBox 1">
            <a:extLst>
              <a:ext uri="{FF2B5EF4-FFF2-40B4-BE49-F238E27FC236}">
                <a16:creationId xmlns:a16="http://schemas.microsoft.com/office/drawing/2014/main" id="{E75C0212-8F5C-ED17-5B6D-35A387595BB4}"/>
              </a:ext>
            </a:extLst>
          </p:cNvPr>
          <p:cNvSpPr txBox="1"/>
          <p:nvPr/>
        </p:nvSpPr>
        <p:spPr>
          <a:xfrm>
            <a:off x="446262" y="1166143"/>
            <a:ext cx="2845651" cy="400110"/>
          </a:xfrm>
          <a:prstGeom prst="rect">
            <a:avLst/>
          </a:prstGeom>
          <a:noFill/>
        </p:spPr>
        <p:txBody>
          <a:bodyPr wrap="none" rtlCol="0">
            <a:spAutoFit/>
          </a:bodyPr>
          <a:lstStyle/>
          <a:p>
            <a:r>
              <a:rPr lang="ro-RO" sz="2000" b="1" dirty="0"/>
              <a:t>Micele termosensibile</a:t>
            </a:r>
            <a:endParaRPr lang="en-US" sz="2000" b="1" dirty="0"/>
          </a:p>
        </p:txBody>
      </p:sp>
    </p:spTree>
    <p:extLst>
      <p:ext uri="{BB962C8B-B14F-4D97-AF65-F5344CB8AC3E}">
        <p14:creationId xmlns:p14="http://schemas.microsoft.com/office/powerpoint/2010/main" val="379441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809E5-A6D8-4EE6-04D2-495D25B8DAF7}"/>
              </a:ext>
            </a:extLst>
          </p:cNvPr>
          <p:cNvPicPr>
            <a:picLocks noChangeAspect="1"/>
          </p:cNvPicPr>
          <p:nvPr/>
        </p:nvPicPr>
        <p:blipFill>
          <a:blip r:embed="rId3"/>
          <a:stretch>
            <a:fillRect/>
          </a:stretch>
        </p:blipFill>
        <p:spPr>
          <a:xfrm>
            <a:off x="1172289" y="1503316"/>
            <a:ext cx="6323763" cy="4495800"/>
          </a:xfrm>
          <a:prstGeom prst="rect">
            <a:avLst/>
          </a:prstGeom>
        </p:spPr>
      </p:pic>
      <p:sp>
        <p:nvSpPr>
          <p:cNvPr id="20" name="TextBox 19">
            <a:extLst>
              <a:ext uri="{FF2B5EF4-FFF2-40B4-BE49-F238E27FC236}">
                <a16:creationId xmlns:a16="http://schemas.microsoft.com/office/drawing/2014/main" id="{A338322F-2A67-C59B-D0C1-CD32325C57B7}"/>
              </a:ext>
            </a:extLst>
          </p:cNvPr>
          <p:cNvSpPr txBox="1"/>
          <p:nvPr/>
        </p:nvSpPr>
        <p:spPr>
          <a:xfrm>
            <a:off x="533400" y="37214"/>
            <a:ext cx="6172200" cy="830997"/>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Micelele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ca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sisteme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nanometrice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pentru</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eliberare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medicamente</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sp>
        <p:nvSpPr>
          <p:cNvPr id="7" name="TextBox 6">
            <a:extLst>
              <a:ext uri="{FF2B5EF4-FFF2-40B4-BE49-F238E27FC236}">
                <a16:creationId xmlns:a16="http://schemas.microsoft.com/office/drawing/2014/main" id="{CC2C9A55-BB71-A323-2FBA-0F707245D3C2}"/>
              </a:ext>
            </a:extLst>
          </p:cNvPr>
          <p:cNvSpPr txBox="1"/>
          <p:nvPr/>
        </p:nvSpPr>
        <p:spPr>
          <a:xfrm>
            <a:off x="38100" y="6018609"/>
            <a:ext cx="9067800" cy="1077218"/>
          </a:xfrm>
          <a:prstGeom prst="rect">
            <a:avLst/>
          </a:prstGeom>
          <a:noFill/>
        </p:spPr>
        <p:txBody>
          <a:bodyPr wrap="square">
            <a:spAutoFit/>
          </a:bodyPr>
          <a:lstStyle/>
          <a:p>
            <a:r>
              <a:rPr lang="en-US" sz="1600" dirty="0" err="1"/>
              <a:t>Hesperetina</a:t>
            </a:r>
            <a:r>
              <a:rPr lang="en-US" sz="1600" dirty="0"/>
              <a:t> </a:t>
            </a:r>
            <a:r>
              <a:rPr lang="en-US" sz="1600" dirty="0" err="1"/>
              <a:t>este</a:t>
            </a:r>
            <a:r>
              <a:rPr lang="en-US" sz="1600" dirty="0"/>
              <a:t> un </a:t>
            </a:r>
            <a:r>
              <a:rPr lang="en-US" sz="1600" dirty="0" err="1"/>
              <a:t>metabolit</a:t>
            </a:r>
            <a:r>
              <a:rPr lang="en-US" sz="1600" dirty="0"/>
              <a:t> cu </a:t>
            </a:r>
            <a:r>
              <a:rPr lang="en-US" sz="1600" dirty="0" err="1"/>
              <a:t>proprietati</a:t>
            </a:r>
            <a:r>
              <a:rPr lang="en-US" sz="1600" dirty="0"/>
              <a:t> </a:t>
            </a:r>
            <a:r>
              <a:rPr lang="en-US" sz="1600" dirty="0" err="1"/>
              <a:t>antiinflamatoare</a:t>
            </a:r>
            <a:r>
              <a:rPr lang="en-US" sz="1600" dirty="0"/>
              <a:t>, </a:t>
            </a:r>
            <a:r>
              <a:rPr lang="en-US" sz="1600" dirty="0" err="1"/>
              <a:t>antivirale</a:t>
            </a:r>
            <a:r>
              <a:rPr lang="en-US" sz="1600" dirty="0"/>
              <a:t>, </a:t>
            </a:r>
            <a:r>
              <a:rPr lang="en-US" sz="1600" dirty="0" err="1"/>
              <a:t>antihiperglicemiante</a:t>
            </a:r>
            <a:r>
              <a:rPr lang="en-US" sz="1600" dirty="0"/>
              <a:t> </a:t>
            </a:r>
            <a:r>
              <a:rPr lang="en-US" sz="1600" dirty="0" err="1"/>
              <a:t>si</a:t>
            </a:r>
            <a:r>
              <a:rPr lang="en-US" sz="1600" dirty="0"/>
              <a:t> de </a:t>
            </a:r>
            <a:r>
              <a:rPr lang="en-US" sz="1600" dirty="0" err="1"/>
              <a:t>reducere</a:t>
            </a:r>
            <a:r>
              <a:rPr lang="en-US" sz="1600" dirty="0"/>
              <a:t> a </a:t>
            </a:r>
            <a:r>
              <a:rPr lang="en-US" sz="1600" dirty="0" err="1"/>
              <a:t>colesterolului</a:t>
            </a:r>
            <a:r>
              <a:rPr lang="en-US" sz="1600" dirty="0"/>
              <a:t>. </a:t>
            </a:r>
          </a:p>
          <a:p>
            <a:r>
              <a:rPr lang="en-US" sz="1600" dirty="0" err="1"/>
              <a:t>Cercetarile</a:t>
            </a:r>
            <a:r>
              <a:rPr lang="en-US" sz="1600" dirty="0"/>
              <a:t> in vitro </a:t>
            </a:r>
            <a:r>
              <a:rPr lang="en-US" sz="1600" dirty="0" err="1"/>
              <a:t>sugereaza</a:t>
            </a:r>
            <a:r>
              <a:rPr lang="en-US" sz="1600" dirty="0"/>
              <a:t>, </a:t>
            </a:r>
            <a:r>
              <a:rPr lang="en-US" sz="1600" dirty="0" err="1"/>
              <a:t>posibilitatea</a:t>
            </a:r>
            <a:r>
              <a:rPr lang="en-US" sz="1600" dirty="0"/>
              <a:t> ca </a:t>
            </a:r>
            <a:r>
              <a:rPr lang="en-US" sz="1600" dirty="0" err="1"/>
              <a:t>hesperetina</a:t>
            </a:r>
            <a:r>
              <a:rPr lang="en-US" sz="1600" dirty="0"/>
              <a:t> </a:t>
            </a:r>
            <a:r>
              <a:rPr lang="en-US" sz="1600" dirty="0" err="1"/>
              <a:t>să</a:t>
            </a:r>
            <a:r>
              <a:rPr lang="en-US" sz="1600" dirty="0"/>
              <a:t> </a:t>
            </a:r>
            <a:r>
              <a:rPr lang="en-US" sz="1600" dirty="0" err="1"/>
              <a:t>aiba</a:t>
            </a:r>
            <a:r>
              <a:rPr lang="en-US" sz="1600" dirty="0"/>
              <a:t> </a:t>
            </a:r>
            <a:r>
              <a:rPr lang="en-US" sz="1600" dirty="0" err="1"/>
              <a:t>unele</a:t>
            </a:r>
            <a:r>
              <a:rPr lang="en-US" sz="1600" dirty="0"/>
              <a:t> </a:t>
            </a:r>
            <a:r>
              <a:rPr lang="en-US" sz="1600" dirty="0" err="1"/>
              <a:t>efecte</a:t>
            </a:r>
            <a:r>
              <a:rPr lang="en-US" sz="1600" dirty="0"/>
              <a:t> </a:t>
            </a:r>
            <a:r>
              <a:rPr lang="en-US" sz="1600" dirty="0" err="1"/>
              <a:t>anticancerigene</a:t>
            </a:r>
            <a:endParaRPr lang="en-US" sz="1600" dirty="0"/>
          </a:p>
          <a:p>
            <a:endParaRPr lang="en-US" sz="1600" dirty="0"/>
          </a:p>
        </p:txBody>
      </p:sp>
      <p:sp>
        <p:nvSpPr>
          <p:cNvPr id="2" name="TextBox 1">
            <a:extLst>
              <a:ext uri="{FF2B5EF4-FFF2-40B4-BE49-F238E27FC236}">
                <a16:creationId xmlns:a16="http://schemas.microsoft.com/office/drawing/2014/main" id="{0CAA2CF9-8D01-8483-75D4-39D9DBBCEFA7}"/>
              </a:ext>
            </a:extLst>
          </p:cNvPr>
          <p:cNvSpPr txBox="1"/>
          <p:nvPr/>
        </p:nvSpPr>
        <p:spPr>
          <a:xfrm>
            <a:off x="381000" y="1103206"/>
            <a:ext cx="4504759" cy="400110"/>
          </a:xfrm>
          <a:prstGeom prst="rect">
            <a:avLst/>
          </a:prstGeom>
          <a:noFill/>
        </p:spPr>
        <p:txBody>
          <a:bodyPr wrap="none" rtlCol="0">
            <a:spAutoFit/>
          </a:bodyPr>
          <a:lstStyle/>
          <a:p>
            <a:r>
              <a:rPr lang="ro-RO" sz="2000" b="1" dirty="0"/>
              <a:t>Micele sensibile la mai multi stimuli</a:t>
            </a:r>
            <a:endParaRPr lang="en-US" sz="2000" b="1" dirty="0"/>
          </a:p>
        </p:txBody>
      </p:sp>
    </p:spTree>
    <p:extLst>
      <p:ext uri="{BB962C8B-B14F-4D97-AF65-F5344CB8AC3E}">
        <p14:creationId xmlns:p14="http://schemas.microsoft.com/office/powerpoint/2010/main" val="2911944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B87994-2544-DBA7-9663-AFF1FFC02097}"/>
              </a:ext>
            </a:extLst>
          </p:cNvPr>
          <p:cNvSpPr>
            <a:spLocks noGrp="1"/>
          </p:cNvSpPr>
          <p:nvPr>
            <p:ph type="title"/>
          </p:nvPr>
        </p:nvSpPr>
        <p:spPr>
          <a:xfrm>
            <a:off x="-304800" y="94757"/>
            <a:ext cx="3009900" cy="1143000"/>
          </a:xfrm>
        </p:spPr>
        <p:txBody>
          <a:bodyPr/>
          <a:lstStyle/>
          <a:p>
            <a:r>
              <a:rPr kumimoji="0" lang="en-US" sz="2400" b="1" i="0" u="none" strike="noStrike" kern="0" cap="none" spc="0" normalizeH="0" baseline="0" noProof="0" dirty="0" err="1">
                <a:ln>
                  <a:noFill/>
                </a:ln>
                <a:solidFill>
                  <a:srgbClr val="FFFFFF"/>
                </a:solidFill>
                <a:effectLst/>
                <a:uLnTx/>
                <a:uFillTx/>
                <a:latin typeface="Arial"/>
                <a:ea typeface="+mj-ea"/>
                <a:cs typeface="+mj-cs"/>
              </a:rPr>
              <a:t>Aplicatii</a:t>
            </a:r>
            <a:endParaRPr lang="en-US" i="1" dirty="0"/>
          </a:p>
        </p:txBody>
      </p:sp>
      <p:pic>
        <p:nvPicPr>
          <p:cNvPr id="3" name="Picture 2">
            <a:extLst>
              <a:ext uri="{FF2B5EF4-FFF2-40B4-BE49-F238E27FC236}">
                <a16:creationId xmlns:a16="http://schemas.microsoft.com/office/drawing/2014/main" id="{D38B3C57-49FF-9D5E-B2B4-1929B126ACD1}"/>
              </a:ext>
            </a:extLst>
          </p:cNvPr>
          <p:cNvPicPr>
            <a:picLocks noChangeAspect="1"/>
          </p:cNvPicPr>
          <p:nvPr/>
        </p:nvPicPr>
        <p:blipFill rotWithShape="1">
          <a:blip r:embed="rId3"/>
          <a:srcRect t="21353"/>
          <a:stretch/>
        </p:blipFill>
        <p:spPr>
          <a:xfrm>
            <a:off x="227255" y="1834158"/>
            <a:ext cx="8689490" cy="3163286"/>
          </a:xfrm>
          <a:prstGeom prst="rect">
            <a:avLst/>
          </a:prstGeom>
        </p:spPr>
      </p:pic>
      <p:sp>
        <p:nvSpPr>
          <p:cNvPr id="6" name="TextBox 5">
            <a:extLst>
              <a:ext uri="{FF2B5EF4-FFF2-40B4-BE49-F238E27FC236}">
                <a16:creationId xmlns:a16="http://schemas.microsoft.com/office/drawing/2014/main" id="{2892A398-3D78-4AE5-71FB-35A94EBA24EE}"/>
              </a:ext>
            </a:extLst>
          </p:cNvPr>
          <p:cNvSpPr txBox="1"/>
          <p:nvPr/>
        </p:nvSpPr>
        <p:spPr>
          <a:xfrm>
            <a:off x="457200" y="1237757"/>
            <a:ext cx="8001000" cy="461665"/>
          </a:xfrm>
          <a:prstGeom prst="rect">
            <a:avLst/>
          </a:prstGeom>
          <a:noFill/>
        </p:spPr>
        <p:txBody>
          <a:bodyPr wrap="square">
            <a:spAutoFit/>
          </a:bodyPr>
          <a:lstStyle/>
          <a:p>
            <a:r>
              <a:rPr lang="en-US" sz="2400" dirty="0" err="1"/>
              <a:t>Medicamente</a:t>
            </a:r>
            <a:r>
              <a:rPr lang="en-US" sz="2400" dirty="0"/>
              <a:t> </a:t>
            </a:r>
            <a:r>
              <a:rPr lang="en-US" sz="2400" dirty="0" err="1"/>
              <a:t>dezvoltate</a:t>
            </a:r>
            <a:r>
              <a:rPr lang="en-US" sz="2400" dirty="0"/>
              <a:t> pe </a:t>
            </a:r>
            <a:r>
              <a:rPr lang="en-US" sz="2400" dirty="0" err="1"/>
              <a:t>baza</a:t>
            </a:r>
            <a:r>
              <a:rPr lang="en-US" sz="2400" dirty="0"/>
              <a:t> de </a:t>
            </a:r>
            <a:r>
              <a:rPr lang="en-US" sz="2400" dirty="0" err="1"/>
              <a:t>micele</a:t>
            </a:r>
            <a:endParaRPr lang="en-US" sz="2400" dirty="0"/>
          </a:p>
        </p:txBody>
      </p:sp>
      <p:sp>
        <p:nvSpPr>
          <p:cNvPr id="9" name="Rectangle: Rounded Corners 8">
            <a:extLst>
              <a:ext uri="{FF2B5EF4-FFF2-40B4-BE49-F238E27FC236}">
                <a16:creationId xmlns:a16="http://schemas.microsoft.com/office/drawing/2014/main" id="{F18870C4-D911-1EF8-B7BF-B01832CD6E45}"/>
              </a:ext>
            </a:extLst>
          </p:cNvPr>
          <p:cNvSpPr/>
          <p:nvPr/>
        </p:nvSpPr>
        <p:spPr bwMode="auto">
          <a:xfrm>
            <a:off x="609600" y="2380757"/>
            <a:ext cx="7162800" cy="191485"/>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
        <p:nvSpPr>
          <p:cNvPr id="10" name="TextBox 9">
            <a:extLst>
              <a:ext uri="{FF2B5EF4-FFF2-40B4-BE49-F238E27FC236}">
                <a16:creationId xmlns:a16="http://schemas.microsoft.com/office/drawing/2014/main" id="{62DE0053-4934-CCE6-F4D5-8DEAAAC9D65F}"/>
              </a:ext>
            </a:extLst>
          </p:cNvPr>
          <p:cNvSpPr txBox="1"/>
          <p:nvPr/>
        </p:nvSpPr>
        <p:spPr>
          <a:xfrm>
            <a:off x="327837" y="5132180"/>
            <a:ext cx="8001000" cy="1077218"/>
          </a:xfrm>
          <a:prstGeom prst="rect">
            <a:avLst/>
          </a:prstGeom>
          <a:noFill/>
        </p:spPr>
        <p:txBody>
          <a:bodyPr wrap="square">
            <a:spAutoFit/>
          </a:bodyPr>
          <a:lstStyle/>
          <a:p>
            <a:r>
              <a:rPr lang="en-US" sz="1600" dirty="0" err="1"/>
              <a:t>Genexol</a:t>
            </a:r>
            <a:r>
              <a:rPr lang="en-US" sz="1600" dirty="0"/>
              <a:t> Pm 100 MG </a:t>
            </a:r>
            <a:r>
              <a:rPr lang="en-US" sz="1600" dirty="0" err="1"/>
              <a:t>solutie</a:t>
            </a:r>
            <a:r>
              <a:rPr lang="en-US" sz="1600" dirty="0"/>
              <a:t> </a:t>
            </a:r>
            <a:r>
              <a:rPr lang="en-US" sz="1600" dirty="0" err="1"/>
              <a:t>injectabila</a:t>
            </a:r>
            <a:r>
              <a:rPr lang="en-US" sz="1600" dirty="0"/>
              <a:t> </a:t>
            </a:r>
            <a:r>
              <a:rPr lang="en-US" sz="1600" dirty="0" err="1"/>
              <a:t>este</a:t>
            </a:r>
            <a:r>
              <a:rPr lang="en-US" sz="1600" dirty="0"/>
              <a:t> </a:t>
            </a:r>
            <a:r>
              <a:rPr lang="en-US" sz="1600" dirty="0" err="1"/>
              <a:t>primul</a:t>
            </a:r>
            <a:r>
              <a:rPr lang="en-US" sz="1600" dirty="0"/>
              <a:t> medicament pe </a:t>
            </a:r>
            <a:r>
              <a:rPr lang="en-US" sz="1600" dirty="0" err="1"/>
              <a:t>baza</a:t>
            </a:r>
            <a:r>
              <a:rPr lang="en-US" sz="1600" dirty="0"/>
              <a:t> Paclitaxel </a:t>
            </a:r>
            <a:r>
              <a:rPr lang="en-US" sz="1600" dirty="0" err="1"/>
              <a:t>incapsulat</a:t>
            </a:r>
            <a:r>
              <a:rPr lang="en-US" sz="1600" dirty="0"/>
              <a:t> in micelle </a:t>
            </a:r>
            <a:r>
              <a:rPr lang="en-US" sz="1600" dirty="0" err="1"/>
              <a:t>polimerice</a:t>
            </a:r>
            <a:r>
              <a:rPr lang="en-US" sz="1600" dirty="0"/>
              <a:t> </a:t>
            </a:r>
            <a:r>
              <a:rPr lang="en-US" sz="1600" dirty="0" err="1"/>
              <a:t>aprobat</a:t>
            </a:r>
            <a:r>
              <a:rPr lang="en-US" sz="1600" dirty="0"/>
              <a:t> de FDA (2007) </a:t>
            </a:r>
            <a:r>
              <a:rPr lang="en-US" sz="1600" dirty="0" err="1"/>
              <a:t>si</a:t>
            </a:r>
            <a:r>
              <a:rPr lang="en-US" sz="1600" dirty="0"/>
              <a:t> </a:t>
            </a:r>
            <a:r>
              <a:rPr lang="en-US" sz="1600" dirty="0" err="1"/>
              <a:t>este</a:t>
            </a:r>
            <a:r>
              <a:rPr lang="en-US" sz="1600" dirty="0"/>
              <a:t> superior in termini de </a:t>
            </a:r>
            <a:r>
              <a:rPr lang="en-US" sz="1600" dirty="0" err="1"/>
              <a:t>siguranta</a:t>
            </a:r>
            <a:r>
              <a:rPr lang="en-US" sz="1600" dirty="0"/>
              <a:t> </a:t>
            </a:r>
            <a:r>
              <a:rPr lang="en-US" sz="1600" dirty="0" err="1"/>
              <a:t>si</a:t>
            </a:r>
            <a:r>
              <a:rPr lang="en-US" sz="1600" dirty="0"/>
              <a:t> </a:t>
            </a:r>
            <a:r>
              <a:rPr lang="en-US" sz="1600" dirty="0" err="1"/>
              <a:t>tolerabilitate</a:t>
            </a:r>
            <a:r>
              <a:rPr lang="en-US" sz="1600" dirty="0"/>
              <a:t> </a:t>
            </a:r>
            <a:r>
              <a:rPr lang="en-US" sz="1600" dirty="0" err="1"/>
              <a:t>comparativ</a:t>
            </a:r>
            <a:r>
              <a:rPr lang="en-US" sz="1600" dirty="0"/>
              <a:t> cu </a:t>
            </a:r>
            <a:r>
              <a:rPr lang="en-US" sz="1600" dirty="0" err="1"/>
              <a:t>medicamentul</a:t>
            </a:r>
            <a:r>
              <a:rPr lang="en-US" sz="1600" dirty="0"/>
              <a:t> classic in care API </a:t>
            </a:r>
            <a:r>
              <a:rPr lang="en-US" sz="1600" dirty="0" err="1"/>
              <a:t>este</a:t>
            </a:r>
            <a:r>
              <a:rPr lang="en-US" sz="1600" dirty="0"/>
              <a:t> </a:t>
            </a:r>
            <a:r>
              <a:rPr lang="en-US" sz="1600" dirty="0" err="1"/>
              <a:t>solubilizat</a:t>
            </a:r>
            <a:r>
              <a:rPr lang="en-US" sz="1600" dirty="0"/>
              <a:t> in </a:t>
            </a:r>
            <a:r>
              <a:rPr lang="en-US" sz="1600" dirty="0" err="1"/>
              <a:t>amestec</a:t>
            </a:r>
            <a:r>
              <a:rPr lang="en-US" sz="1600" dirty="0"/>
              <a:t> ethanol/</a:t>
            </a:r>
            <a:r>
              <a:rPr lang="en-US" sz="1600" dirty="0" err="1"/>
              <a:t>Cremophore</a:t>
            </a:r>
            <a:r>
              <a:rPr lang="en-US" sz="1600" dirty="0"/>
              <a:t> EL.</a:t>
            </a:r>
          </a:p>
        </p:txBody>
      </p:sp>
    </p:spTree>
    <p:extLst>
      <p:ext uri="{BB962C8B-B14F-4D97-AF65-F5344CB8AC3E}">
        <p14:creationId xmlns:p14="http://schemas.microsoft.com/office/powerpoint/2010/main" val="39977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63EFD6-C455-3CC4-DE7A-09B080E30838}"/>
              </a:ext>
            </a:extLst>
          </p:cNvPr>
          <p:cNvSpPr txBox="1"/>
          <p:nvPr/>
        </p:nvSpPr>
        <p:spPr>
          <a:xfrm>
            <a:off x="304800" y="228600"/>
            <a:ext cx="6781800"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Antibiotice Regular"/>
                <a:ea typeface="+mn-ea"/>
                <a:cs typeface="+mn-cs"/>
              </a:rPr>
              <a:t>Cuprins</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Content Placeholder 2">
            <a:extLst>
              <a:ext uri="{FF2B5EF4-FFF2-40B4-BE49-F238E27FC236}">
                <a16:creationId xmlns:a16="http://schemas.microsoft.com/office/drawing/2014/main" id="{060CF5FB-F959-02E2-CE18-A3F47546C897}"/>
              </a:ext>
            </a:extLst>
          </p:cNvPr>
          <p:cNvSpPr>
            <a:spLocks noGrp="1"/>
          </p:cNvSpPr>
          <p:nvPr>
            <p:ph idx="1"/>
          </p:nvPr>
        </p:nvSpPr>
        <p:spPr>
          <a:xfrm>
            <a:off x="457200" y="1295400"/>
            <a:ext cx="8229600" cy="4525963"/>
          </a:xfrm>
        </p:spPr>
        <p:txBody>
          <a:bodyPr/>
          <a:lstStyle/>
          <a:p>
            <a:r>
              <a:rPr lang="en-US" dirty="0" err="1">
                <a:solidFill>
                  <a:schemeClr val="bg2"/>
                </a:solidFill>
              </a:rPr>
              <a:t>Provocari</a:t>
            </a:r>
            <a:r>
              <a:rPr lang="en-US" dirty="0">
                <a:solidFill>
                  <a:schemeClr val="bg2"/>
                </a:solidFill>
              </a:rPr>
              <a:t> in </a:t>
            </a:r>
            <a:r>
              <a:rPr lang="en-US" dirty="0" err="1">
                <a:solidFill>
                  <a:schemeClr val="bg2"/>
                </a:solidFill>
              </a:rPr>
              <a:t>dezvoltarea</a:t>
            </a:r>
            <a:r>
              <a:rPr lang="en-US" dirty="0">
                <a:solidFill>
                  <a:schemeClr val="bg2"/>
                </a:solidFill>
              </a:rPr>
              <a:t> de </a:t>
            </a:r>
            <a:r>
              <a:rPr lang="en-US" dirty="0" err="1">
                <a:solidFill>
                  <a:schemeClr val="bg2"/>
                </a:solidFill>
              </a:rPr>
              <a:t>noi</a:t>
            </a:r>
            <a:r>
              <a:rPr lang="en-US" dirty="0">
                <a:solidFill>
                  <a:schemeClr val="bg2"/>
                </a:solidFill>
              </a:rPr>
              <a:t> </a:t>
            </a:r>
            <a:r>
              <a:rPr lang="en-US" dirty="0" err="1">
                <a:solidFill>
                  <a:schemeClr val="bg2"/>
                </a:solidFill>
              </a:rPr>
              <a:t>medicamente</a:t>
            </a:r>
            <a:endParaRPr lang="en-US" dirty="0">
              <a:solidFill>
                <a:schemeClr val="bg2"/>
              </a:solidFill>
            </a:endParaRPr>
          </a:p>
          <a:p>
            <a:endParaRPr lang="en-US" dirty="0"/>
          </a:p>
          <a:p>
            <a:r>
              <a:rPr lang="en-US" dirty="0">
                <a:solidFill>
                  <a:schemeClr val="bg2"/>
                </a:solidFill>
              </a:rPr>
              <a:t>Ce sunt </a:t>
            </a:r>
            <a:r>
              <a:rPr lang="en-US" dirty="0" err="1">
                <a:solidFill>
                  <a:schemeClr val="bg2"/>
                </a:solidFill>
              </a:rPr>
              <a:t>si</a:t>
            </a:r>
            <a:r>
              <a:rPr lang="en-US" dirty="0">
                <a:solidFill>
                  <a:schemeClr val="bg2"/>
                </a:solidFill>
              </a:rPr>
              <a:t> cum se </a:t>
            </a:r>
            <a:r>
              <a:rPr lang="en-US" dirty="0" err="1">
                <a:solidFill>
                  <a:schemeClr val="bg2"/>
                </a:solidFill>
              </a:rPr>
              <a:t>formeaza</a:t>
            </a:r>
            <a:r>
              <a:rPr lang="en-US" dirty="0">
                <a:solidFill>
                  <a:schemeClr val="bg2"/>
                </a:solidFill>
              </a:rPr>
              <a:t> </a:t>
            </a:r>
            <a:r>
              <a:rPr lang="en-US" dirty="0" err="1">
                <a:solidFill>
                  <a:schemeClr val="bg2"/>
                </a:solidFill>
              </a:rPr>
              <a:t>micelele</a:t>
            </a:r>
            <a:endParaRPr lang="en-US" dirty="0">
              <a:solidFill>
                <a:schemeClr val="bg2"/>
              </a:solidFill>
            </a:endParaRPr>
          </a:p>
          <a:p>
            <a:endParaRPr lang="en-US" dirty="0">
              <a:solidFill>
                <a:schemeClr val="bg2"/>
              </a:solidFill>
            </a:endParaRPr>
          </a:p>
          <a:p>
            <a:r>
              <a:rPr lang="en-US" dirty="0" err="1">
                <a:solidFill>
                  <a:schemeClr val="bg2"/>
                </a:solidFill>
              </a:rPr>
              <a:t>Micelele</a:t>
            </a:r>
            <a:r>
              <a:rPr lang="en-US" dirty="0">
                <a:solidFill>
                  <a:schemeClr val="bg2"/>
                </a:solidFill>
              </a:rPr>
              <a:t> ca </a:t>
            </a:r>
            <a:r>
              <a:rPr lang="en-US" dirty="0" err="1">
                <a:solidFill>
                  <a:schemeClr val="bg2"/>
                </a:solidFill>
              </a:rPr>
              <a:t>sisteme</a:t>
            </a:r>
            <a:r>
              <a:rPr lang="en-US" dirty="0">
                <a:solidFill>
                  <a:schemeClr val="bg2"/>
                </a:solidFill>
              </a:rPr>
              <a:t> </a:t>
            </a:r>
            <a:r>
              <a:rPr lang="en-US" dirty="0" err="1">
                <a:solidFill>
                  <a:schemeClr val="bg2"/>
                </a:solidFill>
              </a:rPr>
              <a:t>nanometrice</a:t>
            </a:r>
            <a:r>
              <a:rPr lang="en-US" dirty="0">
                <a:solidFill>
                  <a:schemeClr val="bg2"/>
                </a:solidFill>
              </a:rPr>
              <a:t> </a:t>
            </a:r>
            <a:r>
              <a:rPr lang="en-US" dirty="0" err="1">
                <a:solidFill>
                  <a:schemeClr val="bg2"/>
                </a:solidFill>
              </a:rPr>
              <a:t>pentru</a:t>
            </a:r>
            <a:r>
              <a:rPr lang="en-US" dirty="0">
                <a:solidFill>
                  <a:schemeClr val="bg2"/>
                </a:solidFill>
              </a:rPr>
              <a:t> </a:t>
            </a:r>
            <a:r>
              <a:rPr lang="en-US" dirty="0" err="1">
                <a:solidFill>
                  <a:schemeClr val="bg2"/>
                </a:solidFill>
              </a:rPr>
              <a:t>eliberare</a:t>
            </a:r>
            <a:r>
              <a:rPr lang="en-US" dirty="0">
                <a:solidFill>
                  <a:schemeClr val="bg2"/>
                </a:solidFill>
              </a:rPr>
              <a:t> de </a:t>
            </a:r>
            <a:r>
              <a:rPr lang="en-US" dirty="0" err="1">
                <a:solidFill>
                  <a:schemeClr val="bg2"/>
                </a:solidFill>
              </a:rPr>
              <a:t>medicamente</a:t>
            </a:r>
            <a:endParaRPr lang="en-US" dirty="0">
              <a:solidFill>
                <a:schemeClr val="bg2"/>
              </a:solidFill>
            </a:endParaRPr>
          </a:p>
          <a:p>
            <a:pPr marL="0" indent="0">
              <a:buNone/>
            </a:pPr>
            <a:endParaRPr lang="en-US" dirty="0">
              <a:solidFill>
                <a:schemeClr val="bg2"/>
              </a:solidFill>
            </a:endParaRPr>
          </a:p>
          <a:p>
            <a:r>
              <a:rPr lang="en-US" dirty="0" err="1">
                <a:solidFill>
                  <a:schemeClr val="bg2"/>
                </a:solidFill>
              </a:rPr>
              <a:t>Aplicatii</a:t>
            </a:r>
            <a:endParaRPr lang="en-US" dirty="0">
              <a:solidFill>
                <a:schemeClr val="bg2"/>
              </a:solidFill>
            </a:endParaRPr>
          </a:p>
          <a:p>
            <a:pPr marL="0" indent="0">
              <a:buNone/>
            </a:pPr>
            <a:endParaRPr lang="en-US" dirty="0">
              <a:solidFill>
                <a:schemeClr val="bg2"/>
              </a:solidFill>
            </a:endParaRPr>
          </a:p>
          <a:p>
            <a:r>
              <a:rPr lang="en-US" dirty="0" err="1"/>
              <a:t>Avantaje</a:t>
            </a:r>
            <a:endParaRPr lang="en-US" dirty="0"/>
          </a:p>
          <a:p>
            <a:endParaRPr lang="en-US" dirty="0">
              <a:solidFill>
                <a:schemeClr val="bg2"/>
              </a:solidFill>
            </a:endParaRPr>
          </a:p>
          <a:p>
            <a:r>
              <a:rPr lang="en-US" dirty="0" err="1">
                <a:solidFill>
                  <a:schemeClr val="bg2"/>
                </a:solidFill>
              </a:rPr>
              <a:t>Obtinerea</a:t>
            </a:r>
            <a:r>
              <a:rPr lang="en-US" dirty="0">
                <a:solidFill>
                  <a:schemeClr val="bg2"/>
                </a:solidFill>
              </a:rPr>
              <a:t> </a:t>
            </a:r>
            <a:r>
              <a:rPr lang="en-US" dirty="0" err="1">
                <a:solidFill>
                  <a:schemeClr val="bg2"/>
                </a:solidFill>
              </a:rPr>
              <a:t>si</a:t>
            </a:r>
            <a:r>
              <a:rPr lang="en-US" dirty="0">
                <a:solidFill>
                  <a:schemeClr val="bg2"/>
                </a:solidFill>
              </a:rPr>
              <a:t> </a:t>
            </a:r>
            <a:r>
              <a:rPr lang="en-US" dirty="0" err="1">
                <a:solidFill>
                  <a:schemeClr val="bg2"/>
                </a:solidFill>
              </a:rPr>
              <a:t>scalarea</a:t>
            </a:r>
            <a:r>
              <a:rPr lang="en-US" dirty="0">
                <a:solidFill>
                  <a:schemeClr val="bg2"/>
                </a:solidFill>
              </a:rPr>
              <a:t> </a:t>
            </a:r>
            <a:r>
              <a:rPr lang="en-US" dirty="0" err="1">
                <a:solidFill>
                  <a:schemeClr val="bg2"/>
                </a:solidFill>
              </a:rPr>
              <a:t>micelelor</a:t>
            </a:r>
            <a:r>
              <a:rPr lang="en-US" dirty="0">
                <a:solidFill>
                  <a:schemeClr val="bg2"/>
                </a:solidFill>
              </a:rPr>
              <a:t> </a:t>
            </a:r>
            <a:r>
              <a:rPr lang="en-US" dirty="0" err="1">
                <a:solidFill>
                  <a:schemeClr val="bg2"/>
                </a:solidFill>
              </a:rPr>
              <a:t>polimerice</a:t>
            </a:r>
            <a:endParaRPr lang="en-US" dirty="0">
              <a:solidFill>
                <a:schemeClr val="bg2"/>
              </a:solidFill>
            </a:endParaRPr>
          </a:p>
          <a:p>
            <a:endParaRPr lang="en-US" dirty="0">
              <a:solidFill>
                <a:schemeClr val="bg2"/>
              </a:solidFill>
            </a:endParaRPr>
          </a:p>
          <a:p>
            <a:r>
              <a:rPr lang="en-US" dirty="0" err="1">
                <a:solidFill>
                  <a:schemeClr val="bg2"/>
                </a:solidFill>
              </a:rPr>
              <a:t>Concluzii</a:t>
            </a:r>
            <a:r>
              <a:rPr lang="en-US" dirty="0">
                <a:solidFill>
                  <a:schemeClr val="bg2"/>
                </a:solidFill>
              </a:rPr>
              <a:t> </a:t>
            </a:r>
          </a:p>
          <a:p>
            <a:pPr marL="0" indent="0">
              <a:buNone/>
            </a:pPr>
            <a:endParaRPr lang="en-US" dirty="0"/>
          </a:p>
        </p:txBody>
      </p:sp>
      <p:pic>
        <p:nvPicPr>
          <p:cNvPr id="5122" name="Picture 2" descr="3d rendering of the soap molecules form structures called micelles. it forms an emulsion in water and helps in dissolving the dirt when we wash our clothes.">
            <a:extLst>
              <a:ext uri="{FF2B5EF4-FFF2-40B4-BE49-F238E27FC236}">
                <a16:creationId xmlns:a16="http://schemas.microsoft.com/office/drawing/2014/main" id="{4FB89C25-5C43-D019-E5C4-D4089776A8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5" r="3275"/>
          <a:stretch/>
        </p:blipFill>
        <p:spPr bwMode="auto">
          <a:xfrm>
            <a:off x="5775978" y="4828813"/>
            <a:ext cx="3368022" cy="202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713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17964-ED44-575D-819B-DDCC28BF9CC8}"/>
              </a:ext>
            </a:extLst>
          </p:cNvPr>
          <p:cNvSpPr>
            <a:spLocks noGrp="1"/>
          </p:cNvSpPr>
          <p:nvPr>
            <p:ph idx="1"/>
          </p:nvPr>
        </p:nvSpPr>
        <p:spPr>
          <a:xfrm>
            <a:off x="228600" y="1441117"/>
            <a:ext cx="7239000" cy="4525963"/>
          </a:xfrm>
        </p:spPr>
        <p:txBody>
          <a:bodyPr/>
          <a:lstStyle/>
          <a:p>
            <a:pPr marL="0" indent="0">
              <a:buNone/>
            </a:pPr>
            <a:r>
              <a:rPr lang="en-US" dirty="0" err="1"/>
              <a:t>Incapsularea</a:t>
            </a:r>
            <a:r>
              <a:rPr lang="en-US" dirty="0"/>
              <a:t> </a:t>
            </a:r>
            <a:r>
              <a:rPr lang="en-US" dirty="0" err="1"/>
              <a:t>agentilor</a:t>
            </a:r>
            <a:r>
              <a:rPr lang="en-US" dirty="0"/>
              <a:t> </a:t>
            </a:r>
            <a:r>
              <a:rPr lang="en-US" dirty="0" err="1"/>
              <a:t>chimioterapeutici</a:t>
            </a:r>
            <a:r>
              <a:rPr lang="en-US" dirty="0"/>
              <a:t> in </a:t>
            </a:r>
            <a:r>
              <a:rPr lang="en-US" dirty="0" err="1"/>
              <a:t>formatiuni</a:t>
            </a:r>
            <a:r>
              <a:rPr lang="en-US" dirty="0"/>
              <a:t> </a:t>
            </a:r>
            <a:r>
              <a:rPr lang="en-US" dirty="0" err="1"/>
              <a:t>nanometrice</a:t>
            </a:r>
            <a:r>
              <a:rPr lang="en-US" dirty="0"/>
              <a:t> de </a:t>
            </a:r>
            <a:r>
              <a:rPr lang="en-US" dirty="0" err="1"/>
              <a:t>tipul</a:t>
            </a:r>
            <a:r>
              <a:rPr lang="en-US" dirty="0"/>
              <a:t> </a:t>
            </a:r>
            <a:r>
              <a:rPr lang="en-US" dirty="0" err="1"/>
              <a:t>micelelor</a:t>
            </a:r>
            <a:r>
              <a:rPr lang="en-US" dirty="0"/>
              <a:t>, </a:t>
            </a:r>
            <a:r>
              <a:rPr lang="en-US" dirty="0" err="1"/>
              <a:t>prezinta</a:t>
            </a:r>
            <a:r>
              <a:rPr lang="en-US" dirty="0"/>
              <a:t> </a:t>
            </a:r>
            <a:r>
              <a:rPr lang="en-US" dirty="0" err="1"/>
              <a:t>urmatoarele</a:t>
            </a:r>
            <a:r>
              <a:rPr lang="en-US" dirty="0"/>
              <a:t> </a:t>
            </a:r>
            <a:r>
              <a:rPr lang="en-US" dirty="0" err="1"/>
              <a:t>avantaje</a:t>
            </a:r>
            <a:r>
              <a:rPr lang="en-US" dirty="0"/>
              <a:t>:</a:t>
            </a:r>
          </a:p>
          <a:p>
            <a:pPr marL="0" indent="0">
              <a:buNone/>
            </a:pPr>
            <a:endParaRPr lang="en-US" sz="1050" dirty="0"/>
          </a:p>
          <a:p>
            <a:r>
              <a:rPr lang="en-US" dirty="0" err="1"/>
              <a:t>Creste</a:t>
            </a:r>
            <a:r>
              <a:rPr lang="en-US" dirty="0"/>
              <a:t> </a:t>
            </a:r>
            <a:r>
              <a:rPr lang="en-US" dirty="0" err="1"/>
              <a:t>biodisponibilitatea</a:t>
            </a:r>
            <a:r>
              <a:rPr lang="en-US" dirty="0"/>
              <a:t> </a:t>
            </a:r>
            <a:r>
              <a:rPr lang="en-US" dirty="0" err="1"/>
              <a:t>substantelor</a:t>
            </a:r>
            <a:r>
              <a:rPr lang="en-US" dirty="0"/>
              <a:t> active cu masa </a:t>
            </a:r>
            <a:r>
              <a:rPr lang="en-US" dirty="0" err="1"/>
              <a:t>moleculara</a:t>
            </a:r>
            <a:r>
              <a:rPr lang="en-US" dirty="0"/>
              <a:t> mica;</a:t>
            </a:r>
          </a:p>
          <a:p>
            <a:r>
              <a:rPr lang="en-US" dirty="0" err="1"/>
              <a:t>Creste</a:t>
            </a:r>
            <a:r>
              <a:rPr lang="en-US" dirty="0"/>
              <a:t> </a:t>
            </a:r>
            <a:r>
              <a:rPr lang="en-US" dirty="0" err="1"/>
              <a:t>permiabilitatea</a:t>
            </a:r>
            <a:r>
              <a:rPr lang="en-US" dirty="0"/>
              <a:t> </a:t>
            </a:r>
            <a:r>
              <a:rPr lang="en-US" dirty="0" err="1"/>
              <a:t>si</a:t>
            </a:r>
            <a:r>
              <a:rPr lang="en-US" dirty="0"/>
              <a:t> </a:t>
            </a:r>
            <a:r>
              <a:rPr lang="en-US" dirty="0" err="1"/>
              <a:t>retentia</a:t>
            </a:r>
            <a:r>
              <a:rPr lang="en-US" dirty="0"/>
              <a:t> </a:t>
            </a:r>
            <a:r>
              <a:rPr lang="en-US" dirty="0" err="1"/>
              <a:t>medicamentului</a:t>
            </a:r>
            <a:r>
              <a:rPr lang="en-US" dirty="0"/>
              <a:t> in </a:t>
            </a:r>
            <a:r>
              <a:rPr lang="en-US" dirty="0" err="1"/>
              <a:t>tumori</a:t>
            </a:r>
            <a:r>
              <a:rPr lang="en-US" dirty="0"/>
              <a:t>;</a:t>
            </a:r>
          </a:p>
          <a:p>
            <a:r>
              <a:rPr lang="en-US" dirty="0" err="1"/>
              <a:t>Eliberarea</a:t>
            </a:r>
            <a:r>
              <a:rPr lang="en-US" dirty="0"/>
              <a:t> </a:t>
            </a:r>
            <a:r>
              <a:rPr lang="en-US" dirty="0" err="1"/>
              <a:t>tintita</a:t>
            </a:r>
            <a:r>
              <a:rPr lang="en-US" dirty="0"/>
              <a:t> </a:t>
            </a:r>
            <a:r>
              <a:rPr lang="en-US" dirty="0" err="1"/>
              <a:t>si</a:t>
            </a:r>
            <a:r>
              <a:rPr lang="en-US" dirty="0"/>
              <a:t> </a:t>
            </a:r>
            <a:r>
              <a:rPr lang="en-US" dirty="0" err="1"/>
              <a:t>acumularea</a:t>
            </a:r>
            <a:r>
              <a:rPr lang="en-US" dirty="0"/>
              <a:t> in </a:t>
            </a:r>
            <a:r>
              <a:rPr lang="en-US" dirty="0" err="1"/>
              <a:t>tumori</a:t>
            </a:r>
            <a:r>
              <a:rPr lang="en-US" dirty="0"/>
              <a:t> </a:t>
            </a:r>
            <a:r>
              <a:rPr lang="en-US" dirty="0" err="1"/>
              <a:t>permite</a:t>
            </a:r>
            <a:r>
              <a:rPr lang="en-US" dirty="0"/>
              <a:t> </a:t>
            </a:r>
            <a:r>
              <a:rPr lang="en-US" dirty="0" err="1"/>
              <a:t>reducerea</a:t>
            </a:r>
            <a:r>
              <a:rPr lang="en-US" dirty="0"/>
              <a:t> </a:t>
            </a:r>
            <a:r>
              <a:rPr lang="en-US" dirty="0" err="1"/>
              <a:t>dozei</a:t>
            </a:r>
            <a:r>
              <a:rPr lang="en-US" dirty="0"/>
              <a:t> de </a:t>
            </a:r>
            <a:r>
              <a:rPr lang="en-US" dirty="0" err="1"/>
              <a:t>substanta</a:t>
            </a:r>
            <a:r>
              <a:rPr lang="en-US" dirty="0"/>
              <a:t> active;</a:t>
            </a:r>
          </a:p>
          <a:p>
            <a:r>
              <a:rPr lang="en-US" dirty="0" err="1"/>
              <a:t>Toxicitate</a:t>
            </a:r>
            <a:r>
              <a:rPr lang="en-US" dirty="0"/>
              <a:t> </a:t>
            </a:r>
            <a:r>
              <a:rPr lang="en-US" dirty="0" err="1"/>
              <a:t>mai</a:t>
            </a:r>
            <a:r>
              <a:rPr lang="en-US" dirty="0"/>
              <a:t> mica </a:t>
            </a:r>
            <a:r>
              <a:rPr lang="en-US" dirty="0" err="1"/>
              <a:t>comparativ</a:t>
            </a:r>
            <a:r>
              <a:rPr lang="en-US" dirty="0"/>
              <a:t> cu </a:t>
            </a:r>
            <a:r>
              <a:rPr lang="en-US" dirty="0" err="1"/>
              <a:t>administrarea</a:t>
            </a:r>
            <a:r>
              <a:rPr lang="en-US" dirty="0"/>
              <a:t> </a:t>
            </a:r>
            <a:r>
              <a:rPr lang="en-US" dirty="0" err="1"/>
              <a:t>sistemica</a:t>
            </a:r>
            <a:r>
              <a:rPr lang="en-US" dirty="0"/>
              <a:t>;</a:t>
            </a:r>
          </a:p>
          <a:p>
            <a:pPr algn="just"/>
            <a:r>
              <a:rPr lang="en-US" dirty="0"/>
              <a:t>Permit </a:t>
            </a:r>
            <a:r>
              <a:rPr lang="en-US" dirty="0" err="1"/>
              <a:t>administrarea</a:t>
            </a:r>
            <a:r>
              <a:rPr lang="en-US" dirty="0"/>
              <a:t> </a:t>
            </a:r>
            <a:r>
              <a:rPr lang="en-US" dirty="0" err="1"/>
              <a:t>intravenoasa</a:t>
            </a:r>
            <a:r>
              <a:rPr lang="en-US" dirty="0"/>
              <a:t> a </a:t>
            </a:r>
            <a:r>
              <a:rPr lang="en-US" dirty="0" err="1"/>
              <a:t>medicamentelor</a:t>
            </a:r>
            <a:r>
              <a:rPr lang="en-US" dirty="0"/>
              <a:t> </a:t>
            </a:r>
            <a:r>
              <a:rPr lang="en-US" dirty="0" err="1"/>
              <a:t>greu</a:t>
            </a:r>
            <a:r>
              <a:rPr lang="en-US" dirty="0"/>
              <a:t> </a:t>
            </a:r>
            <a:r>
              <a:rPr lang="en-US" dirty="0" err="1"/>
              <a:t>solubile</a:t>
            </a:r>
            <a:r>
              <a:rPr lang="en-US" dirty="0"/>
              <a:t> </a:t>
            </a:r>
            <a:r>
              <a:rPr lang="en-US" dirty="0" err="1"/>
              <a:t>fara</a:t>
            </a:r>
            <a:r>
              <a:rPr lang="en-US" dirty="0"/>
              <a:t> a fi </a:t>
            </a:r>
            <a:r>
              <a:rPr lang="en-US" dirty="0" err="1"/>
              <a:t>necesara</a:t>
            </a:r>
            <a:r>
              <a:rPr lang="en-US" dirty="0"/>
              <a:t> </a:t>
            </a:r>
            <a:r>
              <a:rPr lang="en-US" dirty="0" err="1"/>
              <a:t>utilizarea</a:t>
            </a:r>
            <a:r>
              <a:rPr lang="en-US" dirty="0"/>
              <a:t> </a:t>
            </a:r>
            <a:r>
              <a:rPr lang="en-US" dirty="0" err="1"/>
              <a:t>adjuvantilor</a:t>
            </a:r>
            <a:r>
              <a:rPr lang="en-US" dirty="0"/>
              <a:t> de </a:t>
            </a:r>
            <a:r>
              <a:rPr lang="en-US" dirty="0" err="1"/>
              <a:t>solubilizare</a:t>
            </a:r>
            <a:r>
              <a:rPr lang="en-US" dirty="0"/>
              <a:t>. </a:t>
            </a:r>
          </a:p>
          <a:p>
            <a:endParaRPr lang="en-US" dirty="0"/>
          </a:p>
        </p:txBody>
      </p:sp>
      <p:sp>
        <p:nvSpPr>
          <p:cNvPr id="6" name="Title 1">
            <a:extLst>
              <a:ext uri="{FF2B5EF4-FFF2-40B4-BE49-F238E27FC236}">
                <a16:creationId xmlns:a16="http://schemas.microsoft.com/office/drawing/2014/main" id="{509CF030-22E2-CDC4-BE55-2B14547DA292}"/>
              </a:ext>
            </a:extLst>
          </p:cNvPr>
          <p:cNvSpPr>
            <a:spLocks noGrp="1"/>
          </p:cNvSpPr>
          <p:nvPr>
            <p:ph type="title"/>
          </p:nvPr>
        </p:nvSpPr>
        <p:spPr>
          <a:xfrm>
            <a:off x="-228600" y="160337"/>
            <a:ext cx="3200400" cy="1143000"/>
          </a:xfrm>
        </p:spPr>
        <p:txBody>
          <a:bodyPr/>
          <a:lstStyle/>
          <a:p>
            <a:r>
              <a:rPr kumimoji="0" lang="en-US" sz="2400" b="1" i="0" u="none" strike="noStrike" kern="0" cap="none" spc="0" normalizeH="0" baseline="0" noProof="0" dirty="0" err="1">
                <a:ln>
                  <a:noFill/>
                </a:ln>
                <a:solidFill>
                  <a:srgbClr val="FFFFFF"/>
                </a:solidFill>
                <a:effectLst/>
                <a:uLnTx/>
                <a:uFillTx/>
                <a:latin typeface="Arial"/>
                <a:ea typeface="+mj-ea"/>
                <a:cs typeface="+mj-cs"/>
              </a:rPr>
              <a:t>Avantaje</a:t>
            </a:r>
            <a:r>
              <a:rPr kumimoji="0" lang="en-US" sz="2400" b="1" i="0" u="none" strike="noStrike" kern="0" cap="none" spc="0" normalizeH="0" baseline="0" noProof="0" dirty="0">
                <a:ln>
                  <a:noFill/>
                </a:ln>
                <a:solidFill>
                  <a:srgbClr val="FFFFFF"/>
                </a:solidFill>
                <a:effectLst/>
                <a:uLnTx/>
                <a:uFillTx/>
                <a:latin typeface="Arial"/>
                <a:ea typeface="+mj-ea"/>
                <a:cs typeface="+mj-cs"/>
              </a:rPr>
              <a:t> </a:t>
            </a:r>
            <a:endParaRPr lang="en-US" i="1" dirty="0"/>
          </a:p>
        </p:txBody>
      </p:sp>
      <p:pic>
        <p:nvPicPr>
          <p:cNvPr id="4098" name="Picture 2" descr="Polymeric nanoparticles for drug encapsulation, illustration">
            <a:extLst>
              <a:ext uri="{FF2B5EF4-FFF2-40B4-BE49-F238E27FC236}">
                <a16:creationId xmlns:a16="http://schemas.microsoft.com/office/drawing/2014/main" id="{F1623AFF-D12B-8C03-EB93-B39F9E2CA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66800"/>
            <a:ext cx="2362200" cy="180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25BDE-B80C-D6EC-286E-12E795BB16C3}"/>
              </a:ext>
            </a:extLst>
          </p:cNvPr>
          <p:cNvSpPr>
            <a:spLocks noGrp="1"/>
          </p:cNvSpPr>
          <p:nvPr>
            <p:ph idx="1"/>
          </p:nvPr>
        </p:nvSpPr>
        <p:spPr>
          <a:xfrm>
            <a:off x="609600" y="1166018"/>
            <a:ext cx="8229600" cy="4525963"/>
          </a:xfrm>
        </p:spPr>
        <p:txBody>
          <a:bodyPr/>
          <a:lstStyle/>
          <a:p>
            <a:r>
              <a:rPr lang="en-US" dirty="0" err="1"/>
              <a:t>Provocari</a:t>
            </a:r>
            <a:r>
              <a:rPr lang="en-US" dirty="0"/>
              <a:t> in </a:t>
            </a:r>
            <a:r>
              <a:rPr lang="en-US" dirty="0" err="1"/>
              <a:t>dezvoltarea</a:t>
            </a:r>
            <a:r>
              <a:rPr lang="en-US" dirty="0"/>
              <a:t> de </a:t>
            </a:r>
            <a:r>
              <a:rPr lang="en-US" dirty="0" err="1"/>
              <a:t>noi</a:t>
            </a:r>
            <a:r>
              <a:rPr lang="en-US" dirty="0"/>
              <a:t> </a:t>
            </a:r>
            <a:r>
              <a:rPr lang="en-US" dirty="0" err="1"/>
              <a:t>medicamente</a:t>
            </a:r>
            <a:endParaRPr lang="en-US" dirty="0"/>
          </a:p>
          <a:p>
            <a:endParaRPr lang="en-US" dirty="0"/>
          </a:p>
          <a:p>
            <a:r>
              <a:rPr lang="en-US" dirty="0"/>
              <a:t>Ce sunt </a:t>
            </a:r>
            <a:r>
              <a:rPr lang="en-US" dirty="0" err="1"/>
              <a:t>si</a:t>
            </a:r>
            <a:r>
              <a:rPr lang="en-US" dirty="0"/>
              <a:t> cum se </a:t>
            </a:r>
            <a:r>
              <a:rPr lang="en-US" dirty="0" err="1"/>
              <a:t>formeaza</a:t>
            </a:r>
            <a:r>
              <a:rPr lang="en-US" dirty="0"/>
              <a:t> </a:t>
            </a:r>
            <a:r>
              <a:rPr lang="en-US" dirty="0" err="1"/>
              <a:t>micelele</a:t>
            </a:r>
            <a:endParaRPr lang="en-US" dirty="0"/>
          </a:p>
          <a:p>
            <a:endParaRPr lang="en-US" dirty="0"/>
          </a:p>
          <a:p>
            <a:r>
              <a:rPr lang="en-US" dirty="0" err="1"/>
              <a:t>Micelele</a:t>
            </a:r>
            <a:r>
              <a:rPr lang="en-US" dirty="0"/>
              <a:t> ca </a:t>
            </a:r>
            <a:r>
              <a:rPr lang="en-US" dirty="0" err="1"/>
              <a:t>sisteme</a:t>
            </a:r>
            <a:r>
              <a:rPr lang="en-US" dirty="0"/>
              <a:t> </a:t>
            </a:r>
            <a:r>
              <a:rPr lang="en-US" dirty="0" err="1"/>
              <a:t>nanometrice</a:t>
            </a:r>
            <a:r>
              <a:rPr lang="en-US" dirty="0"/>
              <a:t> </a:t>
            </a:r>
            <a:r>
              <a:rPr lang="en-US" dirty="0" err="1"/>
              <a:t>pentru</a:t>
            </a:r>
            <a:r>
              <a:rPr lang="en-US" dirty="0"/>
              <a:t> </a:t>
            </a:r>
            <a:r>
              <a:rPr lang="en-US" dirty="0" err="1"/>
              <a:t>eliberare</a:t>
            </a:r>
            <a:r>
              <a:rPr lang="en-US" dirty="0"/>
              <a:t> de </a:t>
            </a:r>
            <a:r>
              <a:rPr lang="en-US" dirty="0" err="1"/>
              <a:t>medicamente</a:t>
            </a:r>
            <a:endParaRPr lang="en-US" dirty="0"/>
          </a:p>
          <a:p>
            <a:pPr marL="0" indent="0">
              <a:buNone/>
            </a:pPr>
            <a:endParaRPr lang="en-US" dirty="0"/>
          </a:p>
          <a:p>
            <a:r>
              <a:rPr lang="en-US" dirty="0" err="1"/>
              <a:t>Avantaje</a:t>
            </a:r>
            <a:endParaRPr lang="en-US" dirty="0"/>
          </a:p>
          <a:p>
            <a:endParaRPr lang="en-US" dirty="0"/>
          </a:p>
          <a:p>
            <a:r>
              <a:rPr lang="en-US" dirty="0" err="1"/>
              <a:t>Obtinerea</a:t>
            </a:r>
            <a:r>
              <a:rPr lang="en-US" dirty="0"/>
              <a:t> </a:t>
            </a:r>
            <a:r>
              <a:rPr lang="en-US" dirty="0" err="1"/>
              <a:t>si</a:t>
            </a:r>
            <a:r>
              <a:rPr lang="en-US" dirty="0"/>
              <a:t> </a:t>
            </a:r>
            <a:r>
              <a:rPr lang="ro-RO" dirty="0"/>
              <a:t>caracterizarea</a:t>
            </a:r>
            <a:r>
              <a:rPr lang="en-US" dirty="0"/>
              <a:t> </a:t>
            </a:r>
            <a:r>
              <a:rPr lang="en-US" dirty="0" err="1"/>
              <a:t>micelelor</a:t>
            </a:r>
            <a:r>
              <a:rPr lang="en-US" dirty="0"/>
              <a:t> </a:t>
            </a:r>
            <a:r>
              <a:rPr lang="en-US" dirty="0" err="1"/>
              <a:t>polimerice</a:t>
            </a:r>
            <a:endParaRPr lang="en-US" dirty="0"/>
          </a:p>
          <a:p>
            <a:endParaRPr lang="en-US" dirty="0"/>
          </a:p>
          <a:p>
            <a:r>
              <a:rPr lang="en-US" dirty="0" err="1"/>
              <a:t>Concluzii</a:t>
            </a:r>
            <a:r>
              <a:rPr lang="en-US" dirty="0"/>
              <a:t> </a:t>
            </a:r>
          </a:p>
          <a:p>
            <a:pPr marL="0" indent="0">
              <a:buNone/>
            </a:pPr>
            <a:endParaRPr lang="en-US" dirty="0"/>
          </a:p>
        </p:txBody>
      </p:sp>
      <p:sp>
        <p:nvSpPr>
          <p:cNvPr id="6" name="TextBox 5">
            <a:extLst>
              <a:ext uri="{FF2B5EF4-FFF2-40B4-BE49-F238E27FC236}">
                <a16:creationId xmlns:a16="http://schemas.microsoft.com/office/drawing/2014/main" id="{1163EFD6-C455-3CC4-DE7A-09B080E30838}"/>
              </a:ext>
            </a:extLst>
          </p:cNvPr>
          <p:cNvSpPr txBox="1"/>
          <p:nvPr/>
        </p:nvSpPr>
        <p:spPr>
          <a:xfrm>
            <a:off x="304800" y="228600"/>
            <a:ext cx="6781800" cy="584775"/>
          </a:xfrm>
          <a:prstGeom prst="rect">
            <a:avLst/>
          </a:prstGeom>
          <a:noFill/>
        </p:spPr>
        <p:txBody>
          <a:bodyPr wrap="square">
            <a:spAutoFit/>
          </a:bodyPr>
          <a:lstStyle/>
          <a:p>
            <a:pPr algn="ctr"/>
            <a:r>
              <a:rPr kumimoji="0" lang="en-US" sz="3200" b="1" i="0" u="none" strike="noStrike" kern="0" cap="none" spc="0" normalizeH="0" baseline="0" noProof="0" dirty="0" err="1">
                <a:ln>
                  <a:noFill/>
                </a:ln>
                <a:solidFill>
                  <a:schemeClr val="bg1"/>
                </a:solidFill>
                <a:effectLst/>
                <a:uLnTx/>
                <a:uFillTx/>
                <a:latin typeface="Antibiotice Regular"/>
                <a:ea typeface="+mn-ea"/>
                <a:cs typeface="+mn-cs"/>
              </a:rPr>
              <a:t>Cuprins</a:t>
            </a:r>
            <a:endParaRPr lang="en-US" sz="3200" dirty="0">
              <a:solidFill>
                <a:schemeClr val="bg1"/>
              </a:solidFill>
            </a:endParaRPr>
          </a:p>
        </p:txBody>
      </p:sp>
      <p:pic>
        <p:nvPicPr>
          <p:cNvPr id="3074" name="Picture 2" descr="Medical 3D illustration of a monolayer micelle structure with a fat-soluble molecule inside the particle and one tail pointing inwards. Isolated on white background&#10;                        ">
            <a:extLst>
              <a:ext uri="{FF2B5EF4-FFF2-40B4-BE49-F238E27FC236}">
                <a16:creationId xmlns:a16="http://schemas.microsoft.com/office/drawing/2014/main" id="{AF0C3998-7227-6007-719F-9DBA5F813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9" y="4876800"/>
            <a:ext cx="2137971" cy="1914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cal 3D illustration of a monolayer micelle structure with a fat-soluble molecule inside the particle. Isolated on white background">
            <a:extLst>
              <a:ext uri="{FF2B5EF4-FFF2-40B4-BE49-F238E27FC236}">
                <a16:creationId xmlns:a16="http://schemas.microsoft.com/office/drawing/2014/main" id="{2D654539-51A9-B44A-198C-E90EA158B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7"/>
          <a:stretch/>
        </p:blipFill>
        <p:spPr bwMode="auto">
          <a:xfrm>
            <a:off x="5253429" y="5029199"/>
            <a:ext cx="1843131" cy="176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106DE8-EFB9-329E-BF2E-182ECD10FDDA}"/>
              </a:ext>
            </a:extLst>
          </p:cNvPr>
          <p:cNvSpPr>
            <a:spLocks noGrp="1"/>
          </p:cNvSpPr>
          <p:nvPr>
            <p:ph idx="1"/>
          </p:nvPr>
        </p:nvSpPr>
        <p:spPr>
          <a:xfrm>
            <a:off x="457200" y="1166018"/>
            <a:ext cx="8229600" cy="4525963"/>
          </a:xfrm>
        </p:spPr>
        <p:txBody>
          <a:bodyPr/>
          <a:lstStyle/>
          <a:p>
            <a:r>
              <a:rPr lang="en-US" dirty="0" err="1">
                <a:solidFill>
                  <a:schemeClr val="bg2"/>
                </a:solidFill>
              </a:rPr>
              <a:t>Provocari</a:t>
            </a:r>
            <a:r>
              <a:rPr lang="en-US" dirty="0">
                <a:solidFill>
                  <a:schemeClr val="bg2"/>
                </a:solidFill>
              </a:rPr>
              <a:t> in </a:t>
            </a:r>
            <a:r>
              <a:rPr lang="en-US" dirty="0" err="1">
                <a:solidFill>
                  <a:schemeClr val="bg2"/>
                </a:solidFill>
              </a:rPr>
              <a:t>dezvoltarea</a:t>
            </a:r>
            <a:r>
              <a:rPr lang="en-US" dirty="0">
                <a:solidFill>
                  <a:schemeClr val="bg2"/>
                </a:solidFill>
              </a:rPr>
              <a:t> de </a:t>
            </a:r>
            <a:r>
              <a:rPr lang="en-US" dirty="0" err="1">
                <a:solidFill>
                  <a:schemeClr val="bg2"/>
                </a:solidFill>
              </a:rPr>
              <a:t>noi</a:t>
            </a:r>
            <a:r>
              <a:rPr lang="en-US" dirty="0">
                <a:solidFill>
                  <a:schemeClr val="bg2"/>
                </a:solidFill>
              </a:rPr>
              <a:t> </a:t>
            </a:r>
            <a:r>
              <a:rPr lang="en-US" dirty="0" err="1">
                <a:solidFill>
                  <a:schemeClr val="bg2"/>
                </a:solidFill>
              </a:rPr>
              <a:t>medicamente</a:t>
            </a:r>
            <a:endParaRPr lang="en-US" dirty="0">
              <a:solidFill>
                <a:schemeClr val="bg2"/>
              </a:solidFill>
            </a:endParaRPr>
          </a:p>
          <a:p>
            <a:endParaRPr lang="en-US" dirty="0"/>
          </a:p>
          <a:p>
            <a:r>
              <a:rPr lang="en-US" dirty="0">
                <a:solidFill>
                  <a:schemeClr val="bg2"/>
                </a:solidFill>
              </a:rPr>
              <a:t>Ce sunt </a:t>
            </a:r>
            <a:r>
              <a:rPr lang="en-US" dirty="0" err="1">
                <a:solidFill>
                  <a:schemeClr val="bg2"/>
                </a:solidFill>
              </a:rPr>
              <a:t>si</a:t>
            </a:r>
            <a:r>
              <a:rPr lang="en-US" dirty="0">
                <a:solidFill>
                  <a:schemeClr val="bg2"/>
                </a:solidFill>
              </a:rPr>
              <a:t> cum se </a:t>
            </a:r>
            <a:r>
              <a:rPr lang="en-US" dirty="0" err="1">
                <a:solidFill>
                  <a:schemeClr val="bg2"/>
                </a:solidFill>
              </a:rPr>
              <a:t>formeaza</a:t>
            </a:r>
            <a:r>
              <a:rPr lang="en-US" dirty="0">
                <a:solidFill>
                  <a:schemeClr val="bg2"/>
                </a:solidFill>
              </a:rPr>
              <a:t> </a:t>
            </a:r>
            <a:r>
              <a:rPr lang="en-US" dirty="0" err="1">
                <a:solidFill>
                  <a:schemeClr val="bg2"/>
                </a:solidFill>
              </a:rPr>
              <a:t>micelele</a:t>
            </a:r>
            <a:endParaRPr lang="en-US" dirty="0">
              <a:solidFill>
                <a:schemeClr val="bg2"/>
              </a:solidFill>
            </a:endParaRPr>
          </a:p>
          <a:p>
            <a:endParaRPr lang="en-US" dirty="0">
              <a:solidFill>
                <a:schemeClr val="bg2"/>
              </a:solidFill>
            </a:endParaRPr>
          </a:p>
          <a:p>
            <a:r>
              <a:rPr lang="en-US" dirty="0" err="1">
                <a:solidFill>
                  <a:schemeClr val="bg2"/>
                </a:solidFill>
              </a:rPr>
              <a:t>Micelele</a:t>
            </a:r>
            <a:r>
              <a:rPr lang="en-US" dirty="0">
                <a:solidFill>
                  <a:schemeClr val="bg2"/>
                </a:solidFill>
              </a:rPr>
              <a:t> ca </a:t>
            </a:r>
            <a:r>
              <a:rPr lang="en-US" dirty="0" err="1">
                <a:solidFill>
                  <a:schemeClr val="bg2"/>
                </a:solidFill>
              </a:rPr>
              <a:t>sisteme</a:t>
            </a:r>
            <a:r>
              <a:rPr lang="en-US" dirty="0">
                <a:solidFill>
                  <a:schemeClr val="bg2"/>
                </a:solidFill>
              </a:rPr>
              <a:t> </a:t>
            </a:r>
            <a:r>
              <a:rPr lang="en-US" dirty="0" err="1">
                <a:solidFill>
                  <a:schemeClr val="bg2"/>
                </a:solidFill>
              </a:rPr>
              <a:t>nanometrice</a:t>
            </a:r>
            <a:r>
              <a:rPr lang="en-US" dirty="0">
                <a:solidFill>
                  <a:schemeClr val="bg2"/>
                </a:solidFill>
              </a:rPr>
              <a:t> </a:t>
            </a:r>
            <a:r>
              <a:rPr lang="en-US" dirty="0" err="1">
                <a:solidFill>
                  <a:schemeClr val="bg2"/>
                </a:solidFill>
              </a:rPr>
              <a:t>pentru</a:t>
            </a:r>
            <a:r>
              <a:rPr lang="en-US" dirty="0">
                <a:solidFill>
                  <a:schemeClr val="bg2"/>
                </a:solidFill>
              </a:rPr>
              <a:t> </a:t>
            </a:r>
            <a:r>
              <a:rPr lang="en-US" dirty="0" err="1">
                <a:solidFill>
                  <a:schemeClr val="bg2"/>
                </a:solidFill>
              </a:rPr>
              <a:t>eliberare</a:t>
            </a:r>
            <a:r>
              <a:rPr lang="en-US" dirty="0">
                <a:solidFill>
                  <a:schemeClr val="bg2"/>
                </a:solidFill>
              </a:rPr>
              <a:t> de </a:t>
            </a:r>
            <a:r>
              <a:rPr lang="en-US" dirty="0" err="1">
                <a:solidFill>
                  <a:schemeClr val="bg2"/>
                </a:solidFill>
              </a:rPr>
              <a:t>medicamente</a:t>
            </a:r>
            <a:endParaRPr lang="en-US" dirty="0">
              <a:solidFill>
                <a:schemeClr val="bg2"/>
              </a:solidFill>
            </a:endParaRPr>
          </a:p>
          <a:p>
            <a:pPr marL="0" indent="0">
              <a:buNone/>
            </a:pPr>
            <a:endParaRPr lang="en-US" dirty="0">
              <a:solidFill>
                <a:schemeClr val="bg2"/>
              </a:solidFill>
            </a:endParaRPr>
          </a:p>
          <a:p>
            <a:r>
              <a:rPr lang="en-US" dirty="0" err="1">
                <a:solidFill>
                  <a:schemeClr val="bg2"/>
                </a:solidFill>
              </a:rPr>
              <a:t>Aplicatii</a:t>
            </a:r>
            <a:endParaRPr lang="en-US" dirty="0">
              <a:solidFill>
                <a:schemeClr val="bg2"/>
              </a:solidFill>
            </a:endParaRPr>
          </a:p>
          <a:p>
            <a:pPr marL="0" indent="0">
              <a:buNone/>
            </a:pPr>
            <a:endParaRPr lang="en-US" dirty="0">
              <a:solidFill>
                <a:schemeClr val="bg2"/>
              </a:solidFill>
            </a:endParaRPr>
          </a:p>
          <a:p>
            <a:r>
              <a:rPr lang="en-US" dirty="0" err="1">
                <a:solidFill>
                  <a:schemeClr val="bg2"/>
                </a:solidFill>
              </a:rPr>
              <a:t>Avantaje</a:t>
            </a:r>
            <a:endParaRPr lang="en-US" dirty="0">
              <a:solidFill>
                <a:schemeClr val="bg2"/>
              </a:solidFill>
            </a:endParaRPr>
          </a:p>
          <a:p>
            <a:endParaRPr lang="en-US" dirty="0">
              <a:solidFill>
                <a:schemeClr val="bg2"/>
              </a:solidFill>
            </a:endParaRPr>
          </a:p>
          <a:p>
            <a:r>
              <a:rPr lang="en-US" dirty="0" err="1"/>
              <a:t>Obtinerea</a:t>
            </a:r>
            <a:r>
              <a:rPr lang="en-US" dirty="0"/>
              <a:t> </a:t>
            </a:r>
            <a:r>
              <a:rPr lang="en-US" dirty="0" err="1"/>
              <a:t>si</a:t>
            </a:r>
            <a:r>
              <a:rPr lang="en-US" dirty="0"/>
              <a:t> </a:t>
            </a:r>
            <a:r>
              <a:rPr lang="ro-RO" dirty="0"/>
              <a:t>caracterizarea</a:t>
            </a:r>
            <a:r>
              <a:rPr lang="en-US" dirty="0"/>
              <a:t> </a:t>
            </a:r>
            <a:r>
              <a:rPr lang="en-US" dirty="0" err="1"/>
              <a:t>micelelor</a:t>
            </a:r>
            <a:r>
              <a:rPr lang="en-US" dirty="0"/>
              <a:t> </a:t>
            </a:r>
            <a:r>
              <a:rPr lang="en-US" dirty="0" err="1"/>
              <a:t>polimerice</a:t>
            </a:r>
            <a:endParaRPr lang="en-US" dirty="0"/>
          </a:p>
          <a:p>
            <a:pPr marL="0" indent="0">
              <a:buNone/>
            </a:pPr>
            <a:endParaRPr lang="en-US" dirty="0">
              <a:solidFill>
                <a:schemeClr val="bg2"/>
              </a:solidFill>
            </a:endParaRPr>
          </a:p>
          <a:p>
            <a:r>
              <a:rPr lang="en-US" dirty="0" err="1">
                <a:solidFill>
                  <a:schemeClr val="bg2"/>
                </a:solidFill>
              </a:rPr>
              <a:t>Concluzii</a:t>
            </a:r>
            <a:r>
              <a:rPr lang="en-US" dirty="0">
                <a:solidFill>
                  <a:schemeClr val="bg2"/>
                </a:solidFill>
              </a:rPr>
              <a:t> </a:t>
            </a:r>
          </a:p>
          <a:p>
            <a:pPr marL="0" indent="0">
              <a:buNone/>
            </a:pPr>
            <a:endParaRPr lang="en-US" dirty="0"/>
          </a:p>
        </p:txBody>
      </p:sp>
      <p:sp>
        <p:nvSpPr>
          <p:cNvPr id="5" name="TextBox 4">
            <a:extLst>
              <a:ext uri="{FF2B5EF4-FFF2-40B4-BE49-F238E27FC236}">
                <a16:creationId xmlns:a16="http://schemas.microsoft.com/office/drawing/2014/main" id="{BA3940A7-E41E-C683-E48A-FA4EDFDA9A87}"/>
              </a:ext>
            </a:extLst>
          </p:cNvPr>
          <p:cNvSpPr txBox="1"/>
          <p:nvPr/>
        </p:nvSpPr>
        <p:spPr>
          <a:xfrm>
            <a:off x="304800" y="228600"/>
            <a:ext cx="6781800"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Antibiotice Regular"/>
                <a:ea typeface="+mn-ea"/>
                <a:cs typeface="+mn-cs"/>
              </a:rPr>
              <a:t>Cuprins</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53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B26E9C-1B74-FBFA-E90B-C6FE80590A16}"/>
              </a:ext>
            </a:extLst>
          </p:cNvPr>
          <p:cNvSpPr>
            <a:spLocks noGrp="1"/>
          </p:cNvSpPr>
          <p:nvPr>
            <p:ph type="title"/>
          </p:nvPr>
        </p:nvSpPr>
        <p:spPr>
          <a:xfrm>
            <a:off x="-685800" y="160337"/>
            <a:ext cx="7848600" cy="1143000"/>
          </a:xfrm>
        </p:spPr>
        <p:txBody>
          <a:bodyPr/>
          <a:lstStyle/>
          <a:p>
            <a:r>
              <a:rPr lang="ro-RO" sz="2400" b="1" dirty="0">
                <a:solidFill>
                  <a:srgbClr val="FFFFFF"/>
                </a:solidFill>
                <a:latin typeface="Arial"/>
              </a:rPr>
              <a:t>Metode de preparare a micelelor polimerice</a:t>
            </a:r>
            <a:endParaRPr lang="en-US" i="1" dirty="0"/>
          </a:p>
        </p:txBody>
      </p:sp>
      <p:pic>
        <p:nvPicPr>
          <p:cNvPr id="10" name="Picture 9">
            <a:extLst>
              <a:ext uri="{FF2B5EF4-FFF2-40B4-BE49-F238E27FC236}">
                <a16:creationId xmlns:a16="http://schemas.microsoft.com/office/drawing/2014/main" id="{F41B1F2B-DB54-3C76-40C0-74EB9E0691B9}"/>
              </a:ext>
            </a:extLst>
          </p:cNvPr>
          <p:cNvPicPr>
            <a:picLocks noChangeAspect="1"/>
          </p:cNvPicPr>
          <p:nvPr/>
        </p:nvPicPr>
        <p:blipFill rotWithShape="1">
          <a:blip r:embed="rId3"/>
          <a:srcRect b="6676"/>
          <a:stretch/>
        </p:blipFill>
        <p:spPr>
          <a:xfrm>
            <a:off x="0" y="857250"/>
            <a:ext cx="9144000" cy="4800099"/>
          </a:xfrm>
          <a:prstGeom prst="rect">
            <a:avLst/>
          </a:prstGeom>
        </p:spPr>
      </p:pic>
      <p:grpSp>
        <p:nvGrpSpPr>
          <p:cNvPr id="24" name="Group 23">
            <a:extLst>
              <a:ext uri="{FF2B5EF4-FFF2-40B4-BE49-F238E27FC236}">
                <a16:creationId xmlns:a16="http://schemas.microsoft.com/office/drawing/2014/main" id="{BB52EE07-0AB1-7001-7D2C-443B1D91AAD0}"/>
              </a:ext>
            </a:extLst>
          </p:cNvPr>
          <p:cNvGrpSpPr/>
          <p:nvPr/>
        </p:nvGrpSpPr>
        <p:grpSpPr>
          <a:xfrm>
            <a:off x="0" y="912723"/>
            <a:ext cx="9144000" cy="5945277"/>
            <a:chOff x="0" y="912723"/>
            <a:chExt cx="9144000" cy="5945277"/>
          </a:xfrm>
        </p:grpSpPr>
        <p:sp>
          <p:nvSpPr>
            <p:cNvPr id="11" name="Rectangle 10">
              <a:extLst>
                <a:ext uri="{FF2B5EF4-FFF2-40B4-BE49-F238E27FC236}">
                  <a16:creationId xmlns:a16="http://schemas.microsoft.com/office/drawing/2014/main" id="{9E0B3BF7-4EF7-D327-65AF-97DE4A0B01EC}"/>
                </a:ext>
              </a:extLst>
            </p:cNvPr>
            <p:cNvSpPr/>
            <p:nvPr/>
          </p:nvSpPr>
          <p:spPr bwMode="auto">
            <a:xfrm>
              <a:off x="4343400" y="2971800"/>
              <a:ext cx="685800" cy="228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
          <p:nvSpPr>
            <p:cNvPr id="12" name="Rectangle 11">
              <a:extLst>
                <a:ext uri="{FF2B5EF4-FFF2-40B4-BE49-F238E27FC236}">
                  <a16:creationId xmlns:a16="http://schemas.microsoft.com/office/drawing/2014/main" id="{036E12DB-110B-5FD9-2B78-24ECA21D2C2B}"/>
                </a:ext>
              </a:extLst>
            </p:cNvPr>
            <p:cNvSpPr/>
            <p:nvPr/>
          </p:nvSpPr>
          <p:spPr bwMode="auto">
            <a:xfrm>
              <a:off x="4267200" y="2938130"/>
              <a:ext cx="1905000" cy="338554"/>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2"/>
                  </a:solidFill>
                  <a:effectLst/>
                  <a:latin typeface="Arial" charset="0"/>
                </a:rPr>
                <a:t>Hidrofil</a:t>
              </a:r>
              <a:r>
                <a:rPr kumimoji="0" lang="en-US" sz="1600" b="0" i="0" u="none" strike="noStrike" cap="none" normalizeH="0" baseline="0" dirty="0">
                  <a:ln>
                    <a:noFill/>
                  </a:ln>
                  <a:solidFill>
                    <a:schemeClr val="tx2"/>
                  </a:solidFill>
                  <a:effectLst/>
                  <a:latin typeface="Arial" charset="0"/>
                </a:rPr>
                <a:t>    </a:t>
              </a:r>
              <a:r>
                <a:rPr kumimoji="0" lang="en-US" sz="1600" b="0" i="0" u="none" strike="noStrike" cap="none" normalizeH="0" baseline="0" dirty="0" err="1">
                  <a:ln>
                    <a:noFill/>
                  </a:ln>
                  <a:solidFill>
                    <a:schemeClr val="tx2"/>
                  </a:solidFill>
                  <a:effectLst/>
                  <a:latin typeface="Arial" charset="0"/>
                </a:rPr>
                <a:t>Hidrofob</a:t>
              </a:r>
              <a:r>
                <a:rPr kumimoji="0" lang="en-US" sz="1600" b="0" i="0" u="none" strike="noStrike" cap="none" normalizeH="0" baseline="0" dirty="0">
                  <a:ln>
                    <a:noFill/>
                  </a:ln>
                  <a:solidFill>
                    <a:schemeClr val="tx2"/>
                  </a:solidFill>
                  <a:effectLst/>
                  <a:latin typeface="Arial" charset="0"/>
                </a:rPr>
                <a:t> </a:t>
              </a:r>
            </a:p>
          </p:txBody>
        </p:sp>
        <p:sp>
          <p:nvSpPr>
            <p:cNvPr id="13" name="Rectangle 12">
              <a:extLst>
                <a:ext uri="{FF2B5EF4-FFF2-40B4-BE49-F238E27FC236}">
                  <a16:creationId xmlns:a16="http://schemas.microsoft.com/office/drawing/2014/main" id="{7D3F700C-1EF9-B704-FC17-412DDE0BAB57}"/>
                </a:ext>
              </a:extLst>
            </p:cNvPr>
            <p:cNvSpPr/>
            <p:nvPr/>
          </p:nvSpPr>
          <p:spPr bwMode="auto">
            <a:xfrm>
              <a:off x="5943600" y="2481921"/>
              <a:ext cx="1524000" cy="307777"/>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2"/>
                  </a:solidFill>
                  <a:effectLst/>
                  <a:latin typeface="Arial" charset="0"/>
                </a:rPr>
                <a:t>Autoanamblare</a:t>
              </a:r>
              <a:r>
                <a:rPr kumimoji="0" lang="en-US" sz="1400" b="0" i="0" u="none" strike="noStrike" cap="none" normalizeH="0" baseline="0" dirty="0">
                  <a:ln>
                    <a:noFill/>
                  </a:ln>
                  <a:solidFill>
                    <a:schemeClr val="tx2"/>
                  </a:solidFill>
                  <a:effectLst/>
                  <a:latin typeface="Arial" charset="0"/>
                </a:rPr>
                <a:t> </a:t>
              </a:r>
            </a:p>
          </p:txBody>
        </p:sp>
        <p:sp>
          <p:nvSpPr>
            <p:cNvPr id="14" name="Rectangle 13">
              <a:extLst>
                <a:ext uri="{FF2B5EF4-FFF2-40B4-BE49-F238E27FC236}">
                  <a16:creationId xmlns:a16="http://schemas.microsoft.com/office/drawing/2014/main" id="{D36DAB08-047D-2643-4A2F-6046AE9A562B}"/>
                </a:ext>
              </a:extLst>
            </p:cNvPr>
            <p:cNvSpPr/>
            <p:nvPr/>
          </p:nvSpPr>
          <p:spPr bwMode="auto">
            <a:xfrm>
              <a:off x="7315200" y="3524627"/>
              <a:ext cx="1066800" cy="338554"/>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2"/>
                  </a:solidFill>
                  <a:effectLst/>
                  <a:latin typeface="Arial" charset="0"/>
                </a:rPr>
                <a:t>Micela</a:t>
              </a:r>
              <a:r>
                <a:rPr kumimoji="0" lang="en-US" sz="1600" b="0" i="0" u="none" strike="noStrike" cap="none" normalizeH="0" baseline="0" dirty="0">
                  <a:ln>
                    <a:noFill/>
                  </a:ln>
                  <a:solidFill>
                    <a:schemeClr val="tx2"/>
                  </a:solidFill>
                  <a:effectLst/>
                  <a:latin typeface="Arial" charset="0"/>
                </a:rPr>
                <a:t> </a:t>
              </a:r>
            </a:p>
          </p:txBody>
        </p:sp>
        <p:sp>
          <p:nvSpPr>
            <p:cNvPr id="15" name="Rectangle 14">
              <a:extLst>
                <a:ext uri="{FF2B5EF4-FFF2-40B4-BE49-F238E27FC236}">
                  <a16:creationId xmlns:a16="http://schemas.microsoft.com/office/drawing/2014/main" id="{408F45EE-948D-4733-69EC-C521455DB209}"/>
                </a:ext>
              </a:extLst>
            </p:cNvPr>
            <p:cNvSpPr/>
            <p:nvPr/>
          </p:nvSpPr>
          <p:spPr bwMode="auto">
            <a:xfrm>
              <a:off x="5748670" y="5241851"/>
              <a:ext cx="2667000" cy="307777"/>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2"/>
                  </a:solidFill>
                  <a:effectLst/>
                  <a:latin typeface="Arial" charset="0"/>
                </a:rPr>
                <a:t>Solutie</a:t>
              </a:r>
              <a:r>
                <a:rPr kumimoji="0" lang="en-US" sz="1400" b="0" i="0" u="none" strike="noStrike" cap="none" normalizeH="0" baseline="0" dirty="0">
                  <a:ln>
                    <a:noFill/>
                  </a:ln>
                  <a:solidFill>
                    <a:schemeClr val="tx2"/>
                  </a:solidFill>
                  <a:effectLst/>
                  <a:latin typeface="Arial" charset="0"/>
                </a:rPr>
                <a:t> </a:t>
              </a:r>
              <a:r>
                <a:rPr kumimoji="0" lang="en-US" sz="1400" b="0" i="0" u="none" strike="noStrike" cap="none" normalizeH="0" baseline="0" dirty="0" err="1">
                  <a:ln>
                    <a:noFill/>
                  </a:ln>
                  <a:solidFill>
                    <a:schemeClr val="tx2"/>
                  </a:solidFill>
                  <a:effectLst/>
                  <a:latin typeface="Arial" charset="0"/>
                </a:rPr>
                <a:t>continand</a:t>
              </a:r>
              <a:r>
                <a:rPr kumimoji="0" lang="en-US" sz="1400" b="0" i="0" u="none" strike="noStrike" cap="none" normalizeH="0" baseline="0" dirty="0">
                  <a:ln>
                    <a:noFill/>
                  </a:ln>
                  <a:solidFill>
                    <a:schemeClr val="tx2"/>
                  </a:solidFill>
                  <a:effectLst/>
                  <a:latin typeface="Arial" charset="0"/>
                </a:rPr>
                <a:t> medicament</a:t>
              </a:r>
            </a:p>
          </p:txBody>
        </p:sp>
        <p:sp>
          <p:nvSpPr>
            <p:cNvPr id="16" name="Rectangle 15">
              <a:extLst>
                <a:ext uri="{FF2B5EF4-FFF2-40B4-BE49-F238E27FC236}">
                  <a16:creationId xmlns:a16="http://schemas.microsoft.com/office/drawing/2014/main" id="{7C5A586D-E346-316E-B4D3-B47423BFE30D}"/>
                </a:ext>
              </a:extLst>
            </p:cNvPr>
            <p:cNvSpPr/>
            <p:nvPr/>
          </p:nvSpPr>
          <p:spPr bwMode="auto">
            <a:xfrm>
              <a:off x="7914167" y="4520625"/>
              <a:ext cx="762000" cy="584775"/>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2"/>
                </a:solidFill>
                <a:effectLst/>
                <a:latin typeface="Arial" charset="0"/>
              </a:endParaRPr>
            </a:p>
          </p:txBody>
        </p:sp>
        <p:sp>
          <p:nvSpPr>
            <p:cNvPr id="18" name="Rectangle 17">
              <a:extLst>
                <a:ext uri="{FF2B5EF4-FFF2-40B4-BE49-F238E27FC236}">
                  <a16:creationId xmlns:a16="http://schemas.microsoft.com/office/drawing/2014/main" id="{16F4FE12-E4B2-0790-B141-99B8ACB2BB9F}"/>
                </a:ext>
              </a:extLst>
            </p:cNvPr>
            <p:cNvSpPr/>
            <p:nvPr/>
          </p:nvSpPr>
          <p:spPr bwMode="auto">
            <a:xfrm>
              <a:off x="4339856" y="5134129"/>
              <a:ext cx="1408814" cy="523220"/>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Arial" charset="0"/>
                </a:rPr>
                <a:t>Medicament </a:t>
              </a:r>
              <a:r>
                <a:rPr kumimoji="0" lang="en-US" sz="1400" b="0" i="0" u="none" strike="noStrike" cap="none" normalizeH="0" baseline="0" dirty="0" err="1">
                  <a:ln>
                    <a:noFill/>
                  </a:ln>
                  <a:solidFill>
                    <a:schemeClr val="tx2"/>
                  </a:solidFill>
                  <a:effectLst/>
                  <a:latin typeface="Arial" charset="0"/>
                </a:rPr>
                <a:t>incapsulat</a:t>
              </a:r>
              <a:endParaRPr kumimoji="0" lang="en-US" sz="1400" b="0" i="0" u="none" strike="noStrike" cap="none" normalizeH="0" baseline="0" dirty="0">
                <a:ln>
                  <a:noFill/>
                </a:ln>
                <a:solidFill>
                  <a:schemeClr val="tx2"/>
                </a:solidFill>
                <a:effectLst/>
                <a:latin typeface="Arial" charset="0"/>
              </a:endParaRPr>
            </a:p>
          </p:txBody>
        </p:sp>
        <p:sp>
          <p:nvSpPr>
            <p:cNvPr id="19" name="Rectangle 18">
              <a:extLst>
                <a:ext uri="{FF2B5EF4-FFF2-40B4-BE49-F238E27FC236}">
                  <a16:creationId xmlns:a16="http://schemas.microsoft.com/office/drawing/2014/main" id="{EBECFCF8-E9DD-A719-B5C9-BB42662B60E8}"/>
                </a:ext>
              </a:extLst>
            </p:cNvPr>
            <p:cNvSpPr/>
            <p:nvPr/>
          </p:nvSpPr>
          <p:spPr bwMode="auto">
            <a:xfrm>
              <a:off x="290622" y="2046287"/>
              <a:ext cx="3778103" cy="3477875"/>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R="0" algn="just" defTabSz="914400" rtl="0" eaLnBrk="1" fontAlgn="base" latinLnBrk="0" hangingPunct="1">
                <a:lnSpc>
                  <a:spcPct val="100000"/>
                </a:lnSpc>
                <a:spcBef>
                  <a:spcPct val="0"/>
                </a:spcBef>
                <a:spcAft>
                  <a:spcPct val="0"/>
                </a:spcAft>
                <a:buClr>
                  <a:srgbClr val="C00000"/>
                </a:buClr>
                <a:buSzTx/>
                <a:tabLst/>
              </a:pP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Preparare</a:t>
              </a:r>
              <a:endParaRPr lang="en-US" sz="2000" dirty="0">
                <a:latin typeface="Arial" charset="0"/>
              </a:endParaRPr>
            </a:p>
            <a:p>
              <a:pPr marL="457200" indent="-457200" algn="just" eaLnBrk="1" hangingPunct="1">
                <a:buClr>
                  <a:srgbClr val="C00000"/>
                </a:buClr>
                <a:buFont typeface="Wingdings" panose="05000000000000000000" pitchFamily="2" charset="2"/>
                <a:buChar char="q"/>
              </a:pPr>
              <a:r>
                <a:rPr lang="en-US" sz="2000" dirty="0" err="1">
                  <a:latin typeface="Arial" charset="0"/>
                </a:rPr>
                <a:t>Dializa</a:t>
              </a:r>
              <a:endParaRPr lang="en-US" sz="2000" dirty="0">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endParaRPr lang="en-US" sz="2000" dirty="0">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r>
                <a:rPr kumimoji="0" lang="en-US" sz="2000" b="0" i="0" u="none" strike="noStrike" cap="none" normalizeH="0" baseline="0" dirty="0" err="1">
                  <a:ln>
                    <a:noFill/>
                  </a:ln>
                  <a:solidFill>
                    <a:schemeClr val="tx2"/>
                  </a:solidFill>
                  <a:effectLst/>
                  <a:latin typeface="Arial" charset="0"/>
                </a:rPr>
                <a:t>Hidratare</a:t>
              </a:r>
              <a:r>
                <a:rPr kumimoji="0" lang="en-US" sz="2000" b="0" i="0" u="none" strike="noStrike" cap="none" normalizeH="0" baseline="0" dirty="0">
                  <a:ln>
                    <a:noFill/>
                  </a:ln>
                  <a:solidFill>
                    <a:schemeClr val="tx2"/>
                  </a:solidFill>
                  <a:effectLst/>
                  <a:latin typeface="Arial" charset="0"/>
                </a:rPr>
                <a:t> film</a:t>
              </a: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endParaRPr kumimoji="0" lang="en-US" sz="2000" b="0" i="0" u="none" strike="noStrike" cap="none" normalizeH="0" baseline="0" dirty="0">
                <a:ln>
                  <a:noFill/>
                </a:ln>
                <a:solidFill>
                  <a:schemeClr val="tx2"/>
                </a:solidFill>
                <a:effectLst/>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r>
                <a:rPr lang="en-US" sz="2000" dirty="0" err="1">
                  <a:latin typeface="Arial" charset="0"/>
                </a:rPr>
                <a:t>Emulsie</a:t>
              </a:r>
              <a:r>
                <a:rPr lang="en-US" sz="2000" dirty="0">
                  <a:latin typeface="Arial" charset="0"/>
                </a:rPr>
                <a:t> </a:t>
              </a:r>
              <a:r>
                <a:rPr lang="en-US" sz="2000" dirty="0" err="1">
                  <a:latin typeface="Arial" charset="0"/>
                </a:rPr>
                <a:t>ulei</a:t>
              </a:r>
              <a:r>
                <a:rPr lang="en-US" sz="2000" dirty="0">
                  <a:latin typeface="Arial" charset="0"/>
                </a:rPr>
                <a:t> in </a:t>
              </a:r>
              <a:r>
                <a:rPr lang="en-US" sz="2000" dirty="0" err="1">
                  <a:latin typeface="Arial" charset="0"/>
                </a:rPr>
                <a:t>apa</a:t>
              </a:r>
              <a:endParaRPr lang="en-US" sz="2000" dirty="0">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endParaRPr lang="en-US" sz="2000" dirty="0">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r>
                <a:rPr kumimoji="0" lang="en-US" sz="2000" b="0" i="0" u="none" strike="noStrike" cap="none" normalizeH="0" baseline="0" dirty="0" err="1">
                  <a:ln>
                    <a:noFill/>
                  </a:ln>
                  <a:solidFill>
                    <a:schemeClr val="tx2"/>
                  </a:solidFill>
                  <a:effectLst/>
                  <a:latin typeface="Arial" charset="0"/>
                </a:rPr>
                <a:t>Evaporare</a:t>
              </a:r>
              <a:r>
                <a:rPr kumimoji="0" lang="ro-RO" sz="2000" b="0" i="0" u="none" strike="noStrike" cap="none" normalizeH="0" baseline="0" dirty="0">
                  <a:ln>
                    <a:noFill/>
                  </a:ln>
                  <a:solidFill>
                    <a:schemeClr val="tx2"/>
                  </a:solidFill>
                  <a:effectLst/>
                  <a:latin typeface="Arial" charset="0"/>
                </a:rPr>
                <a:t> solvent</a:t>
              </a:r>
              <a:endParaRPr kumimoji="0" lang="en-US" sz="2000" b="0" i="0" u="none" strike="noStrike" cap="none" normalizeH="0" baseline="0" dirty="0">
                <a:ln>
                  <a:noFill/>
                </a:ln>
                <a:solidFill>
                  <a:schemeClr val="tx2"/>
                </a:solidFill>
                <a:effectLst/>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endParaRPr kumimoji="0" lang="en-US" sz="2000" b="0" i="0" u="none" strike="noStrike" cap="none" normalizeH="0" baseline="0" dirty="0">
                <a:ln>
                  <a:noFill/>
                </a:ln>
                <a:solidFill>
                  <a:schemeClr val="tx2"/>
                </a:solidFill>
                <a:effectLst/>
                <a:latin typeface="Arial" charset="0"/>
              </a:endParaRP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r>
                <a:rPr lang="en-US" sz="2000" dirty="0" err="1">
                  <a:latin typeface="Arial" charset="0"/>
                </a:rPr>
                <a:t>Liofilizare</a:t>
              </a:r>
              <a:r>
                <a:rPr lang="en-US" sz="2000" dirty="0">
                  <a:latin typeface="Arial" charset="0"/>
                </a:rPr>
                <a:t> </a:t>
              </a:r>
            </a:p>
            <a:p>
              <a:pPr marL="457200" marR="0" indent="-457200" algn="just"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q"/>
                <a:tabLst/>
              </a:pPr>
              <a:endParaRPr kumimoji="0" lang="en-US" sz="2000" b="0" i="0" u="none" strike="noStrike" cap="none" normalizeH="0" baseline="0" dirty="0">
                <a:ln>
                  <a:noFill/>
                </a:ln>
                <a:solidFill>
                  <a:schemeClr val="tx2"/>
                </a:solidFill>
                <a:effectLst/>
                <a:latin typeface="Arial" charset="0"/>
              </a:endParaRPr>
            </a:p>
          </p:txBody>
        </p:sp>
        <p:sp>
          <p:nvSpPr>
            <p:cNvPr id="21" name="Rectangle 20">
              <a:extLst>
                <a:ext uri="{FF2B5EF4-FFF2-40B4-BE49-F238E27FC236}">
                  <a16:creationId xmlns:a16="http://schemas.microsoft.com/office/drawing/2014/main" id="{4CEE10DB-9320-6054-F2DA-7391B297D5FB}"/>
                </a:ext>
              </a:extLst>
            </p:cNvPr>
            <p:cNvSpPr/>
            <p:nvPr/>
          </p:nvSpPr>
          <p:spPr bwMode="auto">
            <a:xfrm>
              <a:off x="0" y="5633536"/>
              <a:ext cx="9144000" cy="12244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
          <p:nvSpPr>
            <p:cNvPr id="22" name="Rectangle 21">
              <a:extLst>
                <a:ext uri="{FF2B5EF4-FFF2-40B4-BE49-F238E27FC236}">
                  <a16:creationId xmlns:a16="http://schemas.microsoft.com/office/drawing/2014/main" id="{2C2599B5-16A8-4C41-F49E-2916130CDBF6}"/>
                </a:ext>
              </a:extLst>
            </p:cNvPr>
            <p:cNvSpPr/>
            <p:nvPr/>
          </p:nvSpPr>
          <p:spPr bwMode="auto">
            <a:xfrm>
              <a:off x="0" y="5657349"/>
              <a:ext cx="9144000" cy="1184940"/>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
                  <a:srgbClr val="C00000"/>
                </a:buClr>
                <a:buSzTx/>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Purificare</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p>
            <a:p>
              <a:pPr marR="0" lvl="0" algn="just" defTabSz="914400" rtl="0" eaLnBrk="1" fontAlgn="base" latinLnBrk="0" hangingPunct="1">
                <a:lnSpc>
                  <a:spcPct val="100000"/>
                </a:lnSpc>
                <a:spcBef>
                  <a:spcPct val="0"/>
                </a:spcBef>
                <a:spcAft>
                  <a:spcPct val="0"/>
                </a:spcAft>
                <a:buClr>
                  <a:srgbClr val="C00000"/>
                </a:buClr>
                <a:buSzTx/>
                <a:tabLst/>
                <a:defRPr/>
              </a:pP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a:p>
              <a:pPr marL="914400" lvl="1" indent="-457200" algn="just" eaLnBrk="1" hangingPunct="1">
                <a:buClr>
                  <a:srgbClr val="C00000"/>
                </a:buClr>
                <a:buFont typeface="Wingdings" panose="05000000000000000000" pitchFamily="2" charset="2"/>
                <a:buChar char="q"/>
                <a:defRPr/>
              </a:pPr>
              <a:r>
                <a:rPr lang="en-US" sz="2000" dirty="0" err="1">
                  <a:solidFill>
                    <a:srgbClr val="000000"/>
                  </a:solidFill>
                  <a:latin typeface="Arial" charset="0"/>
                </a:rPr>
                <a:t>Dializa</a:t>
              </a:r>
              <a:r>
                <a:rPr lang="en-US" sz="2000" dirty="0">
                  <a:solidFill>
                    <a:srgbClr val="000000"/>
                  </a:solidFill>
                  <a:latin typeface="Arial" charset="0"/>
                </a:rPr>
                <a:t> </a:t>
              </a:r>
            </a:p>
            <a:p>
              <a:pPr marL="914400" lvl="1" indent="-457200" algn="just" eaLnBrk="1" hangingPunct="1">
                <a:buClr>
                  <a:srgbClr val="C00000"/>
                </a:buClr>
                <a:buFont typeface="Wingdings" panose="05000000000000000000" pitchFamily="2" charset="2"/>
                <a:buChar char="q"/>
                <a:defRPr/>
              </a:pP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Sisteme</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filtrare</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tagentiala</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 Tangential flow filtration (TFF)   </a:t>
              </a:r>
              <a:endParaRPr lang="en-US" sz="4400" dirty="0">
                <a:latin typeface="Arial" charset="0"/>
              </a:endParaRPr>
            </a:p>
          </p:txBody>
        </p:sp>
        <p:sp>
          <p:nvSpPr>
            <p:cNvPr id="23" name="Rectangle 22">
              <a:extLst>
                <a:ext uri="{FF2B5EF4-FFF2-40B4-BE49-F238E27FC236}">
                  <a16:creationId xmlns:a16="http://schemas.microsoft.com/office/drawing/2014/main" id="{ABC581B7-F072-6E01-CA54-EDDAEA5E3C9A}"/>
                </a:ext>
              </a:extLst>
            </p:cNvPr>
            <p:cNvSpPr/>
            <p:nvPr/>
          </p:nvSpPr>
          <p:spPr bwMode="auto">
            <a:xfrm>
              <a:off x="1775638" y="912723"/>
              <a:ext cx="6530162" cy="1015663"/>
            </a:xfrm>
            <a:prstGeom prst="rect">
              <a:avLst/>
            </a:prstGeom>
            <a:solidFill>
              <a:srgbClr val="FFF8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
                  <a:srgbClr val="C00000"/>
                </a:buClr>
                <a:buSzTx/>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R="0" lvl="0" algn="just" defTabSz="914400" rtl="0" eaLnBrk="1" fontAlgn="base" latinLnBrk="0" hangingPunct="1">
                <a:lnSpc>
                  <a:spcPct val="100000"/>
                </a:lnSpc>
                <a:spcBef>
                  <a:spcPct val="0"/>
                </a:spcBef>
                <a:spcAft>
                  <a:spcPct val="0"/>
                </a:spcAft>
                <a:buClr>
                  <a:srgbClr val="C00000"/>
                </a:buClr>
                <a:buSzTx/>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p>
            <a:p>
              <a:pPr marR="0" lvl="0" algn="just" defTabSz="914400" rtl="0" eaLnBrk="1" fontAlgn="base" latinLnBrk="0" hangingPunct="1">
                <a:lnSpc>
                  <a:spcPct val="100000"/>
                </a:lnSpc>
                <a:spcBef>
                  <a:spcPct val="0"/>
                </a:spcBef>
                <a:spcAft>
                  <a:spcPct val="0"/>
                </a:spcAft>
                <a:buClr>
                  <a:srgbClr val="C00000"/>
                </a:buClr>
                <a:buSzTx/>
                <a:tabLst/>
                <a:defRPr/>
              </a:pPr>
              <a:endParaRPr lang="en-US" sz="1800" dirty="0">
                <a:latin typeface="Arial" charset="0"/>
              </a:endParaRPr>
            </a:p>
          </p:txBody>
        </p:sp>
      </p:grpSp>
    </p:spTree>
    <p:extLst>
      <p:ext uri="{BB962C8B-B14F-4D97-AF65-F5344CB8AC3E}">
        <p14:creationId xmlns:p14="http://schemas.microsoft.com/office/powerpoint/2010/main" val="1026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1B958A-89CF-AE3A-91AC-394439D3E94D}"/>
              </a:ext>
            </a:extLst>
          </p:cNvPr>
          <p:cNvSpPr>
            <a:spLocks noGrp="1"/>
          </p:cNvSpPr>
          <p:nvPr>
            <p:ph type="title"/>
          </p:nvPr>
        </p:nvSpPr>
        <p:spPr>
          <a:xfrm>
            <a:off x="-533400" y="76200"/>
            <a:ext cx="7848600" cy="1143000"/>
          </a:xfrm>
        </p:spPr>
        <p:txBody>
          <a:bodyPr/>
          <a:lstStyle/>
          <a:p>
            <a:r>
              <a:rPr lang="ro-RO" sz="2400" b="1" dirty="0">
                <a:solidFill>
                  <a:srgbClr val="FFFFFF"/>
                </a:solidFill>
                <a:latin typeface="Arial"/>
              </a:rPr>
              <a:t>Metode de preparare a micelelor polimerice</a:t>
            </a:r>
            <a:endParaRPr lang="en-US" i="1" dirty="0"/>
          </a:p>
        </p:txBody>
      </p:sp>
      <p:sp>
        <p:nvSpPr>
          <p:cNvPr id="11" name="TextBox 10">
            <a:extLst>
              <a:ext uri="{FF2B5EF4-FFF2-40B4-BE49-F238E27FC236}">
                <a16:creationId xmlns:a16="http://schemas.microsoft.com/office/drawing/2014/main" id="{EA9E273E-7EE3-4A8C-0CDE-05C589D7DCD3}"/>
              </a:ext>
            </a:extLst>
          </p:cNvPr>
          <p:cNvSpPr txBox="1"/>
          <p:nvPr/>
        </p:nvSpPr>
        <p:spPr>
          <a:xfrm>
            <a:off x="379384" y="1132835"/>
            <a:ext cx="8529558" cy="707886"/>
          </a:xfrm>
          <a:prstGeom prst="rect">
            <a:avLst/>
          </a:prstGeom>
          <a:noFill/>
        </p:spPr>
        <p:txBody>
          <a:bodyPr wrap="square" rtlCol="0">
            <a:spAutoFit/>
          </a:bodyPr>
          <a:lstStyle/>
          <a:p>
            <a:r>
              <a:rPr lang="ro-RO" sz="2000" dirty="0"/>
              <a:t>Preparaea micelelor in flux continuu, instalatie de laborator, pentru metoda evaporare solvent</a:t>
            </a:r>
            <a:endParaRPr lang="en-US" sz="2000" dirty="0"/>
          </a:p>
        </p:txBody>
      </p:sp>
      <p:grpSp>
        <p:nvGrpSpPr>
          <p:cNvPr id="21" name="Group 20">
            <a:extLst>
              <a:ext uri="{FF2B5EF4-FFF2-40B4-BE49-F238E27FC236}">
                <a16:creationId xmlns:a16="http://schemas.microsoft.com/office/drawing/2014/main" id="{1C6711BD-4988-27F7-996E-00AC5630A778}"/>
              </a:ext>
            </a:extLst>
          </p:cNvPr>
          <p:cNvGrpSpPr/>
          <p:nvPr/>
        </p:nvGrpSpPr>
        <p:grpSpPr>
          <a:xfrm>
            <a:off x="350683" y="2645208"/>
            <a:ext cx="7981436" cy="3962443"/>
            <a:chOff x="379194" y="2221468"/>
            <a:chExt cx="7981436" cy="3962443"/>
          </a:xfrm>
        </p:grpSpPr>
        <p:pic>
          <p:nvPicPr>
            <p:cNvPr id="10" name="Picture 9">
              <a:extLst>
                <a:ext uri="{FF2B5EF4-FFF2-40B4-BE49-F238E27FC236}">
                  <a16:creationId xmlns:a16="http://schemas.microsoft.com/office/drawing/2014/main" id="{446DBE81-B322-FD49-80DC-BF4AAAA41506}"/>
                </a:ext>
              </a:extLst>
            </p:cNvPr>
            <p:cNvPicPr>
              <a:picLocks noChangeAspect="1"/>
            </p:cNvPicPr>
            <p:nvPr/>
          </p:nvPicPr>
          <p:blipFill>
            <a:blip r:embed="rId2"/>
            <a:stretch>
              <a:fillRect/>
            </a:stretch>
          </p:blipFill>
          <p:spPr>
            <a:xfrm>
              <a:off x="762000" y="2340429"/>
              <a:ext cx="7598630" cy="3657600"/>
            </a:xfrm>
            <a:prstGeom prst="rect">
              <a:avLst/>
            </a:prstGeom>
          </p:spPr>
        </p:pic>
        <p:sp>
          <p:nvSpPr>
            <p:cNvPr id="12" name="TextBox 11">
              <a:extLst>
                <a:ext uri="{FF2B5EF4-FFF2-40B4-BE49-F238E27FC236}">
                  <a16:creationId xmlns:a16="http://schemas.microsoft.com/office/drawing/2014/main" id="{0A82AC06-BCF6-B552-47E9-325E161C4939}"/>
                </a:ext>
              </a:extLst>
            </p:cNvPr>
            <p:cNvSpPr txBox="1"/>
            <p:nvPr/>
          </p:nvSpPr>
          <p:spPr>
            <a:xfrm>
              <a:off x="1447800" y="2221468"/>
              <a:ext cx="915635" cy="369332"/>
            </a:xfrm>
            <a:prstGeom prst="rect">
              <a:avLst/>
            </a:prstGeom>
            <a:solidFill>
              <a:schemeClr val="bg1"/>
            </a:solidFill>
          </p:spPr>
          <p:txBody>
            <a:bodyPr wrap="none" rtlCol="0">
              <a:spAutoFit/>
            </a:bodyPr>
            <a:lstStyle/>
            <a:p>
              <a:r>
                <a:rPr lang="ro-RO" sz="1800" dirty="0"/>
                <a:t>Pompa</a:t>
              </a:r>
              <a:endParaRPr lang="en-US" sz="1800" dirty="0"/>
            </a:p>
          </p:txBody>
        </p:sp>
        <p:sp>
          <p:nvSpPr>
            <p:cNvPr id="13" name="TextBox 12">
              <a:extLst>
                <a:ext uri="{FF2B5EF4-FFF2-40B4-BE49-F238E27FC236}">
                  <a16:creationId xmlns:a16="http://schemas.microsoft.com/office/drawing/2014/main" id="{42B92B30-FE63-5CBC-9B68-817383F6E098}"/>
                </a:ext>
              </a:extLst>
            </p:cNvPr>
            <p:cNvSpPr txBox="1"/>
            <p:nvPr/>
          </p:nvSpPr>
          <p:spPr>
            <a:xfrm>
              <a:off x="2667000" y="3352800"/>
              <a:ext cx="915635" cy="369332"/>
            </a:xfrm>
            <a:prstGeom prst="rect">
              <a:avLst/>
            </a:prstGeom>
            <a:solidFill>
              <a:schemeClr val="bg1"/>
            </a:solidFill>
          </p:spPr>
          <p:txBody>
            <a:bodyPr wrap="none" rtlCol="0">
              <a:spAutoFit/>
            </a:bodyPr>
            <a:lstStyle/>
            <a:p>
              <a:r>
                <a:rPr lang="ro-RO" sz="1800" dirty="0"/>
                <a:t>Pompa</a:t>
              </a:r>
              <a:endParaRPr lang="en-US" sz="1800" dirty="0"/>
            </a:p>
          </p:txBody>
        </p:sp>
        <p:sp>
          <p:nvSpPr>
            <p:cNvPr id="14" name="TextBox 13">
              <a:extLst>
                <a:ext uri="{FF2B5EF4-FFF2-40B4-BE49-F238E27FC236}">
                  <a16:creationId xmlns:a16="http://schemas.microsoft.com/office/drawing/2014/main" id="{82797632-6478-26DC-36F1-8E345F86BEA7}"/>
                </a:ext>
              </a:extLst>
            </p:cNvPr>
            <p:cNvSpPr txBox="1"/>
            <p:nvPr/>
          </p:nvSpPr>
          <p:spPr>
            <a:xfrm>
              <a:off x="379194" y="4648200"/>
              <a:ext cx="2287806" cy="646331"/>
            </a:xfrm>
            <a:prstGeom prst="rect">
              <a:avLst/>
            </a:prstGeom>
            <a:solidFill>
              <a:schemeClr val="bg1"/>
            </a:solidFill>
          </p:spPr>
          <p:txBody>
            <a:bodyPr wrap="none" rtlCol="0">
              <a:spAutoFit/>
            </a:bodyPr>
            <a:lstStyle/>
            <a:p>
              <a:r>
                <a:rPr lang="ro-RO" sz="1800" dirty="0"/>
                <a:t>Amestec Polimer</a:t>
              </a:r>
            </a:p>
            <a:p>
              <a:r>
                <a:rPr lang="ro-RO" sz="1800" dirty="0"/>
                <a:t> amfifil /API -solvent </a:t>
              </a:r>
              <a:endParaRPr lang="en-US" sz="1800" dirty="0"/>
            </a:p>
          </p:txBody>
        </p:sp>
        <p:sp>
          <p:nvSpPr>
            <p:cNvPr id="15" name="Rectangle 14">
              <a:extLst>
                <a:ext uri="{FF2B5EF4-FFF2-40B4-BE49-F238E27FC236}">
                  <a16:creationId xmlns:a16="http://schemas.microsoft.com/office/drawing/2014/main" id="{6B8B7B25-31B3-9CB0-4321-B7D938D95688}"/>
                </a:ext>
              </a:extLst>
            </p:cNvPr>
            <p:cNvSpPr/>
            <p:nvPr/>
          </p:nvSpPr>
          <p:spPr bwMode="auto">
            <a:xfrm>
              <a:off x="2667000" y="4648200"/>
              <a:ext cx="457200" cy="1951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
          <p:nvSpPr>
            <p:cNvPr id="16" name="TextBox 15">
              <a:extLst>
                <a:ext uri="{FF2B5EF4-FFF2-40B4-BE49-F238E27FC236}">
                  <a16:creationId xmlns:a16="http://schemas.microsoft.com/office/drawing/2014/main" id="{676DEAF4-A91C-86A9-EEAC-13DAC520CF6C}"/>
                </a:ext>
              </a:extLst>
            </p:cNvPr>
            <p:cNvSpPr txBox="1"/>
            <p:nvPr/>
          </p:nvSpPr>
          <p:spPr>
            <a:xfrm>
              <a:off x="2610599" y="5779532"/>
              <a:ext cx="1944072" cy="369332"/>
            </a:xfrm>
            <a:prstGeom prst="rect">
              <a:avLst/>
            </a:prstGeom>
            <a:solidFill>
              <a:schemeClr val="bg1"/>
            </a:solidFill>
          </p:spPr>
          <p:txBody>
            <a:bodyPr wrap="square" rtlCol="0">
              <a:spAutoFit/>
            </a:bodyPr>
            <a:lstStyle/>
            <a:p>
              <a:r>
                <a:rPr lang="ro-RO" sz="1800" dirty="0"/>
                <a:t>Apa ultrapura</a:t>
              </a:r>
              <a:endParaRPr lang="en-US" sz="1800" dirty="0"/>
            </a:p>
          </p:txBody>
        </p:sp>
        <p:sp>
          <p:nvSpPr>
            <p:cNvPr id="17" name="TextBox 16">
              <a:extLst>
                <a:ext uri="{FF2B5EF4-FFF2-40B4-BE49-F238E27FC236}">
                  <a16:creationId xmlns:a16="http://schemas.microsoft.com/office/drawing/2014/main" id="{AC172839-7179-D39F-EED8-56534371DB7E}"/>
                </a:ext>
              </a:extLst>
            </p:cNvPr>
            <p:cNvSpPr txBox="1"/>
            <p:nvPr/>
          </p:nvSpPr>
          <p:spPr>
            <a:xfrm>
              <a:off x="5791200" y="4602033"/>
              <a:ext cx="2287806" cy="646331"/>
            </a:xfrm>
            <a:prstGeom prst="rect">
              <a:avLst/>
            </a:prstGeom>
            <a:solidFill>
              <a:schemeClr val="bg1"/>
            </a:solidFill>
          </p:spPr>
          <p:txBody>
            <a:bodyPr wrap="square" rtlCol="0">
              <a:spAutoFit/>
            </a:bodyPr>
            <a:lstStyle/>
            <a:p>
              <a:pPr algn="ctr"/>
              <a:r>
                <a:rPr lang="ro-RO" sz="1800" dirty="0"/>
                <a:t>Micele cu API incapsulat</a:t>
              </a:r>
              <a:endParaRPr lang="en-US" sz="1800" dirty="0"/>
            </a:p>
          </p:txBody>
        </p:sp>
        <p:pic>
          <p:nvPicPr>
            <p:cNvPr id="19" name="Picture 18">
              <a:extLst>
                <a:ext uri="{FF2B5EF4-FFF2-40B4-BE49-F238E27FC236}">
                  <a16:creationId xmlns:a16="http://schemas.microsoft.com/office/drawing/2014/main" id="{307220C3-0CAA-33DD-A0DF-4A76D17FBA0B}"/>
                </a:ext>
              </a:extLst>
            </p:cNvPr>
            <p:cNvPicPr>
              <a:picLocks noChangeAspect="1"/>
            </p:cNvPicPr>
            <p:nvPr/>
          </p:nvPicPr>
          <p:blipFill>
            <a:blip r:embed="rId3"/>
            <a:stretch>
              <a:fillRect/>
            </a:stretch>
          </p:blipFill>
          <p:spPr>
            <a:xfrm>
              <a:off x="6034424" y="5223554"/>
              <a:ext cx="1644447" cy="960357"/>
            </a:xfrm>
            <a:prstGeom prst="rect">
              <a:avLst/>
            </a:prstGeom>
          </p:spPr>
        </p:pic>
        <p:sp>
          <p:nvSpPr>
            <p:cNvPr id="20" name="TextBox 19">
              <a:extLst>
                <a:ext uri="{FF2B5EF4-FFF2-40B4-BE49-F238E27FC236}">
                  <a16:creationId xmlns:a16="http://schemas.microsoft.com/office/drawing/2014/main" id="{1B5E6A3A-6B93-3C76-C448-69F180A546E2}"/>
                </a:ext>
              </a:extLst>
            </p:cNvPr>
            <p:cNvSpPr txBox="1"/>
            <p:nvPr/>
          </p:nvSpPr>
          <p:spPr>
            <a:xfrm>
              <a:off x="4819164" y="2406134"/>
              <a:ext cx="1944072" cy="369332"/>
            </a:xfrm>
            <a:prstGeom prst="rect">
              <a:avLst/>
            </a:prstGeom>
            <a:solidFill>
              <a:schemeClr val="bg1"/>
            </a:solidFill>
          </p:spPr>
          <p:txBody>
            <a:bodyPr wrap="square" rtlCol="0">
              <a:spAutoFit/>
            </a:bodyPr>
            <a:lstStyle/>
            <a:p>
              <a:r>
                <a:rPr lang="ro-RO" sz="1800" dirty="0"/>
                <a:t>T -mixer</a:t>
              </a:r>
              <a:endParaRPr lang="en-US" sz="1800" dirty="0"/>
            </a:p>
          </p:txBody>
        </p:sp>
      </p:grpSp>
      <p:sp>
        <p:nvSpPr>
          <p:cNvPr id="22" name="TextBox 21">
            <a:extLst>
              <a:ext uri="{FF2B5EF4-FFF2-40B4-BE49-F238E27FC236}">
                <a16:creationId xmlns:a16="http://schemas.microsoft.com/office/drawing/2014/main" id="{A7418AE8-E41F-A449-33B5-E0A4BBE4081D}"/>
              </a:ext>
            </a:extLst>
          </p:cNvPr>
          <p:cNvSpPr txBox="1"/>
          <p:nvPr/>
        </p:nvSpPr>
        <p:spPr>
          <a:xfrm>
            <a:off x="379384" y="1924269"/>
            <a:ext cx="8529558" cy="400110"/>
          </a:xfrm>
          <a:prstGeom prst="rect">
            <a:avLst/>
          </a:prstGeom>
          <a:noFill/>
        </p:spPr>
        <p:txBody>
          <a:bodyPr wrap="square" rtlCol="0">
            <a:spAutoFit/>
          </a:bodyPr>
          <a:lstStyle/>
          <a:p>
            <a:r>
              <a:rPr lang="ro-RO" sz="2000" dirty="0"/>
              <a:t>Procesul poate fi scalat industrial.</a:t>
            </a:r>
            <a:endParaRPr lang="en-US" sz="2000" dirty="0"/>
          </a:p>
        </p:txBody>
      </p:sp>
    </p:spTree>
    <p:extLst>
      <p:ext uri="{BB962C8B-B14F-4D97-AF65-F5344CB8AC3E}">
        <p14:creationId xmlns:p14="http://schemas.microsoft.com/office/powerpoint/2010/main" val="11595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8C3BB-CE17-E8AC-1360-9F6982ECE34D}"/>
              </a:ext>
            </a:extLst>
          </p:cNvPr>
          <p:cNvSpPr>
            <a:spLocks noGrp="1"/>
          </p:cNvSpPr>
          <p:nvPr>
            <p:ph idx="1"/>
          </p:nvPr>
        </p:nvSpPr>
        <p:spPr>
          <a:xfrm>
            <a:off x="457200" y="1166018"/>
            <a:ext cx="8229600" cy="4525963"/>
          </a:xfrm>
        </p:spPr>
        <p:txBody>
          <a:bodyPr/>
          <a:lstStyle/>
          <a:p>
            <a:pPr marL="0" indent="0">
              <a:buNone/>
            </a:pPr>
            <a:r>
              <a:rPr lang="en-US" b="1" dirty="0" err="1"/>
              <a:t>Tehnici</a:t>
            </a:r>
            <a:r>
              <a:rPr lang="en-US" b="1" dirty="0"/>
              <a:t> de </a:t>
            </a:r>
            <a:r>
              <a:rPr lang="en-US" b="1" dirty="0" err="1"/>
              <a:t>caracterizare</a:t>
            </a:r>
            <a:endParaRPr lang="en-US" b="1" dirty="0"/>
          </a:p>
          <a:p>
            <a:pPr marL="0" indent="0">
              <a:buNone/>
            </a:pPr>
            <a:endParaRPr lang="en-US" b="1" dirty="0"/>
          </a:p>
          <a:p>
            <a:r>
              <a:rPr lang="en-US" dirty="0" err="1"/>
              <a:t>Cromatografie</a:t>
            </a:r>
            <a:r>
              <a:rPr lang="en-US" dirty="0"/>
              <a:t> (SEC</a:t>
            </a:r>
            <a:r>
              <a:rPr lang="ro-RO" dirty="0"/>
              <a:t>, </a:t>
            </a:r>
            <a:r>
              <a:rPr lang="en-US" dirty="0"/>
              <a:t>HPLC, GC) </a:t>
            </a:r>
          </a:p>
          <a:p>
            <a:r>
              <a:rPr lang="en-US" dirty="0" err="1"/>
              <a:t>Spectroscopie</a:t>
            </a:r>
            <a:r>
              <a:rPr lang="en-US" dirty="0"/>
              <a:t> de </a:t>
            </a:r>
            <a:r>
              <a:rPr lang="en-US" dirty="0" err="1"/>
              <a:t>fluorescenta</a:t>
            </a:r>
            <a:endParaRPr lang="en-US" dirty="0"/>
          </a:p>
          <a:p>
            <a:r>
              <a:rPr lang="en-US" dirty="0"/>
              <a:t>Analiza </a:t>
            </a:r>
            <a:r>
              <a:rPr lang="en-US" dirty="0" err="1"/>
              <a:t>termica</a:t>
            </a:r>
            <a:r>
              <a:rPr lang="ro-RO" dirty="0"/>
              <a:t> (TGA, DSC)</a:t>
            </a:r>
            <a:endParaRPr lang="en-US" dirty="0"/>
          </a:p>
          <a:p>
            <a:r>
              <a:rPr lang="en-US" dirty="0" err="1"/>
              <a:t>Unchi</a:t>
            </a:r>
            <a:r>
              <a:rPr lang="en-US" dirty="0"/>
              <a:t> de contact</a:t>
            </a:r>
          </a:p>
          <a:p>
            <a:r>
              <a:rPr lang="en-US" dirty="0"/>
              <a:t>DLS</a:t>
            </a:r>
          </a:p>
          <a:p>
            <a:r>
              <a:rPr lang="en-US" dirty="0"/>
              <a:t>SEM</a:t>
            </a:r>
          </a:p>
          <a:p>
            <a:r>
              <a:rPr lang="en-US" dirty="0" err="1"/>
              <a:t>Crio</a:t>
            </a:r>
            <a:r>
              <a:rPr lang="en-US" dirty="0"/>
              <a:t> TEM</a:t>
            </a:r>
          </a:p>
          <a:p>
            <a:r>
              <a:rPr lang="en-US" dirty="0"/>
              <a:t>AFM</a:t>
            </a:r>
          </a:p>
        </p:txBody>
      </p:sp>
      <p:sp>
        <p:nvSpPr>
          <p:cNvPr id="4" name="Title 1">
            <a:extLst>
              <a:ext uri="{FF2B5EF4-FFF2-40B4-BE49-F238E27FC236}">
                <a16:creationId xmlns:a16="http://schemas.microsoft.com/office/drawing/2014/main" id="{34F1B219-8228-D719-68A2-988EC443B4E8}"/>
              </a:ext>
            </a:extLst>
          </p:cNvPr>
          <p:cNvSpPr>
            <a:spLocks noGrp="1"/>
          </p:cNvSpPr>
          <p:nvPr>
            <p:ph type="title"/>
          </p:nvPr>
        </p:nvSpPr>
        <p:spPr>
          <a:xfrm>
            <a:off x="-1600200" y="160337"/>
            <a:ext cx="8229600" cy="1143000"/>
          </a:xfrm>
        </p:spPr>
        <p:txBody>
          <a:bodyPr/>
          <a:lstStyle/>
          <a:p>
            <a:r>
              <a:rPr kumimoji="0" lang="ro-RO" sz="2400" b="1" i="0" u="none" strike="noStrike" kern="0" cap="none" spc="0" normalizeH="0" baseline="0" noProof="0" dirty="0">
                <a:ln>
                  <a:noFill/>
                </a:ln>
                <a:solidFill>
                  <a:srgbClr val="FFFFFF"/>
                </a:solidFill>
                <a:effectLst/>
                <a:uLnTx/>
                <a:uFillTx/>
                <a:latin typeface="Arial"/>
                <a:ea typeface="+mj-ea"/>
                <a:cs typeface="+mj-cs"/>
              </a:rPr>
              <a:t>Tehnici de caracterizare</a:t>
            </a:r>
            <a:endParaRPr lang="en-US" i="1" dirty="0"/>
          </a:p>
        </p:txBody>
      </p:sp>
      <p:pic>
        <p:nvPicPr>
          <p:cNvPr id="5" name="Picture 4">
            <a:extLst>
              <a:ext uri="{FF2B5EF4-FFF2-40B4-BE49-F238E27FC236}">
                <a16:creationId xmlns:a16="http://schemas.microsoft.com/office/drawing/2014/main" id="{E6D614B0-3192-BFAA-3DCF-9A596341C9C7}"/>
              </a:ext>
            </a:extLst>
          </p:cNvPr>
          <p:cNvPicPr>
            <a:picLocks noChangeAspect="1"/>
          </p:cNvPicPr>
          <p:nvPr/>
        </p:nvPicPr>
        <p:blipFill rotWithShape="1">
          <a:blip r:embed="rId3"/>
          <a:srcRect l="-185" t="5556" r="65848" b="51111"/>
          <a:stretch/>
        </p:blipFill>
        <p:spPr>
          <a:xfrm>
            <a:off x="6096000" y="1274984"/>
            <a:ext cx="2971800" cy="2971800"/>
          </a:xfrm>
          <a:prstGeom prst="rect">
            <a:avLst/>
          </a:prstGeom>
        </p:spPr>
      </p:pic>
      <p:pic>
        <p:nvPicPr>
          <p:cNvPr id="7" name="Picture 6">
            <a:extLst>
              <a:ext uri="{FF2B5EF4-FFF2-40B4-BE49-F238E27FC236}">
                <a16:creationId xmlns:a16="http://schemas.microsoft.com/office/drawing/2014/main" id="{0648104E-A189-2213-4752-E84BDD4F2144}"/>
              </a:ext>
            </a:extLst>
          </p:cNvPr>
          <p:cNvPicPr>
            <a:picLocks noChangeAspect="1"/>
          </p:cNvPicPr>
          <p:nvPr/>
        </p:nvPicPr>
        <p:blipFill rotWithShape="1">
          <a:blip r:embed="rId4"/>
          <a:srcRect b="54444"/>
          <a:stretch/>
        </p:blipFill>
        <p:spPr>
          <a:xfrm>
            <a:off x="5622555" y="4492256"/>
            <a:ext cx="3521445" cy="2201862"/>
          </a:xfrm>
          <a:prstGeom prst="rect">
            <a:avLst/>
          </a:prstGeom>
        </p:spPr>
      </p:pic>
      <p:pic>
        <p:nvPicPr>
          <p:cNvPr id="8194" name="Picture 2">
            <a:extLst>
              <a:ext uri="{FF2B5EF4-FFF2-40B4-BE49-F238E27FC236}">
                <a16:creationId xmlns:a16="http://schemas.microsoft.com/office/drawing/2014/main" id="{CFDC8272-E019-47ED-A6D7-31B7ED92F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9438" y="4492256"/>
            <a:ext cx="2979887" cy="2201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483D34-43A9-B17E-7236-114B343C0DA5}"/>
              </a:ext>
            </a:extLst>
          </p:cNvPr>
          <p:cNvSpPr txBox="1"/>
          <p:nvPr/>
        </p:nvSpPr>
        <p:spPr>
          <a:xfrm>
            <a:off x="7056756" y="1010949"/>
            <a:ext cx="726481" cy="400110"/>
          </a:xfrm>
          <a:prstGeom prst="rect">
            <a:avLst/>
          </a:prstGeom>
          <a:noFill/>
        </p:spPr>
        <p:txBody>
          <a:bodyPr wrap="none" rtlCol="0">
            <a:spAutoFit/>
          </a:bodyPr>
          <a:lstStyle/>
          <a:p>
            <a:r>
              <a:rPr lang="ro-RO" sz="2000" dirty="0"/>
              <a:t>AFM</a:t>
            </a:r>
            <a:endParaRPr lang="en-US" sz="2000" dirty="0"/>
          </a:p>
        </p:txBody>
      </p:sp>
      <p:sp>
        <p:nvSpPr>
          <p:cNvPr id="6" name="TextBox 5">
            <a:extLst>
              <a:ext uri="{FF2B5EF4-FFF2-40B4-BE49-F238E27FC236}">
                <a16:creationId xmlns:a16="http://schemas.microsoft.com/office/drawing/2014/main" id="{A56FD56E-5051-7EE5-68AF-BC48614AE6BE}"/>
              </a:ext>
            </a:extLst>
          </p:cNvPr>
          <p:cNvSpPr txBox="1"/>
          <p:nvPr/>
        </p:nvSpPr>
        <p:spPr>
          <a:xfrm>
            <a:off x="3746417" y="4108514"/>
            <a:ext cx="726481" cy="400110"/>
          </a:xfrm>
          <a:prstGeom prst="rect">
            <a:avLst/>
          </a:prstGeom>
          <a:noFill/>
        </p:spPr>
        <p:txBody>
          <a:bodyPr wrap="none" rtlCol="0">
            <a:spAutoFit/>
          </a:bodyPr>
          <a:lstStyle/>
          <a:p>
            <a:r>
              <a:rPr lang="ro-RO" sz="2000" dirty="0"/>
              <a:t>TEM</a:t>
            </a:r>
            <a:endParaRPr lang="en-US" sz="2000" dirty="0"/>
          </a:p>
        </p:txBody>
      </p:sp>
      <p:sp>
        <p:nvSpPr>
          <p:cNvPr id="8" name="TextBox 7">
            <a:extLst>
              <a:ext uri="{FF2B5EF4-FFF2-40B4-BE49-F238E27FC236}">
                <a16:creationId xmlns:a16="http://schemas.microsoft.com/office/drawing/2014/main" id="{198DD14F-7F65-44BD-263B-C3F01C4311EE}"/>
              </a:ext>
            </a:extLst>
          </p:cNvPr>
          <p:cNvSpPr txBox="1"/>
          <p:nvPr/>
        </p:nvSpPr>
        <p:spPr>
          <a:xfrm>
            <a:off x="7020036" y="4090812"/>
            <a:ext cx="740908" cy="400110"/>
          </a:xfrm>
          <a:prstGeom prst="rect">
            <a:avLst/>
          </a:prstGeom>
          <a:noFill/>
        </p:spPr>
        <p:txBody>
          <a:bodyPr wrap="none" rtlCol="0">
            <a:spAutoFit/>
          </a:bodyPr>
          <a:lstStyle/>
          <a:p>
            <a:r>
              <a:rPr lang="ro-RO" sz="2000" dirty="0"/>
              <a:t>SEM</a:t>
            </a:r>
            <a:endParaRPr lang="en-US" sz="2000" dirty="0"/>
          </a:p>
        </p:txBody>
      </p:sp>
      <p:grpSp>
        <p:nvGrpSpPr>
          <p:cNvPr id="18" name="Group 17">
            <a:extLst>
              <a:ext uri="{FF2B5EF4-FFF2-40B4-BE49-F238E27FC236}">
                <a16:creationId xmlns:a16="http://schemas.microsoft.com/office/drawing/2014/main" id="{62DB5DCD-0F68-A674-6BF8-1C9FDA4333BB}"/>
              </a:ext>
            </a:extLst>
          </p:cNvPr>
          <p:cNvGrpSpPr/>
          <p:nvPr/>
        </p:nvGrpSpPr>
        <p:grpSpPr>
          <a:xfrm>
            <a:off x="838200" y="2362200"/>
            <a:ext cx="3505200" cy="1957002"/>
            <a:chOff x="838200" y="2362200"/>
            <a:chExt cx="3505200" cy="1957002"/>
          </a:xfrm>
        </p:grpSpPr>
        <p:cxnSp>
          <p:nvCxnSpPr>
            <p:cNvPr id="10" name="Straight Connector 9">
              <a:extLst>
                <a:ext uri="{FF2B5EF4-FFF2-40B4-BE49-F238E27FC236}">
                  <a16:creationId xmlns:a16="http://schemas.microsoft.com/office/drawing/2014/main" id="{D2B78A42-0C84-03DE-852A-30BCFB6C121B}"/>
                </a:ext>
              </a:extLst>
            </p:cNvPr>
            <p:cNvCxnSpPr/>
            <p:nvPr/>
          </p:nvCxnSpPr>
          <p:spPr bwMode="auto">
            <a:xfrm>
              <a:off x="838200" y="3962400"/>
              <a:ext cx="6858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5362B032-88D6-070C-BB7F-89FE83D6934F}"/>
                </a:ext>
              </a:extLst>
            </p:cNvPr>
            <p:cNvCxnSpPr/>
            <p:nvPr/>
          </p:nvCxnSpPr>
          <p:spPr bwMode="auto">
            <a:xfrm>
              <a:off x="838200" y="4319202"/>
              <a:ext cx="6858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3FBC2BA8-43CC-2364-541C-1E04894E699E}"/>
                </a:ext>
              </a:extLst>
            </p:cNvPr>
            <p:cNvCxnSpPr>
              <a:cxnSpLocks/>
            </p:cNvCxnSpPr>
            <p:nvPr/>
          </p:nvCxnSpPr>
          <p:spPr bwMode="auto">
            <a:xfrm>
              <a:off x="3200400" y="2362200"/>
              <a:ext cx="10668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A525C674-1E7F-2F99-51FD-77FE76D68063}"/>
                </a:ext>
              </a:extLst>
            </p:cNvPr>
            <p:cNvCxnSpPr>
              <a:cxnSpLocks/>
            </p:cNvCxnSpPr>
            <p:nvPr/>
          </p:nvCxnSpPr>
          <p:spPr bwMode="auto">
            <a:xfrm>
              <a:off x="854149" y="3200400"/>
              <a:ext cx="28956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CCA93096-1D13-BCBF-4319-3ECA4F4FEE2C}"/>
                </a:ext>
              </a:extLst>
            </p:cNvPr>
            <p:cNvCxnSpPr>
              <a:cxnSpLocks/>
            </p:cNvCxnSpPr>
            <p:nvPr/>
          </p:nvCxnSpPr>
          <p:spPr bwMode="auto">
            <a:xfrm>
              <a:off x="914400" y="2760884"/>
              <a:ext cx="34290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3157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61E35-BB73-1951-ED8C-E5ECE091B230}"/>
              </a:ext>
            </a:extLst>
          </p:cNvPr>
          <p:cNvSpPr>
            <a:spLocks noGrp="1"/>
          </p:cNvSpPr>
          <p:nvPr>
            <p:ph idx="1"/>
          </p:nvPr>
        </p:nvSpPr>
        <p:spPr/>
        <p:txBody>
          <a:bodyPr/>
          <a:lstStyle/>
          <a:p>
            <a:r>
              <a:rPr lang="ro-RO" dirty="0"/>
              <a:t>Micelele polimerice inteligente permit incapsularea de substante active insolubile si eliberarea acestora in conditii controlate direct la locul de actiune</a:t>
            </a:r>
            <a:r>
              <a:rPr lang="en-US" dirty="0"/>
              <a:t>;</a:t>
            </a:r>
            <a:endParaRPr lang="ro-RO" dirty="0"/>
          </a:p>
          <a:p>
            <a:r>
              <a:rPr lang="ro-RO" dirty="0"/>
              <a:t>Astfel poate fi redusa doza fara a modifica efectul terapeutic</a:t>
            </a:r>
            <a:r>
              <a:rPr lang="en-US" dirty="0"/>
              <a:t>;</a:t>
            </a:r>
            <a:endParaRPr lang="ro-RO" dirty="0"/>
          </a:p>
          <a:p>
            <a:r>
              <a:rPr lang="ro-RO" dirty="0"/>
              <a:t>Scate toxicitatea sistemica</a:t>
            </a:r>
            <a:r>
              <a:rPr lang="en-US" dirty="0"/>
              <a:t>;</a:t>
            </a:r>
            <a:endParaRPr lang="ro-RO" dirty="0"/>
          </a:p>
          <a:p>
            <a:r>
              <a:rPr lang="ro-RO" dirty="0"/>
              <a:t>Sunt relativ simplu de preparat la nivel de laborator</a:t>
            </a:r>
            <a:r>
              <a:rPr lang="en-US" dirty="0"/>
              <a:t>;</a:t>
            </a:r>
            <a:endParaRPr lang="ro-RO" dirty="0"/>
          </a:p>
          <a:p>
            <a:r>
              <a:rPr lang="ro-RO" dirty="0"/>
              <a:t>Procesul tehnologic este scalabil</a:t>
            </a:r>
            <a:r>
              <a:rPr lang="en-US" dirty="0"/>
              <a:t>;</a:t>
            </a:r>
          </a:p>
          <a:p>
            <a:pPr marL="0" indent="0">
              <a:buNone/>
            </a:pPr>
            <a:endParaRPr lang="en-US" dirty="0"/>
          </a:p>
          <a:p>
            <a:r>
              <a:rPr lang="en-US" dirty="0" err="1"/>
              <a:t>Micelele</a:t>
            </a:r>
            <a:r>
              <a:rPr lang="en-US" dirty="0"/>
              <a:t> </a:t>
            </a:r>
            <a:r>
              <a:rPr lang="en-US" dirty="0" err="1"/>
              <a:t>polimerice</a:t>
            </a:r>
            <a:r>
              <a:rPr lang="en-US" dirty="0"/>
              <a:t> se pot </a:t>
            </a:r>
            <a:r>
              <a:rPr lang="en-US" dirty="0" err="1"/>
              <a:t>utiliza</a:t>
            </a:r>
            <a:r>
              <a:rPr lang="en-US" dirty="0"/>
              <a:t> </a:t>
            </a:r>
            <a:r>
              <a:rPr lang="en-US" dirty="0" err="1"/>
              <a:t>atat</a:t>
            </a:r>
            <a:r>
              <a:rPr lang="en-US" dirty="0"/>
              <a:t> </a:t>
            </a:r>
          </a:p>
          <a:p>
            <a:pPr marL="0" indent="0">
              <a:buNone/>
            </a:pPr>
            <a:r>
              <a:rPr lang="en-US" dirty="0"/>
              <a:t>in </a:t>
            </a:r>
            <a:r>
              <a:rPr lang="en-US" dirty="0" err="1"/>
              <a:t>dezvoltarea</a:t>
            </a:r>
            <a:r>
              <a:rPr lang="en-US" dirty="0"/>
              <a:t> de </a:t>
            </a:r>
            <a:r>
              <a:rPr lang="en-US" dirty="0" err="1"/>
              <a:t>medicamente</a:t>
            </a:r>
            <a:r>
              <a:rPr lang="en-US" dirty="0"/>
              <a:t> cat </a:t>
            </a:r>
            <a:r>
              <a:rPr lang="en-US" dirty="0" err="1"/>
              <a:t>si</a:t>
            </a:r>
            <a:r>
              <a:rPr lang="en-US" dirty="0"/>
              <a:t> in</a:t>
            </a:r>
          </a:p>
          <a:p>
            <a:pPr marL="0" indent="0">
              <a:buNone/>
            </a:pPr>
            <a:r>
              <a:rPr lang="en-US" dirty="0" err="1"/>
              <a:t>industria</a:t>
            </a:r>
            <a:r>
              <a:rPr lang="en-US" dirty="0"/>
              <a:t> </a:t>
            </a:r>
            <a:r>
              <a:rPr lang="en-US" dirty="0" err="1"/>
              <a:t>produselor</a:t>
            </a:r>
            <a:r>
              <a:rPr lang="en-US" dirty="0"/>
              <a:t> </a:t>
            </a:r>
            <a:r>
              <a:rPr lang="en-US" dirty="0" err="1"/>
              <a:t>cosmetice</a:t>
            </a:r>
            <a:r>
              <a:rPr lang="en-US" dirty="0"/>
              <a:t>.</a:t>
            </a:r>
          </a:p>
        </p:txBody>
      </p:sp>
      <p:sp>
        <p:nvSpPr>
          <p:cNvPr id="4" name="Title 1">
            <a:extLst>
              <a:ext uri="{FF2B5EF4-FFF2-40B4-BE49-F238E27FC236}">
                <a16:creationId xmlns:a16="http://schemas.microsoft.com/office/drawing/2014/main" id="{C37DC3D1-9D65-43E9-5961-B4F4A40A848E}"/>
              </a:ext>
            </a:extLst>
          </p:cNvPr>
          <p:cNvSpPr>
            <a:spLocks noGrp="1"/>
          </p:cNvSpPr>
          <p:nvPr>
            <p:ph type="title"/>
          </p:nvPr>
        </p:nvSpPr>
        <p:spPr>
          <a:xfrm>
            <a:off x="-685800" y="160337"/>
            <a:ext cx="8229600" cy="1143000"/>
          </a:xfrm>
        </p:spPr>
        <p:txBody>
          <a:bodyPr/>
          <a:lstStyle/>
          <a:p>
            <a:r>
              <a:rPr kumimoji="0" lang="ro-RO" sz="2400" b="1" i="0" u="none" strike="noStrike" kern="0" cap="none" spc="0" normalizeH="0" baseline="0" noProof="0" dirty="0">
                <a:ln>
                  <a:noFill/>
                </a:ln>
                <a:solidFill>
                  <a:srgbClr val="FFFFFF"/>
                </a:solidFill>
                <a:effectLst/>
                <a:uLnTx/>
                <a:uFillTx/>
                <a:latin typeface="Arial"/>
                <a:ea typeface="+mj-ea"/>
                <a:cs typeface="+mj-cs"/>
              </a:rPr>
              <a:t>Concluzii</a:t>
            </a:r>
            <a:endParaRPr lang="en-US" i="1" dirty="0"/>
          </a:p>
        </p:txBody>
      </p:sp>
      <p:grpSp>
        <p:nvGrpSpPr>
          <p:cNvPr id="9" name="Group 8">
            <a:extLst>
              <a:ext uri="{FF2B5EF4-FFF2-40B4-BE49-F238E27FC236}">
                <a16:creationId xmlns:a16="http://schemas.microsoft.com/office/drawing/2014/main" id="{DC991460-2F3D-225B-C2CC-C021162774FE}"/>
              </a:ext>
            </a:extLst>
          </p:cNvPr>
          <p:cNvGrpSpPr/>
          <p:nvPr/>
        </p:nvGrpSpPr>
        <p:grpSpPr>
          <a:xfrm>
            <a:off x="5943601" y="3872041"/>
            <a:ext cx="3200399" cy="2935398"/>
            <a:chOff x="6096000" y="3737456"/>
            <a:chExt cx="3200399" cy="2935398"/>
          </a:xfrm>
        </p:grpSpPr>
        <p:pic>
          <p:nvPicPr>
            <p:cNvPr id="5" name="Picture 4">
              <a:extLst>
                <a:ext uri="{FF2B5EF4-FFF2-40B4-BE49-F238E27FC236}">
                  <a16:creationId xmlns:a16="http://schemas.microsoft.com/office/drawing/2014/main" id="{7FA7B317-C8A8-B1DD-BBAB-258B645CB8F1}"/>
                </a:ext>
              </a:extLst>
            </p:cNvPr>
            <p:cNvPicPr>
              <a:picLocks noChangeAspect="1"/>
            </p:cNvPicPr>
            <p:nvPr/>
          </p:nvPicPr>
          <p:blipFill rotWithShape="1">
            <a:blip r:embed="rId3"/>
            <a:srcRect l="4424" t="19005" b="15556"/>
            <a:stretch/>
          </p:blipFill>
          <p:spPr>
            <a:xfrm>
              <a:off x="6096000" y="4016221"/>
              <a:ext cx="2743201" cy="2656633"/>
            </a:xfrm>
            <a:prstGeom prst="rect">
              <a:avLst/>
            </a:prstGeom>
          </p:spPr>
        </p:pic>
        <p:sp>
          <p:nvSpPr>
            <p:cNvPr id="6" name="TextBox 5">
              <a:extLst>
                <a:ext uri="{FF2B5EF4-FFF2-40B4-BE49-F238E27FC236}">
                  <a16:creationId xmlns:a16="http://schemas.microsoft.com/office/drawing/2014/main" id="{1D01E921-8896-C5DA-2E76-E018866BA5A6}"/>
                </a:ext>
              </a:extLst>
            </p:cNvPr>
            <p:cNvSpPr txBox="1"/>
            <p:nvPr/>
          </p:nvSpPr>
          <p:spPr>
            <a:xfrm>
              <a:off x="6790228" y="3737456"/>
              <a:ext cx="1507144" cy="307777"/>
            </a:xfrm>
            <a:prstGeom prst="rect">
              <a:avLst/>
            </a:prstGeom>
            <a:noFill/>
          </p:spPr>
          <p:txBody>
            <a:bodyPr wrap="none" rtlCol="0">
              <a:spAutoFit/>
            </a:bodyPr>
            <a:lstStyle/>
            <a:p>
              <a:r>
                <a:rPr lang="en-US" sz="1400" dirty="0" err="1"/>
                <a:t>Coada</a:t>
              </a:r>
              <a:r>
                <a:rPr lang="en-US" sz="1400" dirty="0"/>
                <a:t> </a:t>
              </a:r>
              <a:r>
                <a:rPr lang="en-US" sz="1400" dirty="0" err="1"/>
                <a:t>hidrofoba</a:t>
              </a:r>
              <a:endParaRPr lang="en-US" sz="1400" dirty="0"/>
            </a:p>
          </p:txBody>
        </p:sp>
        <p:sp>
          <p:nvSpPr>
            <p:cNvPr id="7" name="TextBox 6">
              <a:extLst>
                <a:ext uri="{FF2B5EF4-FFF2-40B4-BE49-F238E27FC236}">
                  <a16:creationId xmlns:a16="http://schemas.microsoft.com/office/drawing/2014/main" id="{7737A962-13B4-F0D4-A07A-E839B9565DC5}"/>
                </a:ext>
              </a:extLst>
            </p:cNvPr>
            <p:cNvSpPr txBox="1"/>
            <p:nvPr/>
          </p:nvSpPr>
          <p:spPr>
            <a:xfrm>
              <a:off x="6096000" y="4114800"/>
              <a:ext cx="474810" cy="307777"/>
            </a:xfrm>
            <a:prstGeom prst="rect">
              <a:avLst/>
            </a:prstGeom>
            <a:solidFill>
              <a:schemeClr val="bg1"/>
            </a:solidFill>
            <a:ln>
              <a:solidFill>
                <a:schemeClr val="bg1"/>
              </a:solidFill>
            </a:ln>
          </p:spPr>
          <p:txBody>
            <a:bodyPr wrap="none" rtlCol="0">
              <a:spAutoFit/>
            </a:bodyPr>
            <a:lstStyle/>
            <a:p>
              <a:r>
                <a:rPr lang="en-US" sz="1400" dirty="0"/>
                <a:t>API</a:t>
              </a:r>
            </a:p>
          </p:txBody>
        </p:sp>
        <p:sp>
          <p:nvSpPr>
            <p:cNvPr id="8" name="TextBox 7">
              <a:extLst>
                <a:ext uri="{FF2B5EF4-FFF2-40B4-BE49-F238E27FC236}">
                  <a16:creationId xmlns:a16="http://schemas.microsoft.com/office/drawing/2014/main" id="{724C7EFC-FC7B-EA7D-7A9D-C632ACCBA7AC}"/>
                </a:ext>
              </a:extLst>
            </p:cNvPr>
            <p:cNvSpPr txBox="1"/>
            <p:nvPr/>
          </p:nvSpPr>
          <p:spPr>
            <a:xfrm>
              <a:off x="8059966" y="6245620"/>
              <a:ext cx="1236433" cy="307777"/>
            </a:xfrm>
            <a:prstGeom prst="rect">
              <a:avLst/>
            </a:prstGeom>
            <a:solidFill>
              <a:schemeClr val="bg1"/>
            </a:solidFill>
            <a:ln>
              <a:solidFill>
                <a:schemeClr val="bg1"/>
              </a:solidFill>
            </a:ln>
          </p:spPr>
          <p:txBody>
            <a:bodyPr wrap="square" rtlCol="0">
              <a:spAutoFit/>
            </a:bodyPr>
            <a:lstStyle/>
            <a:p>
              <a:r>
                <a:rPr lang="en-US" sz="1400" dirty="0"/>
                <a:t>Cap </a:t>
              </a:r>
              <a:r>
                <a:rPr lang="en-US" sz="1400" dirty="0" err="1"/>
                <a:t>hidrofob</a:t>
              </a:r>
              <a:endParaRPr lang="en-US" sz="1400" dirty="0"/>
            </a:p>
          </p:txBody>
        </p:sp>
      </p:grpSp>
    </p:spTree>
    <p:extLst>
      <p:ext uri="{BB962C8B-B14F-4D97-AF65-F5344CB8AC3E}">
        <p14:creationId xmlns:p14="http://schemas.microsoft.com/office/powerpoint/2010/main" val="225170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F1A567AD-C235-4C58-9A0A-F67AF8DE6F08}"/>
              </a:ext>
            </a:extLst>
          </p:cNvPr>
          <p:cNvSpPr txBox="1"/>
          <p:nvPr/>
        </p:nvSpPr>
        <p:spPr>
          <a:xfrm>
            <a:off x="5980947" y="6424766"/>
            <a:ext cx="2962671" cy="400110"/>
          </a:xfrm>
          <a:prstGeom prst="rect">
            <a:avLst/>
          </a:prstGeom>
          <a:noFill/>
        </p:spPr>
        <p:txBody>
          <a:bodyPr wrap="none" rtlCol="0">
            <a:spAutoFit/>
          </a:bodyPr>
          <a:lstStyle/>
          <a:p>
            <a:r>
              <a:rPr lang="en-GB" sz="2000" b="1" dirty="0" err="1">
                <a:solidFill>
                  <a:schemeClr val="bg1"/>
                </a:solidFill>
                <a:latin typeface="Antibiotice Regular"/>
              </a:rPr>
              <a:t>Dr.</a:t>
            </a:r>
            <a:r>
              <a:rPr lang="en-GB" sz="2000" b="1" dirty="0">
                <a:solidFill>
                  <a:schemeClr val="bg1"/>
                </a:solidFill>
                <a:latin typeface="Antibiotice Regular"/>
              </a:rPr>
              <a:t> </a:t>
            </a:r>
            <a:r>
              <a:rPr lang="en-GB" sz="2000" b="1" dirty="0" err="1">
                <a:solidFill>
                  <a:schemeClr val="bg1"/>
                </a:solidFill>
                <a:latin typeface="Antibiotice Regular"/>
              </a:rPr>
              <a:t>ing</a:t>
            </a:r>
            <a:r>
              <a:rPr lang="en-GB" sz="2000" b="1" dirty="0">
                <a:solidFill>
                  <a:schemeClr val="bg1"/>
                </a:solidFill>
                <a:latin typeface="Antibiotice Regular"/>
              </a:rPr>
              <a:t>. Anca Daniela Rusu</a:t>
            </a:r>
          </a:p>
        </p:txBody>
      </p:sp>
      <p:pic>
        <p:nvPicPr>
          <p:cNvPr id="5122" name="Picture 2" descr="Imagini pentru questions?">
            <a:extLst>
              <a:ext uri="{FF2B5EF4-FFF2-40B4-BE49-F238E27FC236}">
                <a16:creationId xmlns:a16="http://schemas.microsoft.com/office/drawing/2014/main" id="{3AA35DEA-2762-47CF-80A6-E15961A55709}"/>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9600" y="4530338"/>
            <a:ext cx="2005593" cy="1337062"/>
          </a:xfrm>
          <a:prstGeom prst="rect">
            <a:avLst/>
          </a:prstGeom>
          <a:noFill/>
          <a:extLst>
            <a:ext uri="{909E8E84-426E-40DD-AFC4-6F175D3DCCD1}">
              <a14:hiddenFill xmlns:a14="http://schemas.microsoft.com/office/drawing/2010/main">
                <a:solidFill>
                  <a:srgbClr val="FFFFFF"/>
                </a:solidFill>
              </a14:hiddenFill>
            </a:ext>
          </a:extLst>
        </p:spPr>
      </p:pic>
      <p:sp>
        <p:nvSpPr>
          <p:cNvPr id="6" name="CasetăText 5">
            <a:extLst>
              <a:ext uri="{FF2B5EF4-FFF2-40B4-BE49-F238E27FC236}">
                <a16:creationId xmlns:a16="http://schemas.microsoft.com/office/drawing/2014/main" id="{91DECAB5-BAFF-4DEA-B4F5-A906930CA3F7}"/>
              </a:ext>
            </a:extLst>
          </p:cNvPr>
          <p:cNvSpPr txBox="1"/>
          <p:nvPr/>
        </p:nvSpPr>
        <p:spPr>
          <a:xfrm>
            <a:off x="1612396" y="3477087"/>
            <a:ext cx="6505114" cy="769441"/>
          </a:xfrm>
          <a:prstGeom prst="rect">
            <a:avLst/>
          </a:prstGeom>
          <a:noFill/>
        </p:spPr>
        <p:txBody>
          <a:bodyPr wrap="none" rtlCol="0">
            <a:spAutoFit/>
          </a:bodyPr>
          <a:lstStyle/>
          <a:p>
            <a:r>
              <a:rPr lang="en-GB" sz="4400" b="1" dirty="0" err="1">
                <a:solidFill>
                  <a:schemeClr val="bg1"/>
                </a:solidFill>
                <a:latin typeface="Antibiotice Regular"/>
              </a:rPr>
              <a:t>Multumesc</a:t>
            </a:r>
            <a:r>
              <a:rPr lang="en-GB" sz="4400" b="1" dirty="0">
                <a:solidFill>
                  <a:schemeClr val="bg1"/>
                </a:solidFill>
                <a:latin typeface="Antibiotice Regular"/>
              </a:rPr>
              <a:t> </a:t>
            </a:r>
            <a:r>
              <a:rPr lang="en-GB" sz="4400" b="1" dirty="0" err="1">
                <a:solidFill>
                  <a:schemeClr val="bg1"/>
                </a:solidFill>
                <a:latin typeface="Antibiotice Regular"/>
              </a:rPr>
              <a:t>pentru</a:t>
            </a:r>
            <a:r>
              <a:rPr lang="en-GB" sz="4400" b="1" dirty="0">
                <a:solidFill>
                  <a:schemeClr val="bg1"/>
                </a:solidFill>
                <a:latin typeface="Antibiotice Regular"/>
              </a:rPr>
              <a:t> </a:t>
            </a:r>
            <a:r>
              <a:rPr lang="en-GB" sz="4400" b="1" dirty="0" err="1">
                <a:solidFill>
                  <a:schemeClr val="bg1"/>
                </a:solidFill>
                <a:latin typeface="Antibiotice Regular"/>
              </a:rPr>
              <a:t>atentie</a:t>
            </a:r>
            <a:r>
              <a:rPr lang="en-GB" sz="4400" b="1" dirty="0">
                <a:solidFill>
                  <a:schemeClr val="bg1"/>
                </a:solidFill>
                <a:latin typeface="Antibiotice Regular"/>
              </a:rPr>
              <a:t>!</a:t>
            </a:r>
          </a:p>
        </p:txBody>
      </p:sp>
      <p:pic>
        <p:nvPicPr>
          <p:cNvPr id="2" name="Picture 1">
            <a:extLst>
              <a:ext uri="{FF2B5EF4-FFF2-40B4-BE49-F238E27FC236}">
                <a16:creationId xmlns:a16="http://schemas.microsoft.com/office/drawing/2014/main" id="{FEA1C7C0-F76C-B4B9-E098-305B7463B2F8}"/>
              </a:ext>
            </a:extLst>
          </p:cNvPr>
          <p:cNvPicPr>
            <a:picLocks noChangeAspect="1"/>
          </p:cNvPicPr>
          <p:nvPr/>
        </p:nvPicPr>
        <p:blipFill>
          <a:blip r:embed="rId5"/>
          <a:stretch>
            <a:fillRect/>
          </a:stretch>
        </p:blipFill>
        <p:spPr>
          <a:xfrm>
            <a:off x="5337215" y="5316"/>
            <a:ext cx="3810329" cy="3179339"/>
          </a:xfrm>
          <a:prstGeom prst="rect">
            <a:avLst/>
          </a:prstGeom>
        </p:spPr>
      </p:pic>
      <p:sp>
        <p:nvSpPr>
          <p:cNvPr id="3" name="TextBox 2">
            <a:extLst>
              <a:ext uri="{FF2B5EF4-FFF2-40B4-BE49-F238E27FC236}">
                <a16:creationId xmlns:a16="http://schemas.microsoft.com/office/drawing/2014/main" id="{2207CDB1-65FE-1F50-4FE4-2D4B38F4DDBB}"/>
              </a:ext>
            </a:extLst>
          </p:cNvPr>
          <p:cNvSpPr txBox="1"/>
          <p:nvPr/>
        </p:nvSpPr>
        <p:spPr>
          <a:xfrm>
            <a:off x="5791200" y="5867400"/>
            <a:ext cx="1507144" cy="338554"/>
          </a:xfrm>
          <a:prstGeom prst="rect">
            <a:avLst/>
          </a:prstGeom>
          <a:solidFill>
            <a:srgbClr val="DA251C"/>
          </a:solidFill>
          <a:ln>
            <a:noFill/>
          </a:ln>
        </p:spPr>
        <p:txBody>
          <a:bodyPr wrap="none" rtlCol="0">
            <a:spAutoFit/>
          </a:bodyPr>
          <a:lstStyle/>
          <a:p>
            <a:r>
              <a:rPr lang="ro-RO" sz="1600" dirty="0"/>
              <a:t>Știință și suflet</a:t>
            </a:r>
            <a:endParaRPr lang="en-US" sz="1600" dirty="0"/>
          </a:p>
        </p:txBody>
      </p:sp>
      <p:sp>
        <p:nvSpPr>
          <p:cNvPr id="7" name="TextBox 6">
            <a:extLst>
              <a:ext uri="{FF2B5EF4-FFF2-40B4-BE49-F238E27FC236}">
                <a16:creationId xmlns:a16="http://schemas.microsoft.com/office/drawing/2014/main" id="{862CC7F2-42AD-03F4-6A94-A2B614BFBA60}"/>
              </a:ext>
            </a:extLst>
          </p:cNvPr>
          <p:cNvSpPr txBox="1"/>
          <p:nvPr/>
        </p:nvSpPr>
        <p:spPr>
          <a:xfrm>
            <a:off x="3880884" y="6086212"/>
            <a:ext cx="3581399" cy="338554"/>
          </a:xfrm>
          <a:prstGeom prst="rect">
            <a:avLst/>
          </a:prstGeom>
          <a:noFill/>
        </p:spPr>
        <p:txBody>
          <a:bodyPr wrap="square">
            <a:spAutoFit/>
          </a:bodyPr>
          <a:lstStyle/>
          <a:p>
            <a:pPr algn="r"/>
            <a:r>
              <a:rPr lang="ro-RO" altLang="ro-RO" sz="1600" dirty="0">
                <a:solidFill>
                  <a:schemeClr val="tx1"/>
                </a:solidFill>
                <a:latin typeface="Antibiotice Regular" pitchFamily="50" charset="0"/>
              </a:rPr>
              <a:t>The future together </a:t>
            </a:r>
            <a:endParaRPr lang="en-US" altLang="ro-RO" sz="1600" dirty="0">
              <a:solidFill>
                <a:schemeClr val="tx1"/>
              </a:solidFill>
              <a:latin typeface="Antibiotice Regular" pitchFamily="50" charset="0"/>
            </a:endParaRPr>
          </a:p>
        </p:txBody>
      </p:sp>
    </p:spTree>
    <p:extLst>
      <p:ext uri="{BB962C8B-B14F-4D97-AF65-F5344CB8AC3E}">
        <p14:creationId xmlns:p14="http://schemas.microsoft.com/office/powerpoint/2010/main" val="20486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6E8F-9606-C750-E74A-9834E3BFF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8A36BE-0C3B-B67E-113A-9BECD76E005F}"/>
              </a:ext>
            </a:extLst>
          </p:cNvPr>
          <p:cNvSpPr>
            <a:spLocks noGrp="1"/>
          </p:cNvSpPr>
          <p:nvPr>
            <p:ph idx="1"/>
          </p:nvPr>
        </p:nvSpPr>
        <p:spPr/>
        <p:txBody>
          <a:bodyPr/>
          <a:lstStyle/>
          <a:p>
            <a:r>
              <a:rPr lang="en-US" dirty="0" err="1"/>
              <a:t>Micele</a:t>
            </a:r>
            <a:r>
              <a:rPr lang="en-US" dirty="0"/>
              <a:t> </a:t>
            </a:r>
            <a:r>
              <a:rPr lang="en-US" dirty="0" err="1"/>
              <a:t>polimerice</a:t>
            </a:r>
            <a:r>
              <a:rPr lang="en-US" dirty="0"/>
              <a:t> </a:t>
            </a:r>
          </a:p>
        </p:txBody>
      </p:sp>
      <p:grpSp>
        <p:nvGrpSpPr>
          <p:cNvPr id="10" name="Group 9">
            <a:extLst>
              <a:ext uri="{FF2B5EF4-FFF2-40B4-BE49-F238E27FC236}">
                <a16:creationId xmlns:a16="http://schemas.microsoft.com/office/drawing/2014/main" id="{032F09C8-5663-B209-4BD9-29D315F70990}"/>
              </a:ext>
            </a:extLst>
          </p:cNvPr>
          <p:cNvGrpSpPr/>
          <p:nvPr/>
        </p:nvGrpSpPr>
        <p:grpSpPr>
          <a:xfrm>
            <a:off x="0" y="1901944"/>
            <a:ext cx="9144000" cy="3654276"/>
            <a:chOff x="0" y="1901944"/>
            <a:chExt cx="9144000" cy="3654276"/>
          </a:xfrm>
        </p:grpSpPr>
        <p:pic>
          <p:nvPicPr>
            <p:cNvPr id="4" name="Picture 3">
              <a:extLst>
                <a:ext uri="{FF2B5EF4-FFF2-40B4-BE49-F238E27FC236}">
                  <a16:creationId xmlns:a16="http://schemas.microsoft.com/office/drawing/2014/main" id="{79FBD7D3-41BA-C9B5-CB13-00128328F45A}"/>
                </a:ext>
              </a:extLst>
            </p:cNvPr>
            <p:cNvPicPr>
              <a:picLocks noChangeAspect="1"/>
            </p:cNvPicPr>
            <p:nvPr/>
          </p:nvPicPr>
          <p:blipFill>
            <a:blip r:embed="rId2"/>
            <a:stretch>
              <a:fillRect/>
            </a:stretch>
          </p:blipFill>
          <p:spPr>
            <a:xfrm>
              <a:off x="0" y="1901944"/>
              <a:ext cx="9144000" cy="3054112"/>
            </a:xfrm>
            <a:prstGeom prst="rect">
              <a:avLst/>
            </a:prstGeom>
          </p:spPr>
        </p:pic>
        <p:sp>
          <p:nvSpPr>
            <p:cNvPr id="5" name="Rectangle 4">
              <a:extLst>
                <a:ext uri="{FF2B5EF4-FFF2-40B4-BE49-F238E27FC236}">
                  <a16:creationId xmlns:a16="http://schemas.microsoft.com/office/drawing/2014/main" id="{1C5025CB-9A59-67D5-C570-D367D196259B}"/>
                </a:ext>
              </a:extLst>
            </p:cNvPr>
            <p:cNvSpPr/>
            <p:nvPr/>
          </p:nvSpPr>
          <p:spPr bwMode="auto">
            <a:xfrm>
              <a:off x="0" y="4256514"/>
              <a:ext cx="3352800" cy="8309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Bloc copolymer</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 in </a:t>
              </a:r>
              <a:r>
                <a:rPr kumimoji="0" lang="en-US" sz="2400" b="1" i="0" u="none" strike="noStrike" cap="none" normalizeH="0" baseline="0" dirty="0" err="1">
                  <a:ln>
                    <a:noFill/>
                  </a:ln>
                  <a:solidFill>
                    <a:schemeClr val="tx2"/>
                  </a:solidFill>
                  <a:effectLst/>
                  <a:latin typeface="Arial" charset="0"/>
                </a:rPr>
                <a:t>apa</a:t>
              </a:r>
              <a:endParaRPr kumimoji="0" lang="en-US" sz="2400" b="1" i="0" u="none" strike="noStrike" cap="none" normalizeH="0" baseline="0" dirty="0">
                <a:ln>
                  <a:noFill/>
                </a:ln>
                <a:solidFill>
                  <a:schemeClr val="tx2"/>
                </a:solidFill>
                <a:effectLst/>
                <a:latin typeface="Arial" charset="0"/>
              </a:endParaRPr>
            </a:p>
          </p:txBody>
        </p:sp>
        <p:sp>
          <p:nvSpPr>
            <p:cNvPr id="7" name="Rectangle 6">
              <a:extLst>
                <a:ext uri="{FF2B5EF4-FFF2-40B4-BE49-F238E27FC236}">
                  <a16:creationId xmlns:a16="http://schemas.microsoft.com/office/drawing/2014/main" id="{86B16C77-3FCC-710D-4B7C-7E7EDB9E1124}"/>
                </a:ext>
              </a:extLst>
            </p:cNvPr>
            <p:cNvSpPr/>
            <p:nvPr/>
          </p:nvSpPr>
          <p:spPr bwMode="auto">
            <a:xfrm>
              <a:off x="3048000" y="4355891"/>
              <a:ext cx="3352800" cy="12003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err="1">
                  <a:latin typeface="Arial" charset="0"/>
                </a:rPr>
                <a:t>Micela</a:t>
              </a:r>
              <a:r>
                <a:rPr lang="en-US" sz="2400" b="1" dirty="0">
                  <a:latin typeface="Arial" charset="0"/>
                </a:rPr>
                <a:t> cu </a:t>
              </a:r>
              <a:r>
                <a:rPr lang="en-US" sz="2400" b="1" dirty="0" err="1">
                  <a:latin typeface="Arial" charset="0"/>
                </a:rPr>
                <a:t>miez</a:t>
              </a:r>
              <a:r>
                <a:rPr lang="en-US" sz="2400" b="1" dirty="0">
                  <a:latin typeface="Arial" charset="0"/>
                </a:rPr>
                <a:t> </a:t>
              </a:r>
              <a:r>
                <a:rPr lang="en-US" sz="2400" b="1" dirty="0" err="1">
                  <a:latin typeface="Arial" charset="0"/>
                </a:rPr>
                <a:t>hidrofob</a:t>
              </a:r>
              <a:r>
                <a:rPr lang="en-US" sz="2400" b="1" dirty="0">
                  <a:latin typeface="Arial" charset="0"/>
                </a:rPr>
                <a:t> </a:t>
              </a:r>
              <a:r>
                <a:rPr lang="en-US" sz="2400" b="1" dirty="0" err="1">
                  <a:latin typeface="Arial" charset="0"/>
                </a:rPr>
                <a:t>si</a:t>
              </a:r>
              <a:r>
                <a:rPr lang="en-US" sz="2400" b="1" dirty="0">
                  <a:latin typeface="Arial" charset="0"/>
                </a:rPr>
                <a:t> </a:t>
              </a:r>
              <a:r>
                <a:rPr lang="en-US" sz="2400" b="1" dirty="0" err="1">
                  <a:latin typeface="Arial" charset="0"/>
                </a:rPr>
                <a:t>invelis</a:t>
              </a:r>
              <a:r>
                <a:rPr lang="en-US" sz="2400" b="1" dirty="0">
                  <a:latin typeface="Arial" charset="0"/>
                </a:rPr>
                <a:t> </a:t>
              </a:r>
              <a:r>
                <a:rPr lang="en-US" sz="2400" b="1" dirty="0" err="1">
                  <a:latin typeface="Arial" charset="0"/>
                </a:rPr>
                <a:t>hidrofil</a:t>
              </a:r>
              <a:endParaRPr kumimoji="0" lang="en-US" sz="2400" b="1" i="0" u="none" strike="noStrike" cap="none" normalizeH="0" baseline="0" dirty="0">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9580F7B4-00FC-62FF-64F0-EBD3B734688D}"/>
                </a:ext>
              </a:extLst>
            </p:cNvPr>
            <p:cNvSpPr/>
            <p:nvPr/>
          </p:nvSpPr>
          <p:spPr bwMode="auto">
            <a:xfrm>
              <a:off x="5410200" y="3354247"/>
              <a:ext cx="1600200" cy="6463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a:latin typeface="Arial" charset="0"/>
                </a:rPr>
                <a:t>Medicament </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err="1">
                  <a:latin typeface="Arial" charset="0"/>
                </a:rPr>
                <a:t>hidrofob</a:t>
              </a:r>
              <a:endParaRPr kumimoji="0" lang="en-US" sz="1800" b="1" i="0" u="none" strike="noStrike" cap="none" normalizeH="0" baseline="0" dirty="0">
                <a:ln>
                  <a:noFill/>
                </a:ln>
                <a:solidFill>
                  <a:schemeClr val="tx2"/>
                </a:solidFill>
                <a:effectLst/>
                <a:latin typeface="Arial" charset="0"/>
              </a:endParaRPr>
            </a:p>
          </p:txBody>
        </p:sp>
        <p:sp>
          <p:nvSpPr>
            <p:cNvPr id="9" name="Rectangle 8">
              <a:extLst>
                <a:ext uri="{FF2B5EF4-FFF2-40B4-BE49-F238E27FC236}">
                  <a16:creationId xmlns:a16="http://schemas.microsoft.com/office/drawing/2014/main" id="{0A14AE76-AC3C-8343-46F0-0B870D6C1AB2}"/>
                </a:ext>
              </a:extLst>
            </p:cNvPr>
            <p:cNvSpPr/>
            <p:nvPr/>
          </p:nvSpPr>
          <p:spPr bwMode="auto">
            <a:xfrm>
              <a:off x="6819900" y="4233466"/>
              <a:ext cx="2095500" cy="12003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latin typeface="Arial" charset="0"/>
                </a:rPr>
                <a:t>Medicament </a:t>
              </a:r>
              <a:r>
                <a:rPr lang="en-US" sz="2400" b="1" dirty="0" err="1">
                  <a:latin typeface="Arial" charset="0"/>
                </a:rPr>
                <a:t>incapsulat</a:t>
              </a:r>
              <a:r>
                <a:rPr lang="en-US" sz="2400" b="1" dirty="0">
                  <a:latin typeface="Arial" charset="0"/>
                </a:rPr>
                <a:t> in </a:t>
              </a:r>
              <a:r>
                <a:rPr lang="en-US" sz="2400" b="1" dirty="0" err="1">
                  <a:latin typeface="Arial" charset="0"/>
                </a:rPr>
                <a:t>micela</a:t>
              </a:r>
              <a:endParaRPr kumimoji="0" lang="en-US" sz="2400" b="1" i="0" u="none" strike="noStrike" cap="none" normalizeH="0" baseline="0" dirty="0">
                <a:ln>
                  <a:noFill/>
                </a:ln>
                <a:solidFill>
                  <a:schemeClr val="tx2"/>
                </a:solidFill>
                <a:effectLst/>
                <a:latin typeface="Arial" charset="0"/>
              </a:endParaRPr>
            </a:p>
          </p:txBody>
        </p:sp>
      </p:grpSp>
    </p:spTree>
    <p:extLst>
      <p:ext uri="{BB962C8B-B14F-4D97-AF65-F5344CB8AC3E}">
        <p14:creationId xmlns:p14="http://schemas.microsoft.com/office/powerpoint/2010/main" val="68740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A65A-05A1-61E1-04F5-D1F0658152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D51769-4895-73E9-2C52-7B91AF149D19}"/>
              </a:ext>
            </a:extLst>
          </p:cNvPr>
          <p:cNvPicPr>
            <a:picLocks noGrp="1" noChangeAspect="1"/>
          </p:cNvPicPr>
          <p:nvPr>
            <p:ph idx="1"/>
          </p:nvPr>
        </p:nvPicPr>
        <p:blipFill>
          <a:blip r:embed="rId2"/>
          <a:stretch>
            <a:fillRect/>
          </a:stretch>
        </p:blipFill>
        <p:spPr>
          <a:xfrm>
            <a:off x="2383864" y="1600200"/>
            <a:ext cx="4376272" cy="4525963"/>
          </a:xfrm>
        </p:spPr>
      </p:pic>
    </p:spTree>
    <p:extLst>
      <p:ext uri="{BB962C8B-B14F-4D97-AF65-F5344CB8AC3E}">
        <p14:creationId xmlns:p14="http://schemas.microsoft.com/office/powerpoint/2010/main" val="423955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3F231-F71A-7D02-CE5A-F962FFF6574A}"/>
              </a:ext>
            </a:extLst>
          </p:cNvPr>
          <p:cNvPicPr>
            <a:picLocks noChangeAspect="1"/>
          </p:cNvPicPr>
          <p:nvPr/>
        </p:nvPicPr>
        <p:blipFill>
          <a:blip r:embed="rId2"/>
          <a:stretch>
            <a:fillRect/>
          </a:stretch>
        </p:blipFill>
        <p:spPr>
          <a:xfrm>
            <a:off x="0" y="1560406"/>
            <a:ext cx="9144000" cy="3737188"/>
          </a:xfrm>
          <a:prstGeom prst="rect">
            <a:avLst/>
          </a:prstGeom>
        </p:spPr>
      </p:pic>
      <p:pic>
        <p:nvPicPr>
          <p:cNvPr id="6" name="Picture 5">
            <a:extLst>
              <a:ext uri="{FF2B5EF4-FFF2-40B4-BE49-F238E27FC236}">
                <a16:creationId xmlns:a16="http://schemas.microsoft.com/office/drawing/2014/main" id="{932BE900-B716-5150-444C-7F987D2B334B}"/>
              </a:ext>
            </a:extLst>
          </p:cNvPr>
          <p:cNvPicPr>
            <a:picLocks noChangeAspect="1"/>
          </p:cNvPicPr>
          <p:nvPr/>
        </p:nvPicPr>
        <p:blipFill>
          <a:blip r:embed="rId3"/>
          <a:stretch>
            <a:fillRect/>
          </a:stretch>
        </p:blipFill>
        <p:spPr>
          <a:xfrm>
            <a:off x="0" y="1219200"/>
            <a:ext cx="9144000" cy="396441"/>
          </a:xfrm>
          <a:prstGeom prst="rect">
            <a:avLst/>
          </a:prstGeom>
        </p:spPr>
      </p:pic>
    </p:spTree>
    <p:extLst>
      <p:ext uri="{BB962C8B-B14F-4D97-AF65-F5344CB8AC3E}">
        <p14:creationId xmlns:p14="http://schemas.microsoft.com/office/powerpoint/2010/main" val="1448390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1D32C7-23D7-42FF-B324-2D5D0411F3B1}"/>
              </a:ext>
            </a:extLst>
          </p:cNvPr>
          <p:cNvPicPr>
            <a:picLocks noChangeAspect="1"/>
          </p:cNvPicPr>
          <p:nvPr/>
        </p:nvPicPr>
        <p:blipFill>
          <a:blip r:embed="rId2"/>
          <a:stretch>
            <a:fillRect/>
          </a:stretch>
        </p:blipFill>
        <p:spPr>
          <a:xfrm>
            <a:off x="0" y="1066800"/>
            <a:ext cx="9144000" cy="396441"/>
          </a:xfrm>
          <a:prstGeom prst="rect">
            <a:avLst/>
          </a:prstGeom>
        </p:spPr>
      </p:pic>
      <p:pic>
        <p:nvPicPr>
          <p:cNvPr id="6" name="Picture 5">
            <a:extLst>
              <a:ext uri="{FF2B5EF4-FFF2-40B4-BE49-F238E27FC236}">
                <a16:creationId xmlns:a16="http://schemas.microsoft.com/office/drawing/2014/main" id="{1D1713C7-0A9B-F15C-A1CC-931536EF170A}"/>
              </a:ext>
            </a:extLst>
          </p:cNvPr>
          <p:cNvPicPr>
            <a:picLocks noChangeAspect="1"/>
          </p:cNvPicPr>
          <p:nvPr/>
        </p:nvPicPr>
        <p:blipFill>
          <a:blip r:embed="rId3"/>
          <a:stretch>
            <a:fillRect/>
          </a:stretch>
        </p:blipFill>
        <p:spPr>
          <a:xfrm>
            <a:off x="0" y="1463241"/>
            <a:ext cx="9144000" cy="3513586"/>
          </a:xfrm>
          <a:prstGeom prst="rect">
            <a:avLst/>
          </a:prstGeom>
        </p:spPr>
      </p:pic>
    </p:spTree>
    <p:extLst>
      <p:ext uri="{BB962C8B-B14F-4D97-AF65-F5344CB8AC3E}">
        <p14:creationId xmlns:p14="http://schemas.microsoft.com/office/powerpoint/2010/main" val="18642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25BDE-B80C-D6EC-286E-12E795BB16C3}"/>
              </a:ext>
            </a:extLst>
          </p:cNvPr>
          <p:cNvSpPr>
            <a:spLocks noGrp="1"/>
          </p:cNvSpPr>
          <p:nvPr>
            <p:ph idx="1"/>
          </p:nvPr>
        </p:nvSpPr>
        <p:spPr>
          <a:xfrm>
            <a:off x="609600" y="1166018"/>
            <a:ext cx="8229600" cy="4525963"/>
          </a:xfrm>
        </p:spPr>
        <p:txBody>
          <a:bodyPr/>
          <a:lstStyle/>
          <a:p>
            <a:r>
              <a:rPr lang="en-US" dirty="0" err="1"/>
              <a:t>Provocari</a:t>
            </a:r>
            <a:r>
              <a:rPr lang="en-US" dirty="0"/>
              <a:t> in </a:t>
            </a:r>
            <a:r>
              <a:rPr lang="en-US" dirty="0" err="1"/>
              <a:t>dezvoltarea</a:t>
            </a:r>
            <a:r>
              <a:rPr lang="en-US" dirty="0"/>
              <a:t> de </a:t>
            </a:r>
            <a:r>
              <a:rPr lang="en-US" dirty="0" err="1"/>
              <a:t>noi</a:t>
            </a:r>
            <a:r>
              <a:rPr lang="en-US" dirty="0"/>
              <a:t> </a:t>
            </a:r>
            <a:r>
              <a:rPr lang="en-US" dirty="0" err="1"/>
              <a:t>medicamente</a:t>
            </a:r>
            <a:endParaRPr lang="en-US" dirty="0"/>
          </a:p>
          <a:p>
            <a:endParaRPr lang="en-US" dirty="0"/>
          </a:p>
          <a:p>
            <a:r>
              <a:rPr lang="en-US" dirty="0">
                <a:solidFill>
                  <a:schemeClr val="bg2"/>
                </a:solidFill>
              </a:rPr>
              <a:t>Ce sunt </a:t>
            </a:r>
            <a:r>
              <a:rPr lang="en-US" dirty="0" err="1">
                <a:solidFill>
                  <a:schemeClr val="bg2"/>
                </a:solidFill>
              </a:rPr>
              <a:t>si</a:t>
            </a:r>
            <a:r>
              <a:rPr lang="en-US" dirty="0">
                <a:solidFill>
                  <a:schemeClr val="bg2"/>
                </a:solidFill>
              </a:rPr>
              <a:t> cum se </a:t>
            </a:r>
            <a:r>
              <a:rPr lang="en-US" dirty="0" err="1">
                <a:solidFill>
                  <a:schemeClr val="bg2"/>
                </a:solidFill>
              </a:rPr>
              <a:t>formeaza</a:t>
            </a:r>
            <a:r>
              <a:rPr lang="en-US" dirty="0">
                <a:solidFill>
                  <a:schemeClr val="bg2"/>
                </a:solidFill>
              </a:rPr>
              <a:t> </a:t>
            </a:r>
            <a:r>
              <a:rPr lang="en-US" dirty="0" err="1">
                <a:solidFill>
                  <a:schemeClr val="bg2"/>
                </a:solidFill>
              </a:rPr>
              <a:t>micelele</a:t>
            </a:r>
            <a:endParaRPr lang="en-US" dirty="0">
              <a:solidFill>
                <a:schemeClr val="bg2"/>
              </a:solidFill>
            </a:endParaRPr>
          </a:p>
          <a:p>
            <a:endParaRPr lang="en-US" dirty="0">
              <a:solidFill>
                <a:schemeClr val="bg2"/>
              </a:solidFill>
            </a:endParaRPr>
          </a:p>
          <a:p>
            <a:r>
              <a:rPr lang="en-US" dirty="0" err="1">
                <a:solidFill>
                  <a:schemeClr val="bg2"/>
                </a:solidFill>
              </a:rPr>
              <a:t>Micelele</a:t>
            </a:r>
            <a:r>
              <a:rPr lang="en-US" dirty="0">
                <a:solidFill>
                  <a:schemeClr val="bg2"/>
                </a:solidFill>
              </a:rPr>
              <a:t> ca </a:t>
            </a:r>
            <a:r>
              <a:rPr lang="en-US" dirty="0" err="1">
                <a:solidFill>
                  <a:schemeClr val="bg2"/>
                </a:solidFill>
              </a:rPr>
              <a:t>sisteme</a:t>
            </a:r>
            <a:r>
              <a:rPr lang="en-US" dirty="0">
                <a:solidFill>
                  <a:schemeClr val="bg2"/>
                </a:solidFill>
              </a:rPr>
              <a:t> </a:t>
            </a:r>
            <a:r>
              <a:rPr lang="en-US" dirty="0" err="1">
                <a:solidFill>
                  <a:schemeClr val="bg2"/>
                </a:solidFill>
              </a:rPr>
              <a:t>nanometrice</a:t>
            </a:r>
            <a:r>
              <a:rPr lang="en-US" dirty="0">
                <a:solidFill>
                  <a:schemeClr val="bg2"/>
                </a:solidFill>
              </a:rPr>
              <a:t> </a:t>
            </a:r>
            <a:r>
              <a:rPr lang="en-US" dirty="0" err="1">
                <a:solidFill>
                  <a:schemeClr val="bg2"/>
                </a:solidFill>
              </a:rPr>
              <a:t>pentru</a:t>
            </a:r>
            <a:r>
              <a:rPr lang="en-US" dirty="0">
                <a:solidFill>
                  <a:schemeClr val="bg2"/>
                </a:solidFill>
              </a:rPr>
              <a:t> </a:t>
            </a:r>
            <a:r>
              <a:rPr lang="en-US" dirty="0" err="1">
                <a:solidFill>
                  <a:schemeClr val="bg2"/>
                </a:solidFill>
              </a:rPr>
              <a:t>eliberare</a:t>
            </a:r>
            <a:r>
              <a:rPr lang="en-US" dirty="0">
                <a:solidFill>
                  <a:schemeClr val="bg2"/>
                </a:solidFill>
              </a:rPr>
              <a:t> de </a:t>
            </a:r>
            <a:r>
              <a:rPr lang="en-US" dirty="0" err="1">
                <a:solidFill>
                  <a:schemeClr val="bg2"/>
                </a:solidFill>
              </a:rPr>
              <a:t>medicamente</a:t>
            </a:r>
            <a:endParaRPr lang="en-US" dirty="0">
              <a:solidFill>
                <a:schemeClr val="bg2"/>
              </a:solidFill>
            </a:endParaRPr>
          </a:p>
          <a:p>
            <a:pPr marL="0" indent="0">
              <a:buNone/>
            </a:pPr>
            <a:endParaRPr lang="en-US" dirty="0">
              <a:solidFill>
                <a:schemeClr val="bg2"/>
              </a:solidFill>
            </a:endParaRPr>
          </a:p>
          <a:p>
            <a:r>
              <a:rPr lang="en-US" dirty="0" err="1">
                <a:solidFill>
                  <a:schemeClr val="bg2"/>
                </a:solidFill>
              </a:rPr>
              <a:t>Avantaje</a:t>
            </a:r>
            <a:endParaRPr lang="en-US" dirty="0">
              <a:solidFill>
                <a:schemeClr val="bg2"/>
              </a:solidFill>
            </a:endParaRPr>
          </a:p>
          <a:p>
            <a:endParaRPr lang="en-US" dirty="0">
              <a:solidFill>
                <a:schemeClr val="bg2"/>
              </a:solidFill>
            </a:endParaRPr>
          </a:p>
          <a:p>
            <a:r>
              <a:rPr lang="en-US" dirty="0" err="1">
                <a:solidFill>
                  <a:schemeClr val="bg2"/>
                </a:solidFill>
              </a:rPr>
              <a:t>Obtinerea</a:t>
            </a:r>
            <a:r>
              <a:rPr lang="en-US" dirty="0">
                <a:solidFill>
                  <a:schemeClr val="bg2"/>
                </a:solidFill>
              </a:rPr>
              <a:t> </a:t>
            </a:r>
            <a:r>
              <a:rPr lang="en-US" dirty="0" err="1">
                <a:solidFill>
                  <a:schemeClr val="bg2"/>
                </a:solidFill>
              </a:rPr>
              <a:t>si</a:t>
            </a:r>
            <a:r>
              <a:rPr lang="en-US" dirty="0">
                <a:solidFill>
                  <a:schemeClr val="bg2"/>
                </a:solidFill>
              </a:rPr>
              <a:t> </a:t>
            </a:r>
            <a:r>
              <a:rPr lang="ro-RO" dirty="0">
                <a:solidFill>
                  <a:schemeClr val="bg2"/>
                </a:solidFill>
              </a:rPr>
              <a:t>caracterizarea</a:t>
            </a:r>
            <a:r>
              <a:rPr lang="en-US" dirty="0">
                <a:solidFill>
                  <a:schemeClr val="bg2"/>
                </a:solidFill>
              </a:rPr>
              <a:t> </a:t>
            </a:r>
            <a:r>
              <a:rPr lang="en-US" dirty="0" err="1">
                <a:solidFill>
                  <a:schemeClr val="bg2"/>
                </a:solidFill>
              </a:rPr>
              <a:t>micelelor</a:t>
            </a:r>
            <a:r>
              <a:rPr lang="en-US" dirty="0">
                <a:solidFill>
                  <a:schemeClr val="bg2"/>
                </a:solidFill>
              </a:rPr>
              <a:t> </a:t>
            </a:r>
            <a:r>
              <a:rPr lang="en-US" dirty="0" err="1">
                <a:solidFill>
                  <a:schemeClr val="bg2"/>
                </a:solidFill>
              </a:rPr>
              <a:t>polimerice</a:t>
            </a:r>
            <a:endParaRPr lang="en-US" dirty="0">
              <a:solidFill>
                <a:schemeClr val="bg2"/>
              </a:solidFill>
            </a:endParaRPr>
          </a:p>
          <a:p>
            <a:endParaRPr lang="en-US" dirty="0">
              <a:solidFill>
                <a:schemeClr val="bg2"/>
              </a:solidFill>
            </a:endParaRPr>
          </a:p>
          <a:p>
            <a:r>
              <a:rPr lang="en-US" dirty="0" err="1">
                <a:solidFill>
                  <a:schemeClr val="bg2"/>
                </a:solidFill>
              </a:rPr>
              <a:t>Concluzii</a:t>
            </a:r>
            <a:r>
              <a:rPr lang="en-US" dirty="0">
                <a:solidFill>
                  <a:schemeClr val="bg2"/>
                </a:solidFill>
              </a:rPr>
              <a:t> </a:t>
            </a:r>
          </a:p>
          <a:p>
            <a:pPr marL="0" indent="0">
              <a:buNone/>
            </a:pPr>
            <a:endParaRPr lang="en-US" dirty="0"/>
          </a:p>
        </p:txBody>
      </p:sp>
      <p:sp>
        <p:nvSpPr>
          <p:cNvPr id="6" name="TextBox 5">
            <a:extLst>
              <a:ext uri="{FF2B5EF4-FFF2-40B4-BE49-F238E27FC236}">
                <a16:creationId xmlns:a16="http://schemas.microsoft.com/office/drawing/2014/main" id="{1163EFD6-C455-3CC4-DE7A-09B080E30838}"/>
              </a:ext>
            </a:extLst>
          </p:cNvPr>
          <p:cNvSpPr txBox="1"/>
          <p:nvPr/>
        </p:nvSpPr>
        <p:spPr>
          <a:xfrm>
            <a:off x="304800" y="228600"/>
            <a:ext cx="6781800" cy="584775"/>
          </a:xfrm>
          <a:prstGeom prst="rect">
            <a:avLst/>
          </a:prstGeom>
          <a:noFill/>
        </p:spPr>
        <p:txBody>
          <a:bodyPr wrap="square">
            <a:spAutoFit/>
          </a:bodyPr>
          <a:lstStyle/>
          <a:p>
            <a:pPr algn="ctr"/>
            <a:r>
              <a:rPr kumimoji="0" lang="en-US" sz="3200" b="1" i="0" u="none" strike="noStrike" kern="0" cap="none" spc="0" normalizeH="0" baseline="0" noProof="0" dirty="0" err="1">
                <a:ln>
                  <a:noFill/>
                </a:ln>
                <a:solidFill>
                  <a:schemeClr val="bg1"/>
                </a:solidFill>
                <a:effectLst/>
                <a:uLnTx/>
                <a:uFillTx/>
                <a:latin typeface="Antibiotice Regular"/>
                <a:ea typeface="+mn-ea"/>
                <a:cs typeface="+mn-cs"/>
              </a:rPr>
              <a:t>Cuprins</a:t>
            </a:r>
            <a:endParaRPr lang="en-US" sz="3200" dirty="0">
              <a:solidFill>
                <a:schemeClr val="bg1"/>
              </a:solidFill>
            </a:endParaRPr>
          </a:p>
        </p:txBody>
      </p:sp>
      <p:pic>
        <p:nvPicPr>
          <p:cNvPr id="3074" name="Picture 2" descr="Medical 3D illustration of a monolayer micelle structure with a fat-soluble molecule inside the particle and one tail pointing inwards. Isolated on white background&#10;                        ">
            <a:extLst>
              <a:ext uri="{FF2B5EF4-FFF2-40B4-BE49-F238E27FC236}">
                <a16:creationId xmlns:a16="http://schemas.microsoft.com/office/drawing/2014/main" id="{AF0C3998-7227-6007-719F-9DBA5F813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9" y="4876800"/>
            <a:ext cx="2137971" cy="1914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cal 3D illustration of a monolayer micelle structure with a fat-soluble molecule inside the particle. Isolated on white background">
            <a:extLst>
              <a:ext uri="{FF2B5EF4-FFF2-40B4-BE49-F238E27FC236}">
                <a16:creationId xmlns:a16="http://schemas.microsoft.com/office/drawing/2014/main" id="{2D654539-51A9-B44A-198C-E90EA158B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7"/>
          <a:stretch/>
        </p:blipFill>
        <p:spPr bwMode="auto">
          <a:xfrm>
            <a:off x="5253429" y="5029199"/>
            <a:ext cx="1843131" cy="176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1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FCFE8-013F-BD75-73BD-6EE8E8CBD9CB}"/>
              </a:ext>
            </a:extLst>
          </p:cNvPr>
          <p:cNvPicPr>
            <a:picLocks noChangeAspect="1"/>
          </p:cNvPicPr>
          <p:nvPr/>
        </p:nvPicPr>
        <p:blipFill>
          <a:blip r:embed="rId2"/>
          <a:stretch>
            <a:fillRect/>
          </a:stretch>
        </p:blipFill>
        <p:spPr>
          <a:xfrm>
            <a:off x="12405" y="1441174"/>
            <a:ext cx="9144000" cy="3975652"/>
          </a:xfrm>
          <a:prstGeom prst="rect">
            <a:avLst/>
          </a:prstGeom>
        </p:spPr>
      </p:pic>
      <p:pic>
        <p:nvPicPr>
          <p:cNvPr id="6" name="Picture 5">
            <a:extLst>
              <a:ext uri="{FF2B5EF4-FFF2-40B4-BE49-F238E27FC236}">
                <a16:creationId xmlns:a16="http://schemas.microsoft.com/office/drawing/2014/main" id="{98CCC78A-F3F2-2A65-AD5E-C2B43BE1FAF2}"/>
              </a:ext>
            </a:extLst>
          </p:cNvPr>
          <p:cNvPicPr>
            <a:picLocks noChangeAspect="1"/>
          </p:cNvPicPr>
          <p:nvPr/>
        </p:nvPicPr>
        <p:blipFill>
          <a:blip r:embed="rId3"/>
          <a:stretch>
            <a:fillRect/>
          </a:stretch>
        </p:blipFill>
        <p:spPr>
          <a:xfrm>
            <a:off x="0" y="1143000"/>
            <a:ext cx="9144000" cy="396441"/>
          </a:xfrm>
          <a:prstGeom prst="rect">
            <a:avLst/>
          </a:prstGeom>
        </p:spPr>
      </p:pic>
    </p:spTree>
    <p:extLst>
      <p:ext uri="{BB962C8B-B14F-4D97-AF65-F5344CB8AC3E}">
        <p14:creationId xmlns:p14="http://schemas.microsoft.com/office/powerpoint/2010/main" val="287678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9A77-433F-6C8F-B138-0847C873E2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8ED258-1BF5-0030-3811-5E1D5095619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83039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DD8EF-256A-1007-B9FC-4C85A983C94B}"/>
              </a:ext>
            </a:extLst>
          </p:cNvPr>
          <p:cNvPicPr>
            <a:picLocks noChangeAspect="1"/>
          </p:cNvPicPr>
          <p:nvPr/>
        </p:nvPicPr>
        <p:blipFill>
          <a:blip r:embed="rId2"/>
          <a:stretch>
            <a:fillRect/>
          </a:stretch>
        </p:blipFill>
        <p:spPr>
          <a:xfrm>
            <a:off x="755136" y="953620"/>
            <a:ext cx="7633727" cy="5904380"/>
          </a:xfrm>
          <a:prstGeom prst="rect">
            <a:avLst/>
          </a:prstGeom>
        </p:spPr>
      </p:pic>
    </p:spTree>
    <p:extLst>
      <p:ext uri="{BB962C8B-B14F-4D97-AF65-F5344CB8AC3E}">
        <p14:creationId xmlns:p14="http://schemas.microsoft.com/office/powerpoint/2010/main" val="2002392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6D1A4-2560-D545-75EA-F9B85646196A}"/>
              </a:ext>
            </a:extLst>
          </p:cNvPr>
          <p:cNvPicPr>
            <a:picLocks noChangeAspect="1"/>
          </p:cNvPicPr>
          <p:nvPr/>
        </p:nvPicPr>
        <p:blipFill>
          <a:blip r:embed="rId2"/>
          <a:stretch>
            <a:fillRect/>
          </a:stretch>
        </p:blipFill>
        <p:spPr>
          <a:xfrm>
            <a:off x="0" y="1599692"/>
            <a:ext cx="9144000" cy="4831773"/>
          </a:xfrm>
          <a:prstGeom prst="rect">
            <a:avLst/>
          </a:prstGeom>
        </p:spPr>
      </p:pic>
      <p:pic>
        <p:nvPicPr>
          <p:cNvPr id="7" name="Picture 6">
            <a:extLst>
              <a:ext uri="{FF2B5EF4-FFF2-40B4-BE49-F238E27FC236}">
                <a16:creationId xmlns:a16="http://schemas.microsoft.com/office/drawing/2014/main" id="{7221167C-9749-E33B-60C5-11DA91522410}"/>
              </a:ext>
            </a:extLst>
          </p:cNvPr>
          <p:cNvPicPr>
            <a:picLocks noChangeAspect="1"/>
          </p:cNvPicPr>
          <p:nvPr/>
        </p:nvPicPr>
        <p:blipFill>
          <a:blip r:embed="rId3"/>
          <a:stretch>
            <a:fillRect/>
          </a:stretch>
        </p:blipFill>
        <p:spPr>
          <a:xfrm>
            <a:off x="0" y="1219200"/>
            <a:ext cx="9144000" cy="396441"/>
          </a:xfrm>
          <a:prstGeom prst="rect">
            <a:avLst/>
          </a:prstGeom>
        </p:spPr>
      </p:pic>
    </p:spTree>
    <p:extLst>
      <p:ext uri="{BB962C8B-B14F-4D97-AF65-F5344CB8AC3E}">
        <p14:creationId xmlns:p14="http://schemas.microsoft.com/office/powerpoint/2010/main" val="70320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0899CD-0F45-737E-970A-EF61BB7777E6}"/>
              </a:ext>
            </a:extLst>
          </p:cNvPr>
          <p:cNvSpPr>
            <a:spLocks noGrp="1"/>
          </p:cNvSpPr>
          <p:nvPr>
            <p:ph idx="1"/>
          </p:nvPr>
        </p:nvSpPr>
        <p:spPr>
          <a:xfrm>
            <a:off x="279991" y="1304309"/>
            <a:ext cx="8229600" cy="1828800"/>
          </a:xfrm>
        </p:spPr>
        <p:txBody>
          <a:bodyPr/>
          <a:lstStyle/>
          <a:p>
            <a:r>
              <a:rPr lang="en-US" dirty="0" err="1"/>
              <a:t>Solubilitate</a:t>
            </a:r>
            <a:r>
              <a:rPr lang="en-US" dirty="0"/>
              <a:t> </a:t>
            </a:r>
            <a:r>
              <a:rPr lang="en-US" dirty="0" err="1"/>
              <a:t>si</a:t>
            </a:r>
            <a:r>
              <a:rPr lang="en-US" dirty="0"/>
              <a:t> </a:t>
            </a:r>
            <a:r>
              <a:rPr lang="en-US" dirty="0" err="1"/>
              <a:t>permiabilitate</a:t>
            </a:r>
            <a:r>
              <a:rPr lang="en-US" dirty="0"/>
              <a:t> </a:t>
            </a:r>
            <a:r>
              <a:rPr lang="en-US" dirty="0" err="1"/>
              <a:t>scazuta</a:t>
            </a:r>
            <a:endParaRPr lang="en-US" dirty="0"/>
          </a:p>
          <a:p>
            <a:endParaRPr lang="en-US" sz="700" dirty="0"/>
          </a:p>
          <a:p>
            <a:r>
              <a:rPr lang="en-US" dirty="0" err="1"/>
              <a:t>Metabolizare</a:t>
            </a:r>
            <a:r>
              <a:rPr lang="en-US" dirty="0"/>
              <a:t> </a:t>
            </a:r>
            <a:r>
              <a:rPr lang="en-US" dirty="0" err="1"/>
              <a:t>rapida</a:t>
            </a:r>
            <a:endParaRPr lang="en-US" dirty="0"/>
          </a:p>
          <a:p>
            <a:pPr marL="0" indent="0">
              <a:buNone/>
            </a:pPr>
            <a:endParaRPr lang="en-US" sz="700" dirty="0"/>
          </a:p>
          <a:p>
            <a:r>
              <a:rPr lang="en-US" dirty="0" err="1"/>
              <a:t>Siguranta</a:t>
            </a:r>
            <a:r>
              <a:rPr lang="en-US" dirty="0"/>
              <a:t> </a:t>
            </a:r>
            <a:r>
              <a:rPr lang="en-US" dirty="0" err="1"/>
              <a:t>si</a:t>
            </a:r>
            <a:r>
              <a:rPr lang="en-US" dirty="0"/>
              <a:t> </a:t>
            </a:r>
            <a:r>
              <a:rPr lang="en-US" dirty="0" err="1"/>
              <a:t>tolerabilitate</a:t>
            </a:r>
            <a:r>
              <a:rPr lang="en-US" dirty="0"/>
              <a:t> </a:t>
            </a:r>
            <a:r>
              <a:rPr lang="en-US" dirty="0" err="1"/>
              <a:t>scazuta</a:t>
            </a:r>
            <a:endParaRPr lang="en-US" dirty="0"/>
          </a:p>
          <a:p>
            <a:endParaRPr lang="en-US" dirty="0"/>
          </a:p>
        </p:txBody>
      </p:sp>
      <p:sp>
        <p:nvSpPr>
          <p:cNvPr id="11" name="TextBox 10">
            <a:extLst>
              <a:ext uri="{FF2B5EF4-FFF2-40B4-BE49-F238E27FC236}">
                <a16:creationId xmlns:a16="http://schemas.microsoft.com/office/drawing/2014/main" id="{E02179F8-ECE5-6C9F-2BE5-FE2021D9A33C}"/>
              </a:ext>
            </a:extLst>
          </p:cNvPr>
          <p:cNvSpPr txBox="1"/>
          <p:nvPr/>
        </p:nvSpPr>
        <p:spPr>
          <a:xfrm>
            <a:off x="304800" y="228600"/>
            <a:ext cx="6781800" cy="461665"/>
          </a:xfrm>
          <a:prstGeom prst="rect">
            <a:avLst/>
          </a:prstGeom>
          <a:noFill/>
        </p:spPr>
        <p:txBody>
          <a:bodyPr wrap="square">
            <a:spAutoFit/>
          </a:bodyPr>
          <a:lstStyle/>
          <a:p>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Provocari</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in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dezvoltarea</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noi</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medicamente</a:t>
            </a:r>
            <a:endParaRPr lang="en-US" sz="2400" dirty="0">
              <a:solidFill>
                <a:schemeClr val="bg1"/>
              </a:solidFill>
            </a:endParaRPr>
          </a:p>
        </p:txBody>
      </p:sp>
      <p:pic>
        <p:nvPicPr>
          <p:cNvPr id="12" name="Picture 11">
            <a:extLst>
              <a:ext uri="{FF2B5EF4-FFF2-40B4-BE49-F238E27FC236}">
                <a16:creationId xmlns:a16="http://schemas.microsoft.com/office/drawing/2014/main" id="{573AC51B-9C93-C2EF-F77F-167AE1C3AD12}"/>
              </a:ext>
            </a:extLst>
          </p:cNvPr>
          <p:cNvPicPr>
            <a:picLocks noChangeAspect="1"/>
          </p:cNvPicPr>
          <p:nvPr/>
        </p:nvPicPr>
        <p:blipFill>
          <a:blip r:embed="rId3"/>
          <a:stretch>
            <a:fillRect/>
          </a:stretch>
        </p:blipFill>
        <p:spPr>
          <a:xfrm>
            <a:off x="6324600" y="4769004"/>
            <a:ext cx="2619375" cy="1962003"/>
          </a:xfrm>
          <a:prstGeom prst="rect">
            <a:avLst/>
          </a:prstGeom>
        </p:spPr>
      </p:pic>
      <p:pic>
        <p:nvPicPr>
          <p:cNvPr id="7170" name="Picture 2" descr="Navigating the Integration Challenges of Automation in Drug Discovery:  End-to-End Automated Synthesis">
            <a:extLst>
              <a:ext uri="{FF2B5EF4-FFF2-40B4-BE49-F238E27FC236}">
                <a16:creationId xmlns:a16="http://schemas.microsoft.com/office/drawing/2014/main" id="{6D0825D6-254F-7C0F-5B3B-7016043937F9}"/>
              </a:ext>
            </a:extLst>
          </p:cNvPr>
          <p:cNvPicPr>
            <a:picLocks noChangeAspect="1" noChangeArrowheads="1"/>
          </p:cNvPicPr>
          <p:nvPr/>
        </p:nvPicPr>
        <p:blipFill>
          <a:blip r:embed="rId4">
            <a:clrChange>
              <a:clrFrom>
                <a:srgbClr val="FF7802"/>
              </a:clrFrom>
              <a:clrTo>
                <a:srgbClr val="FF7802">
                  <a:alpha val="0"/>
                </a:srgbClr>
              </a:clrTo>
            </a:clrChange>
            <a:extLst>
              <a:ext uri="{28A0092B-C50C-407E-A947-70E740481C1C}">
                <a14:useLocalDpi xmlns:a14="http://schemas.microsoft.com/office/drawing/2010/main" val="0"/>
              </a:ext>
            </a:extLst>
          </a:blip>
          <a:srcRect/>
          <a:stretch>
            <a:fillRect/>
          </a:stretch>
        </p:blipFill>
        <p:spPr bwMode="auto">
          <a:xfrm>
            <a:off x="334926" y="4658183"/>
            <a:ext cx="3732249" cy="20728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0680DA-EBEA-C9D5-603F-CD875E73D647}"/>
              </a:ext>
            </a:extLst>
          </p:cNvPr>
          <p:cNvSpPr txBox="1"/>
          <p:nvPr/>
        </p:nvSpPr>
        <p:spPr>
          <a:xfrm>
            <a:off x="334926" y="3048000"/>
            <a:ext cx="8610600" cy="769441"/>
          </a:xfrm>
          <a:prstGeom prst="rect">
            <a:avLst/>
          </a:prstGeom>
          <a:noFill/>
        </p:spPr>
        <p:txBody>
          <a:bodyPr wrap="square">
            <a:spAutoFit/>
          </a:bodyPr>
          <a:lstStyle/>
          <a:p>
            <a:pPr algn="just"/>
            <a:r>
              <a:rPr lang="en-US" sz="2200" kern="0" dirty="0">
                <a:solidFill>
                  <a:srgbClr val="000000"/>
                </a:solidFill>
                <a:latin typeface="Antibiotice Regular"/>
              </a:rPr>
              <a:t>Se </a:t>
            </a:r>
            <a:r>
              <a:rPr lang="en-US" sz="2200" kern="0" dirty="0" err="1">
                <a:solidFill>
                  <a:srgbClr val="000000"/>
                </a:solidFill>
                <a:latin typeface="Antibiotice Regular"/>
              </a:rPr>
              <a:t>estimeaza</a:t>
            </a:r>
            <a:r>
              <a:rPr lang="en-US" sz="2200" kern="0" dirty="0">
                <a:solidFill>
                  <a:srgbClr val="000000"/>
                </a:solidFill>
                <a:latin typeface="Antibiotice Regular"/>
              </a:rPr>
              <a:t> ca </a:t>
            </a:r>
            <a:r>
              <a:rPr lang="en-US" sz="2200" kern="0" dirty="0" err="1">
                <a:solidFill>
                  <a:srgbClr val="000000"/>
                </a:solidFill>
                <a:latin typeface="Antibiotice Regular"/>
              </a:rPr>
              <a:t>aproximativ</a:t>
            </a:r>
            <a:r>
              <a:rPr lang="en-US" sz="2200" kern="0" dirty="0">
                <a:solidFill>
                  <a:srgbClr val="000000"/>
                </a:solidFill>
                <a:latin typeface="Antibiotice Regular"/>
              </a:rPr>
              <a:t> 40% din </a:t>
            </a:r>
            <a:r>
              <a:rPr lang="en-US" sz="2200" kern="0" dirty="0" err="1">
                <a:solidFill>
                  <a:srgbClr val="000000"/>
                </a:solidFill>
                <a:latin typeface="Antibiotice Regular"/>
              </a:rPr>
              <a:t>medicamentele</a:t>
            </a:r>
            <a:r>
              <a:rPr lang="en-US" sz="2200" kern="0" dirty="0">
                <a:solidFill>
                  <a:srgbClr val="000000"/>
                </a:solidFill>
                <a:latin typeface="Antibiotice Regular"/>
              </a:rPr>
              <a:t> </a:t>
            </a:r>
            <a:r>
              <a:rPr lang="en-US" sz="2200" kern="0" dirty="0" err="1">
                <a:solidFill>
                  <a:srgbClr val="000000"/>
                </a:solidFill>
                <a:latin typeface="Antibiotice Regular"/>
              </a:rPr>
              <a:t>aprobate</a:t>
            </a:r>
            <a:r>
              <a:rPr lang="en-US" sz="2200" kern="0" dirty="0">
                <a:solidFill>
                  <a:srgbClr val="000000"/>
                </a:solidFill>
                <a:latin typeface="Antibiotice Regular"/>
              </a:rPr>
              <a:t> </a:t>
            </a:r>
            <a:r>
              <a:rPr lang="en-US" sz="2200" kern="0" dirty="0" err="1">
                <a:solidFill>
                  <a:srgbClr val="000000"/>
                </a:solidFill>
                <a:latin typeface="Antibiotice Regular"/>
              </a:rPr>
              <a:t>si</a:t>
            </a:r>
            <a:r>
              <a:rPr lang="en-US" sz="2200" kern="0" dirty="0">
                <a:solidFill>
                  <a:srgbClr val="000000"/>
                </a:solidFill>
                <a:latin typeface="Antibiotice Regular"/>
              </a:rPr>
              <a:t> </a:t>
            </a:r>
            <a:r>
              <a:rPr lang="en-US" sz="2200" kern="0" dirty="0" err="1">
                <a:solidFill>
                  <a:srgbClr val="000000"/>
                </a:solidFill>
                <a:latin typeface="Antibiotice Regular"/>
              </a:rPr>
              <a:t>aproape</a:t>
            </a:r>
            <a:r>
              <a:rPr lang="en-US" sz="2200" kern="0" dirty="0">
                <a:solidFill>
                  <a:srgbClr val="000000"/>
                </a:solidFill>
                <a:latin typeface="Antibiotice Regular"/>
              </a:rPr>
              <a:t> 90% din </a:t>
            </a:r>
            <a:r>
              <a:rPr kumimoji="0" lang="en-US" sz="2200" b="0" i="0" u="none" strike="noStrike" kern="0" cap="none" spc="0" normalizeH="0" baseline="0" noProof="0" dirty="0" err="1">
                <a:ln>
                  <a:noFill/>
                </a:ln>
                <a:solidFill>
                  <a:srgbClr val="000000"/>
                </a:solidFill>
                <a:effectLst/>
                <a:uLnTx/>
                <a:uFillTx/>
                <a:latin typeface="Antibiotice Regular"/>
                <a:ea typeface="+mn-ea"/>
                <a:cs typeface="+mn-cs"/>
              </a:rPr>
              <a:t>moleculele</a:t>
            </a:r>
            <a:r>
              <a:rPr kumimoji="0" lang="en-US" sz="2200" b="0" i="0" u="none" strike="noStrike" kern="0" cap="none" spc="0" normalizeH="0" baseline="0" noProof="0" dirty="0">
                <a:ln>
                  <a:noFill/>
                </a:ln>
                <a:solidFill>
                  <a:srgbClr val="000000"/>
                </a:solidFill>
                <a:effectLst/>
                <a:uLnTx/>
                <a:uFillTx/>
                <a:latin typeface="Antibiotice Regular"/>
                <a:ea typeface="+mn-ea"/>
                <a:cs typeface="+mn-cs"/>
              </a:rPr>
              <a:t> </a:t>
            </a:r>
            <a:r>
              <a:rPr kumimoji="0" lang="en-US" sz="2200" b="0" i="0" u="none" strike="noStrike" kern="0" cap="none" spc="0" normalizeH="0" baseline="0" noProof="0" dirty="0" err="1">
                <a:ln>
                  <a:noFill/>
                </a:ln>
                <a:solidFill>
                  <a:srgbClr val="000000"/>
                </a:solidFill>
                <a:effectLst/>
                <a:uLnTx/>
                <a:uFillTx/>
                <a:latin typeface="Antibiotice Regular"/>
                <a:ea typeface="+mn-ea"/>
                <a:cs typeface="+mn-cs"/>
              </a:rPr>
              <a:t>descoperite</a:t>
            </a:r>
            <a:r>
              <a:rPr kumimoji="0" lang="en-US" sz="2200" b="0" i="0" u="none" strike="noStrike" kern="0" cap="none" spc="0" normalizeH="0" baseline="0" noProof="0" dirty="0">
                <a:ln>
                  <a:noFill/>
                </a:ln>
                <a:solidFill>
                  <a:srgbClr val="000000"/>
                </a:solidFill>
                <a:effectLst/>
                <a:uLnTx/>
                <a:uFillTx/>
                <a:latin typeface="Antibiotice Regular"/>
                <a:ea typeface="+mn-ea"/>
                <a:cs typeface="+mn-cs"/>
              </a:rPr>
              <a:t> au o </a:t>
            </a:r>
            <a:r>
              <a:rPr kumimoji="0" lang="en-US" sz="2200" b="0" i="0" u="none" strike="noStrike" kern="0" cap="none" spc="0" normalizeH="0" baseline="0" noProof="0" dirty="0" err="1">
                <a:ln>
                  <a:noFill/>
                </a:ln>
                <a:solidFill>
                  <a:srgbClr val="000000"/>
                </a:solidFill>
                <a:effectLst/>
                <a:uLnTx/>
                <a:uFillTx/>
                <a:latin typeface="Antibiotice Regular"/>
                <a:ea typeface="+mn-ea"/>
                <a:cs typeface="+mn-cs"/>
              </a:rPr>
              <a:t>solubilitate</a:t>
            </a:r>
            <a:r>
              <a:rPr kumimoji="0" lang="en-US" sz="2200" b="0" i="0" u="none" strike="noStrike" kern="0" cap="none" spc="0" normalizeH="0" baseline="0" noProof="0" dirty="0">
                <a:ln>
                  <a:noFill/>
                </a:ln>
                <a:solidFill>
                  <a:srgbClr val="000000"/>
                </a:solidFill>
                <a:effectLst/>
                <a:uLnTx/>
                <a:uFillTx/>
                <a:latin typeface="Antibiotice Regular"/>
                <a:ea typeface="+mn-ea"/>
                <a:cs typeface="+mn-cs"/>
              </a:rPr>
              <a:t> </a:t>
            </a:r>
            <a:r>
              <a:rPr kumimoji="0" lang="en-US" sz="2200" b="0" i="0" u="none" strike="noStrike" kern="0" cap="none" spc="0" normalizeH="0" baseline="0" noProof="0" dirty="0" err="1">
                <a:ln>
                  <a:noFill/>
                </a:ln>
                <a:solidFill>
                  <a:srgbClr val="000000"/>
                </a:solidFill>
                <a:effectLst/>
                <a:uLnTx/>
                <a:uFillTx/>
                <a:latin typeface="Antibiotice Regular"/>
                <a:ea typeface="+mn-ea"/>
                <a:cs typeface="+mn-cs"/>
              </a:rPr>
              <a:t>scazuta</a:t>
            </a:r>
            <a:r>
              <a:rPr kumimoji="0" lang="en-US" sz="2200" b="0" i="0" u="none" strike="noStrike" kern="0" cap="none" spc="0" normalizeH="0" baseline="0" noProof="0" dirty="0">
                <a:ln>
                  <a:noFill/>
                </a:ln>
                <a:solidFill>
                  <a:srgbClr val="000000"/>
                </a:solidFill>
                <a:effectLst/>
                <a:uLnTx/>
                <a:uFillTx/>
                <a:latin typeface="Antibiotice Regular"/>
                <a:ea typeface="+mn-ea"/>
                <a:cs typeface="+mn-cs"/>
              </a:rPr>
              <a:t>. </a:t>
            </a:r>
            <a:endParaRPr lang="en-US" dirty="0"/>
          </a:p>
        </p:txBody>
      </p:sp>
    </p:spTree>
    <p:extLst>
      <p:ext uri="{BB962C8B-B14F-4D97-AF65-F5344CB8AC3E}">
        <p14:creationId xmlns:p14="http://schemas.microsoft.com/office/powerpoint/2010/main" val="22032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65B6FD-0DF8-B6C6-F082-0C6D84CE7578}"/>
              </a:ext>
            </a:extLst>
          </p:cNvPr>
          <p:cNvSpPr txBox="1"/>
          <p:nvPr/>
        </p:nvSpPr>
        <p:spPr>
          <a:xfrm>
            <a:off x="462516" y="1312023"/>
            <a:ext cx="8382000" cy="4425827"/>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endParaRPr kumimoji="0" lang="en-US" sz="2200" b="0" i="0" u="none" strike="noStrike" kern="0" cap="none" spc="0" normalizeH="0" baseline="0" noProof="0" dirty="0">
              <a:ln>
                <a:noFill/>
              </a:ln>
              <a:solidFill>
                <a:srgbClr val="000000"/>
              </a:solidFill>
              <a:effectLst/>
              <a:uLnTx/>
              <a:uFillTx/>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Obtinerea</a:t>
            </a:r>
            <a:r>
              <a:rPr lang="en-US" sz="2200" kern="0" dirty="0">
                <a:solidFill>
                  <a:schemeClr val="tx1"/>
                </a:solidFill>
                <a:latin typeface="Antibiotice Regular"/>
              </a:rPr>
              <a:t> de </a:t>
            </a:r>
            <a:r>
              <a:rPr lang="en-US" sz="2200" kern="0" dirty="0" err="1">
                <a:solidFill>
                  <a:schemeClr val="tx1"/>
                </a:solidFill>
                <a:latin typeface="Antibiotice Regular"/>
              </a:rPr>
              <a:t>saruri</a:t>
            </a:r>
            <a:r>
              <a:rPr lang="en-US" sz="2200" kern="0" dirty="0">
                <a:solidFill>
                  <a:schemeClr val="tx1"/>
                </a:solidFill>
                <a:latin typeface="Antibiotice Regular"/>
              </a:rPr>
              <a:t> ale </a:t>
            </a:r>
            <a:r>
              <a:rPr lang="en-US" sz="2200" kern="0" dirty="0" err="1">
                <a:solidFill>
                  <a:schemeClr val="tx1"/>
                </a:solidFill>
                <a:latin typeface="Antibiotice Regular"/>
              </a:rPr>
              <a:t>substantei</a:t>
            </a:r>
            <a:r>
              <a:rPr lang="en-US" sz="2200" kern="0" dirty="0">
                <a:solidFill>
                  <a:schemeClr val="tx1"/>
                </a:solidFill>
                <a:latin typeface="Antibiotice Regular"/>
              </a:rPr>
              <a:t> active</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i="0" u="none" strike="noStrike" kern="0" cap="none" spc="0" normalizeH="0" baseline="0" noProof="0" dirty="0" err="1">
                <a:ln>
                  <a:noFill/>
                </a:ln>
                <a:solidFill>
                  <a:schemeClr val="tx1"/>
                </a:solidFill>
                <a:effectLst/>
                <a:uLnTx/>
                <a:uFillTx/>
                <a:latin typeface="Antibiotice Regular"/>
              </a:rPr>
              <a:t>Modificarea</a:t>
            </a:r>
            <a:r>
              <a:rPr kumimoji="0" lang="en-US" sz="2200" i="0" u="none" strike="noStrike" kern="0" cap="none" spc="0" normalizeH="0" baseline="0" noProof="0" dirty="0">
                <a:ln>
                  <a:noFill/>
                </a:ln>
                <a:solidFill>
                  <a:schemeClr val="tx1"/>
                </a:solidFill>
                <a:effectLst/>
                <a:uLnTx/>
                <a:uFillTx/>
                <a:latin typeface="Antibiotice Regular"/>
              </a:rPr>
              <a:t> API cu </a:t>
            </a:r>
            <a:r>
              <a:rPr kumimoji="0" lang="en-US" sz="2200" i="0" u="none" strike="noStrike" kern="0" cap="none" spc="0" normalizeH="0" baseline="0" noProof="0" dirty="0" err="1">
                <a:ln>
                  <a:noFill/>
                </a:ln>
                <a:solidFill>
                  <a:schemeClr val="tx1"/>
                </a:solidFill>
                <a:effectLst/>
                <a:uLnTx/>
                <a:uFillTx/>
                <a:latin typeface="Antibiotice Regular"/>
              </a:rPr>
              <a:t>grupari</a:t>
            </a:r>
            <a:r>
              <a:rPr kumimoji="0" lang="en-US" sz="2200" i="0" u="none" strike="noStrike" kern="0" cap="none" spc="0" normalizeH="0" baseline="0" noProof="0" dirty="0">
                <a:ln>
                  <a:noFill/>
                </a:ln>
                <a:solidFill>
                  <a:schemeClr val="tx1"/>
                </a:solidFill>
                <a:effectLst/>
                <a:uLnTx/>
                <a:uFillTx/>
                <a:latin typeface="Antibiotice Regular"/>
              </a:rPr>
              <a:t> </a:t>
            </a:r>
            <a:r>
              <a:rPr kumimoji="0" lang="en-US" sz="2200" i="0" u="none" strike="noStrike" kern="0" cap="none" spc="0" normalizeH="0" baseline="0" noProof="0" dirty="0" err="1">
                <a:ln>
                  <a:noFill/>
                </a:ln>
                <a:solidFill>
                  <a:schemeClr val="tx1"/>
                </a:solidFill>
                <a:effectLst/>
                <a:uLnTx/>
                <a:uFillTx/>
                <a:latin typeface="Antibiotice Regular"/>
              </a:rPr>
              <a:t>sensibile</a:t>
            </a:r>
            <a:r>
              <a:rPr kumimoji="0" lang="en-US" sz="2200" i="0" u="none" strike="noStrike" kern="0" cap="none" spc="0" normalizeH="0" baseline="0" noProof="0" dirty="0">
                <a:ln>
                  <a:noFill/>
                </a:ln>
                <a:solidFill>
                  <a:schemeClr val="tx1"/>
                </a:solidFill>
                <a:effectLst/>
                <a:uLnTx/>
                <a:uFillTx/>
                <a:latin typeface="Antibiotice Regular"/>
              </a:rPr>
              <a:t> la pH</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Solubilizarea</a:t>
            </a:r>
            <a:r>
              <a:rPr lang="en-US" sz="2200" kern="0" dirty="0">
                <a:solidFill>
                  <a:schemeClr val="tx1"/>
                </a:solidFill>
                <a:latin typeface="Antibiotice Regular"/>
              </a:rPr>
              <a:t> in </a:t>
            </a:r>
            <a:r>
              <a:rPr lang="en-US" sz="2200" kern="0" dirty="0" err="1">
                <a:solidFill>
                  <a:schemeClr val="tx1"/>
                </a:solidFill>
                <a:latin typeface="Antibiotice Regular"/>
              </a:rPr>
              <a:t>amestec</a:t>
            </a:r>
            <a:r>
              <a:rPr lang="en-US" sz="2200" kern="0" dirty="0">
                <a:solidFill>
                  <a:schemeClr val="tx1"/>
                </a:solidFill>
                <a:latin typeface="Antibiotice Regular"/>
              </a:rPr>
              <a:t> de solvent/surfactant</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Obtinerea</a:t>
            </a:r>
            <a:r>
              <a:rPr lang="en-US" sz="2200" kern="0" dirty="0">
                <a:solidFill>
                  <a:schemeClr val="tx1"/>
                </a:solidFill>
                <a:latin typeface="Antibiotice Regular"/>
              </a:rPr>
              <a:t> de </a:t>
            </a:r>
            <a:r>
              <a:rPr lang="en-US" sz="2200" kern="0" dirty="0" err="1">
                <a:solidFill>
                  <a:schemeClr val="tx1"/>
                </a:solidFill>
                <a:latin typeface="Antibiotice Regular"/>
              </a:rPr>
              <a:t>forme</a:t>
            </a:r>
            <a:r>
              <a:rPr lang="en-US" sz="2200" kern="0" dirty="0">
                <a:solidFill>
                  <a:schemeClr val="tx1"/>
                </a:solidFill>
                <a:latin typeface="Antibiotice Regular"/>
              </a:rPr>
              <a:t> </a:t>
            </a:r>
            <a:r>
              <a:rPr lang="en-US" sz="2200" kern="0" dirty="0" err="1">
                <a:solidFill>
                  <a:schemeClr val="tx1"/>
                </a:solidFill>
                <a:latin typeface="Antibiotice Regular"/>
              </a:rPr>
              <a:t>amorfe</a:t>
            </a:r>
            <a:r>
              <a:rPr lang="en-US" sz="2200" kern="0" dirty="0">
                <a:solidFill>
                  <a:schemeClr val="tx1"/>
                </a:solidFill>
                <a:latin typeface="Antibiotice Regular"/>
              </a:rPr>
              <a:t> </a:t>
            </a:r>
            <a:r>
              <a:rPr lang="en-US" sz="2200" kern="0" dirty="0" err="1">
                <a:solidFill>
                  <a:schemeClr val="tx1"/>
                </a:solidFill>
                <a:latin typeface="Antibiotice Regular"/>
              </a:rPr>
              <a:t>sau</a:t>
            </a:r>
            <a:r>
              <a:rPr lang="en-US" sz="2200" kern="0" dirty="0">
                <a:solidFill>
                  <a:schemeClr val="tx1"/>
                </a:solidFill>
                <a:latin typeface="Antibiotice Regular"/>
              </a:rPr>
              <a:t> </a:t>
            </a:r>
            <a:r>
              <a:rPr lang="en-US" sz="2200" kern="0" dirty="0" err="1">
                <a:solidFill>
                  <a:schemeClr val="tx1"/>
                </a:solidFill>
                <a:latin typeface="Antibiotice Regular"/>
              </a:rPr>
              <a:t>cocristale</a:t>
            </a:r>
            <a:endParaRPr lang="en-US" sz="2200" kern="0" dirty="0">
              <a:solidFill>
                <a:schemeClr val="tx1"/>
              </a:solidFill>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i="0" u="none" strike="noStrike" kern="0" cap="none" spc="0" normalizeH="0" baseline="0" noProof="0" dirty="0" err="1">
                <a:ln>
                  <a:noFill/>
                </a:ln>
                <a:solidFill>
                  <a:schemeClr val="tx1"/>
                </a:solidFill>
                <a:effectLst/>
                <a:uLnTx/>
                <a:uFillTx/>
                <a:latin typeface="Antibiotice Regular"/>
              </a:rPr>
              <a:t>Micele</a:t>
            </a:r>
            <a:r>
              <a:rPr kumimoji="0" lang="en-US" sz="2200" i="0" u="none" strike="noStrike" kern="0" cap="none" spc="0" normalizeH="0" baseline="0" noProof="0" dirty="0">
                <a:ln>
                  <a:noFill/>
                </a:ln>
                <a:solidFill>
                  <a:schemeClr val="tx1"/>
                </a:solidFill>
                <a:effectLst/>
                <a:uLnTx/>
                <a:uFillTx/>
                <a:latin typeface="Antibiotice Regular"/>
              </a:rPr>
              <a:t> </a:t>
            </a:r>
            <a:r>
              <a:rPr kumimoji="0" lang="en-US" sz="2200" i="0" u="none" strike="noStrike" kern="0" cap="none" spc="0" normalizeH="0" baseline="0" noProof="0" dirty="0" err="1">
                <a:ln>
                  <a:noFill/>
                </a:ln>
                <a:solidFill>
                  <a:schemeClr val="tx1"/>
                </a:solidFill>
                <a:effectLst/>
                <a:uLnTx/>
                <a:uFillTx/>
                <a:latin typeface="Antibiotice Regular"/>
              </a:rPr>
              <a:t>polimerice</a:t>
            </a:r>
            <a:endParaRPr kumimoji="0" lang="en-US" sz="2200" i="0" u="none" strike="noStrike" kern="0" cap="none" spc="0" normalizeH="0" baseline="0" noProof="0" dirty="0">
              <a:ln>
                <a:noFill/>
              </a:ln>
              <a:solidFill>
                <a:schemeClr val="tx1"/>
              </a:solidFill>
              <a:effectLst/>
              <a:uLnTx/>
              <a:uFillTx/>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Reducerea</a:t>
            </a:r>
            <a:r>
              <a:rPr lang="en-US" sz="2200" kern="0" dirty="0">
                <a:solidFill>
                  <a:schemeClr val="tx1"/>
                </a:solidFill>
                <a:latin typeface="Antibiotice Regular"/>
              </a:rPr>
              <a:t> </a:t>
            </a:r>
            <a:r>
              <a:rPr lang="en-US" sz="2200" kern="0" dirty="0" err="1">
                <a:solidFill>
                  <a:schemeClr val="tx1"/>
                </a:solidFill>
                <a:latin typeface="Antibiotice Regular"/>
              </a:rPr>
              <a:t>dimensiunii</a:t>
            </a:r>
            <a:r>
              <a:rPr lang="en-US" sz="2200" kern="0" dirty="0">
                <a:solidFill>
                  <a:schemeClr val="tx1"/>
                </a:solidFill>
                <a:latin typeface="Antibiotice Regular"/>
              </a:rPr>
              <a:t> de </a:t>
            </a:r>
            <a:r>
              <a:rPr lang="en-US" sz="2200" kern="0" dirty="0" err="1">
                <a:solidFill>
                  <a:schemeClr val="tx1"/>
                </a:solidFill>
                <a:latin typeface="Antibiotice Regular"/>
              </a:rPr>
              <a:t>particule</a:t>
            </a:r>
            <a:r>
              <a:rPr lang="en-US" sz="2200" kern="0" dirty="0">
                <a:solidFill>
                  <a:schemeClr val="tx1"/>
                </a:solidFill>
                <a:latin typeface="Antibiotice Regular"/>
              </a:rPr>
              <a:t> a </a:t>
            </a:r>
            <a:r>
              <a:rPr lang="en-US" sz="2200" kern="0" dirty="0" err="1">
                <a:solidFill>
                  <a:schemeClr val="tx1"/>
                </a:solidFill>
                <a:latin typeface="Antibiotice Regular"/>
              </a:rPr>
              <a:t>substantei</a:t>
            </a:r>
            <a:r>
              <a:rPr lang="en-US" sz="2200" kern="0" dirty="0">
                <a:solidFill>
                  <a:schemeClr val="tx1"/>
                </a:solidFill>
                <a:latin typeface="Antibiotice Regular"/>
              </a:rPr>
              <a:t> active </a:t>
            </a:r>
            <a:r>
              <a:rPr lang="en-US" sz="2200" kern="0" dirty="0" err="1">
                <a:solidFill>
                  <a:schemeClr val="tx1"/>
                </a:solidFill>
                <a:latin typeface="Antibiotice Regular"/>
              </a:rPr>
              <a:t>pana</a:t>
            </a:r>
            <a:r>
              <a:rPr lang="en-US" sz="2200" kern="0" dirty="0">
                <a:solidFill>
                  <a:schemeClr val="tx1"/>
                </a:solidFill>
                <a:latin typeface="Antibiotice Regular"/>
              </a:rPr>
              <a:t> la </a:t>
            </a:r>
            <a:r>
              <a:rPr lang="en-US" sz="2200" kern="0" dirty="0" err="1">
                <a:solidFill>
                  <a:schemeClr val="tx1"/>
                </a:solidFill>
                <a:latin typeface="Antibiotice Regular"/>
              </a:rPr>
              <a:t>nivel</a:t>
            </a:r>
            <a:r>
              <a:rPr lang="en-US" sz="2200" kern="0" dirty="0">
                <a:solidFill>
                  <a:schemeClr val="tx1"/>
                </a:solidFill>
                <a:latin typeface="Antibiotice Regular"/>
              </a:rPr>
              <a:t> nano</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Nanoparticule</a:t>
            </a:r>
            <a:r>
              <a:rPr lang="en-US" sz="2200" kern="0" dirty="0">
                <a:solidFill>
                  <a:schemeClr val="tx1"/>
                </a:solidFill>
                <a:latin typeface="Antibiotice Regular"/>
              </a:rPr>
              <a:t> solid-lipid</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i="0" u="none" strike="noStrike" kern="0" cap="none" spc="0" normalizeH="0" baseline="0" noProof="0" dirty="0" err="1">
                <a:ln>
                  <a:noFill/>
                </a:ln>
                <a:solidFill>
                  <a:schemeClr val="tx1"/>
                </a:solidFill>
                <a:effectLst/>
                <a:uLnTx/>
                <a:uFillTx/>
                <a:latin typeface="Antibiotice Regular"/>
              </a:rPr>
              <a:t>Lipozomi</a:t>
            </a:r>
            <a:r>
              <a:rPr kumimoji="0" lang="en-US" sz="2200" i="0" u="none" strike="noStrike" kern="0" cap="none" spc="0" normalizeH="0" baseline="0" noProof="0" dirty="0">
                <a:ln>
                  <a:noFill/>
                </a:ln>
                <a:solidFill>
                  <a:schemeClr val="tx1"/>
                </a:solidFill>
                <a:effectLst/>
                <a:uLnTx/>
                <a:uFillTx/>
                <a:latin typeface="Antibiotice Regular"/>
              </a:rPr>
              <a:t> </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tx1"/>
                </a:solidFill>
                <a:latin typeface="Antibiotice Regular"/>
              </a:rPr>
              <a:t>Microemulsii</a:t>
            </a:r>
            <a:r>
              <a:rPr lang="en-US" sz="2200" kern="0" dirty="0">
                <a:solidFill>
                  <a:schemeClr val="tx1"/>
                </a:solidFill>
                <a:latin typeface="Antibiotice Regular"/>
              </a:rPr>
              <a:t> </a:t>
            </a:r>
            <a:endParaRPr kumimoji="0" lang="en-US" sz="2200" i="0" u="none" strike="noStrike" kern="0" cap="none" spc="0" normalizeH="0" baseline="0" noProof="0" dirty="0">
              <a:ln>
                <a:noFill/>
              </a:ln>
              <a:solidFill>
                <a:schemeClr val="tx1"/>
              </a:solidFill>
              <a:effectLst/>
              <a:uLnTx/>
              <a:uFillTx/>
              <a:latin typeface="Antibiotice Regular"/>
            </a:endParaRPr>
          </a:p>
        </p:txBody>
      </p:sp>
      <p:sp>
        <p:nvSpPr>
          <p:cNvPr id="6" name="TextBox 5">
            <a:extLst>
              <a:ext uri="{FF2B5EF4-FFF2-40B4-BE49-F238E27FC236}">
                <a16:creationId xmlns:a16="http://schemas.microsoft.com/office/drawing/2014/main" id="{FF6DFAE4-A5ED-D0D5-510C-40FABAC30F13}"/>
              </a:ext>
            </a:extLst>
          </p:cNvPr>
          <p:cNvSpPr txBox="1"/>
          <p:nvPr/>
        </p:nvSpPr>
        <p:spPr>
          <a:xfrm>
            <a:off x="533400" y="152400"/>
            <a:ext cx="6019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Pct val="65000"/>
              <a:buFontTx/>
              <a:buNone/>
              <a:tabLst/>
              <a:defRPr/>
            </a:pP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Strategii</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tehnologice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imbunatatire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solubilitatii</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pic>
        <p:nvPicPr>
          <p:cNvPr id="2" name="Picture 2" descr="Administrarea medicamentelor pe cale parenterală – Pagina de Nursing">
            <a:extLst>
              <a:ext uri="{FF2B5EF4-FFF2-40B4-BE49-F238E27FC236}">
                <a16:creationId xmlns:a16="http://schemas.microsoft.com/office/drawing/2014/main" id="{DC2A46D4-77B4-B2F2-E988-F3FB8F040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46" y="4181475"/>
            <a:ext cx="26765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9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D80D56-E15D-3F75-397D-1A3AB6A19C88}"/>
              </a:ext>
            </a:extLst>
          </p:cNvPr>
          <p:cNvGrpSpPr/>
          <p:nvPr/>
        </p:nvGrpSpPr>
        <p:grpSpPr>
          <a:xfrm>
            <a:off x="462516" y="1312023"/>
            <a:ext cx="8382000" cy="4425827"/>
            <a:chOff x="520995" y="1540623"/>
            <a:chExt cx="8382000" cy="4425827"/>
          </a:xfrm>
        </p:grpSpPr>
        <p:sp>
          <p:nvSpPr>
            <p:cNvPr id="4" name="TextBox 3">
              <a:extLst>
                <a:ext uri="{FF2B5EF4-FFF2-40B4-BE49-F238E27FC236}">
                  <a16:creationId xmlns:a16="http://schemas.microsoft.com/office/drawing/2014/main" id="{3865B6FD-0DF8-B6C6-F082-0C6D84CE7578}"/>
                </a:ext>
              </a:extLst>
            </p:cNvPr>
            <p:cNvSpPr txBox="1"/>
            <p:nvPr/>
          </p:nvSpPr>
          <p:spPr>
            <a:xfrm>
              <a:off x="520995" y="1540623"/>
              <a:ext cx="8382000" cy="4425827"/>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Pct val="65000"/>
                <a:tabLst/>
                <a:defRPr/>
              </a:pPr>
              <a:endParaRPr kumimoji="0" lang="en-US" sz="2200" b="0" i="0" u="none" strike="noStrike" kern="0" cap="none" spc="0" normalizeH="0" baseline="0" noProof="0" dirty="0">
                <a:ln>
                  <a:noFill/>
                </a:ln>
                <a:solidFill>
                  <a:srgbClr val="000000"/>
                </a:solidFill>
                <a:effectLst/>
                <a:uLnTx/>
                <a:uFillTx/>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Obtinerea</a:t>
              </a:r>
              <a:r>
                <a:rPr lang="en-US" sz="2200" kern="0" dirty="0">
                  <a:solidFill>
                    <a:schemeClr val="bg2">
                      <a:lumMod val="75000"/>
                    </a:schemeClr>
                  </a:solidFill>
                  <a:latin typeface="Antibiotice Regular"/>
                </a:rPr>
                <a:t> de </a:t>
              </a:r>
              <a:r>
                <a:rPr lang="en-US" sz="2200" kern="0" dirty="0" err="1">
                  <a:solidFill>
                    <a:schemeClr val="bg2">
                      <a:lumMod val="75000"/>
                    </a:schemeClr>
                  </a:solidFill>
                  <a:latin typeface="Antibiotice Regular"/>
                </a:rPr>
                <a:t>saruri</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aler</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substantei</a:t>
              </a:r>
              <a:r>
                <a:rPr lang="en-US" sz="2200" kern="0" dirty="0">
                  <a:solidFill>
                    <a:schemeClr val="bg2">
                      <a:lumMod val="75000"/>
                    </a:schemeClr>
                  </a:solidFill>
                  <a:latin typeface="Antibiotice Regular"/>
                </a:rPr>
                <a:t> active</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b="0" i="0" u="none" strike="noStrike" kern="0" cap="none" spc="0" normalizeH="0" baseline="0" noProof="0" dirty="0" err="1">
                  <a:ln>
                    <a:noFill/>
                  </a:ln>
                  <a:solidFill>
                    <a:schemeClr val="bg2">
                      <a:lumMod val="75000"/>
                    </a:schemeClr>
                  </a:solidFill>
                  <a:effectLst/>
                  <a:uLnTx/>
                  <a:uFillTx/>
                  <a:latin typeface="Antibiotice Regular"/>
                </a:rPr>
                <a:t>Modificarea</a:t>
              </a:r>
              <a:r>
                <a:rPr kumimoji="0" lang="en-US" sz="2200" b="0" i="0" u="none" strike="noStrike" kern="0" cap="none" spc="0" normalizeH="0" baseline="0" noProof="0" dirty="0">
                  <a:ln>
                    <a:noFill/>
                  </a:ln>
                  <a:solidFill>
                    <a:schemeClr val="bg2">
                      <a:lumMod val="75000"/>
                    </a:schemeClr>
                  </a:solidFill>
                  <a:effectLst/>
                  <a:uLnTx/>
                  <a:uFillTx/>
                  <a:latin typeface="Antibiotice Regular"/>
                </a:rPr>
                <a:t> API cu </a:t>
              </a:r>
              <a:r>
                <a:rPr kumimoji="0" lang="en-US" sz="2200" b="0" i="0" u="none" strike="noStrike" kern="0" cap="none" spc="0" normalizeH="0" baseline="0" noProof="0" dirty="0" err="1">
                  <a:ln>
                    <a:noFill/>
                  </a:ln>
                  <a:solidFill>
                    <a:schemeClr val="bg2">
                      <a:lumMod val="75000"/>
                    </a:schemeClr>
                  </a:solidFill>
                  <a:effectLst/>
                  <a:uLnTx/>
                  <a:uFillTx/>
                  <a:latin typeface="Antibiotice Regular"/>
                </a:rPr>
                <a:t>grupari</a:t>
              </a:r>
              <a:r>
                <a:rPr kumimoji="0" lang="en-US" sz="2200" b="0" i="0" u="none" strike="noStrike" kern="0" cap="none" spc="0" normalizeH="0" baseline="0" noProof="0" dirty="0">
                  <a:ln>
                    <a:noFill/>
                  </a:ln>
                  <a:solidFill>
                    <a:schemeClr val="bg2">
                      <a:lumMod val="75000"/>
                    </a:schemeClr>
                  </a:solidFill>
                  <a:effectLst/>
                  <a:uLnTx/>
                  <a:uFillTx/>
                  <a:latin typeface="Antibiotice Regular"/>
                </a:rPr>
                <a:t> </a:t>
              </a:r>
              <a:r>
                <a:rPr kumimoji="0" lang="en-US" sz="2200" b="0" i="0" u="none" strike="noStrike" kern="0" cap="none" spc="0" normalizeH="0" baseline="0" noProof="0" dirty="0" err="1">
                  <a:ln>
                    <a:noFill/>
                  </a:ln>
                  <a:solidFill>
                    <a:schemeClr val="bg2">
                      <a:lumMod val="75000"/>
                    </a:schemeClr>
                  </a:solidFill>
                  <a:effectLst/>
                  <a:uLnTx/>
                  <a:uFillTx/>
                  <a:latin typeface="Antibiotice Regular"/>
                </a:rPr>
                <a:t>sensibile</a:t>
              </a:r>
              <a:r>
                <a:rPr kumimoji="0" lang="en-US" sz="2200" b="0" i="0" u="none" strike="noStrike" kern="0" cap="none" spc="0" normalizeH="0" baseline="0" noProof="0" dirty="0">
                  <a:ln>
                    <a:noFill/>
                  </a:ln>
                  <a:solidFill>
                    <a:schemeClr val="bg2">
                      <a:lumMod val="75000"/>
                    </a:schemeClr>
                  </a:solidFill>
                  <a:effectLst/>
                  <a:uLnTx/>
                  <a:uFillTx/>
                  <a:latin typeface="Antibiotice Regular"/>
                </a:rPr>
                <a:t> la pH</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Solubilizarea</a:t>
              </a:r>
              <a:r>
                <a:rPr lang="en-US" sz="2200" kern="0" dirty="0">
                  <a:solidFill>
                    <a:schemeClr val="bg2">
                      <a:lumMod val="75000"/>
                    </a:schemeClr>
                  </a:solidFill>
                  <a:latin typeface="Antibiotice Regular"/>
                </a:rPr>
                <a:t> in </a:t>
              </a:r>
              <a:r>
                <a:rPr lang="en-US" sz="2200" kern="0" dirty="0" err="1">
                  <a:solidFill>
                    <a:schemeClr val="bg2">
                      <a:lumMod val="75000"/>
                    </a:schemeClr>
                  </a:solidFill>
                  <a:latin typeface="Antibiotice Regular"/>
                </a:rPr>
                <a:t>amestec</a:t>
              </a:r>
              <a:r>
                <a:rPr lang="en-US" sz="2200" kern="0" dirty="0">
                  <a:solidFill>
                    <a:schemeClr val="bg2">
                      <a:lumMod val="75000"/>
                    </a:schemeClr>
                  </a:solidFill>
                  <a:latin typeface="Antibiotice Regular"/>
                </a:rPr>
                <a:t> de solvent/surfactant</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Obtinerea</a:t>
              </a:r>
              <a:r>
                <a:rPr lang="en-US" sz="2200" kern="0" dirty="0">
                  <a:solidFill>
                    <a:schemeClr val="bg2">
                      <a:lumMod val="75000"/>
                    </a:schemeClr>
                  </a:solidFill>
                  <a:latin typeface="Antibiotice Regular"/>
                </a:rPr>
                <a:t> de </a:t>
              </a:r>
              <a:r>
                <a:rPr lang="en-US" sz="2200" kern="0" dirty="0" err="1">
                  <a:solidFill>
                    <a:schemeClr val="bg2">
                      <a:lumMod val="75000"/>
                    </a:schemeClr>
                  </a:solidFill>
                  <a:latin typeface="Antibiotice Regular"/>
                </a:rPr>
                <a:t>forme</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amorfe</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sau</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cocristale</a:t>
              </a:r>
              <a:endParaRPr lang="en-US" sz="2200" kern="0" dirty="0">
                <a:solidFill>
                  <a:schemeClr val="bg2">
                    <a:lumMod val="75000"/>
                  </a:schemeClr>
                </a:solidFill>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b="1" i="0" u="none" strike="noStrike" kern="0" cap="none" spc="0" normalizeH="0" baseline="0" noProof="0" dirty="0" err="1">
                  <a:ln>
                    <a:noFill/>
                  </a:ln>
                  <a:solidFill>
                    <a:srgbClr val="000000"/>
                  </a:solidFill>
                  <a:effectLst/>
                  <a:uLnTx/>
                  <a:uFillTx/>
                  <a:latin typeface="Antibiotice Regular"/>
                </a:rPr>
                <a:t>Micele</a:t>
              </a:r>
              <a:r>
                <a:rPr kumimoji="0" lang="en-US" sz="2200" b="1" i="0" u="none" strike="noStrike" kern="0" cap="none" spc="0" normalizeH="0" baseline="0" noProof="0" dirty="0">
                  <a:ln>
                    <a:noFill/>
                  </a:ln>
                  <a:solidFill>
                    <a:srgbClr val="000000"/>
                  </a:solidFill>
                  <a:effectLst/>
                  <a:uLnTx/>
                  <a:uFillTx/>
                  <a:latin typeface="Antibiotice Regular"/>
                </a:rPr>
                <a:t> </a:t>
              </a:r>
              <a:r>
                <a:rPr kumimoji="0" lang="en-US" sz="2200" b="1" i="0" u="none" strike="noStrike" kern="0" cap="none" spc="0" normalizeH="0" baseline="0" noProof="0" dirty="0" err="1">
                  <a:ln>
                    <a:noFill/>
                  </a:ln>
                  <a:solidFill>
                    <a:srgbClr val="000000"/>
                  </a:solidFill>
                  <a:effectLst/>
                  <a:uLnTx/>
                  <a:uFillTx/>
                  <a:latin typeface="Antibiotice Regular"/>
                </a:rPr>
                <a:t>polimerice</a:t>
              </a:r>
              <a:endParaRPr kumimoji="0" lang="en-US" sz="2200" b="1" i="0" u="none" strike="noStrike" kern="0" cap="none" spc="0" normalizeH="0" baseline="0" noProof="0" dirty="0">
                <a:ln>
                  <a:noFill/>
                </a:ln>
                <a:solidFill>
                  <a:srgbClr val="000000"/>
                </a:solidFill>
                <a:effectLst/>
                <a:uLnTx/>
                <a:uFillTx/>
                <a:latin typeface="Antibiotice Regular"/>
              </a:endParaRP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Reducerea</a:t>
              </a:r>
              <a:r>
                <a:rPr lang="en-US" sz="2200" kern="0" dirty="0">
                  <a:solidFill>
                    <a:schemeClr val="bg2">
                      <a:lumMod val="75000"/>
                    </a:schemeClr>
                  </a:solidFill>
                  <a:latin typeface="Antibiotice Regular"/>
                </a:rPr>
                <a:t> </a:t>
              </a:r>
              <a:r>
                <a:rPr lang="en-US" sz="2200" kern="0" dirty="0" err="1">
                  <a:solidFill>
                    <a:schemeClr val="bg2">
                      <a:lumMod val="75000"/>
                    </a:schemeClr>
                  </a:solidFill>
                  <a:latin typeface="Antibiotice Regular"/>
                </a:rPr>
                <a:t>dimensiunii</a:t>
              </a:r>
              <a:r>
                <a:rPr lang="en-US" sz="2200" kern="0" dirty="0">
                  <a:solidFill>
                    <a:schemeClr val="bg2">
                      <a:lumMod val="75000"/>
                    </a:schemeClr>
                  </a:solidFill>
                  <a:latin typeface="Antibiotice Regular"/>
                </a:rPr>
                <a:t> de </a:t>
              </a:r>
              <a:r>
                <a:rPr lang="en-US" sz="2200" kern="0" dirty="0" err="1">
                  <a:solidFill>
                    <a:schemeClr val="bg2">
                      <a:lumMod val="75000"/>
                    </a:schemeClr>
                  </a:solidFill>
                  <a:latin typeface="Antibiotice Regular"/>
                </a:rPr>
                <a:t>particule</a:t>
              </a:r>
              <a:r>
                <a:rPr lang="en-US" sz="2200" kern="0" dirty="0">
                  <a:solidFill>
                    <a:schemeClr val="bg2">
                      <a:lumMod val="75000"/>
                    </a:schemeClr>
                  </a:solidFill>
                  <a:latin typeface="Antibiotice Regular"/>
                </a:rPr>
                <a:t> a </a:t>
              </a:r>
              <a:r>
                <a:rPr lang="en-US" sz="2200" kern="0" dirty="0" err="1">
                  <a:solidFill>
                    <a:schemeClr val="bg2">
                      <a:lumMod val="75000"/>
                    </a:schemeClr>
                  </a:solidFill>
                  <a:latin typeface="Antibiotice Regular"/>
                </a:rPr>
                <a:t>substantei</a:t>
              </a:r>
              <a:r>
                <a:rPr lang="en-US" sz="2200" kern="0" dirty="0">
                  <a:solidFill>
                    <a:schemeClr val="bg2">
                      <a:lumMod val="75000"/>
                    </a:schemeClr>
                  </a:solidFill>
                  <a:latin typeface="Antibiotice Regular"/>
                </a:rPr>
                <a:t> active </a:t>
              </a:r>
              <a:r>
                <a:rPr lang="en-US" sz="2200" kern="0" dirty="0" err="1">
                  <a:solidFill>
                    <a:schemeClr val="bg2">
                      <a:lumMod val="75000"/>
                    </a:schemeClr>
                  </a:solidFill>
                  <a:latin typeface="Antibiotice Regular"/>
                </a:rPr>
                <a:t>pana</a:t>
              </a:r>
              <a:r>
                <a:rPr lang="en-US" sz="2200" kern="0" dirty="0">
                  <a:solidFill>
                    <a:schemeClr val="bg2">
                      <a:lumMod val="75000"/>
                    </a:schemeClr>
                  </a:solidFill>
                  <a:latin typeface="Antibiotice Regular"/>
                </a:rPr>
                <a:t> la </a:t>
              </a:r>
              <a:r>
                <a:rPr lang="en-US" sz="2200" kern="0" dirty="0" err="1">
                  <a:solidFill>
                    <a:schemeClr val="bg2">
                      <a:lumMod val="75000"/>
                    </a:schemeClr>
                  </a:solidFill>
                  <a:latin typeface="Antibiotice Regular"/>
                </a:rPr>
                <a:t>nivel</a:t>
              </a:r>
              <a:r>
                <a:rPr lang="en-US" sz="2200" kern="0" dirty="0">
                  <a:solidFill>
                    <a:schemeClr val="bg2">
                      <a:lumMod val="75000"/>
                    </a:schemeClr>
                  </a:solidFill>
                  <a:latin typeface="Antibiotice Regular"/>
                </a:rPr>
                <a:t> nano</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Nanoparticule</a:t>
              </a:r>
              <a:r>
                <a:rPr lang="en-US" sz="2200" kern="0" dirty="0">
                  <a:solidFill>
                    <a:schemeClr val="bg2">
                      <a:lumMod val="75000"/>
                    </a:schemeClr>
                  </a:solidFill>
                  <a:latin typeface="Antibiotice Regular"/>
                </a:rPr>
                <a:t> solid-lipid</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kumimoji="0" lang="en-US" sz="2200" b="0" i="0" u="none" strike="noStrike" kern="0" cap="none" spc="0" normalizeH="0" baseline="0" noProof="0" dirty="0" err="1">
                  <a:ln>
                    <a:noFill/>
                  </a:ln>
                  <a:solidFill>
                    <a:schemeClr val="bg2">
                      <a:lumMod val="75000"/>
                    </a:schemeClr>
                  </a:solidFill>
                  <a:effectLst/>
                  <a:uLnTx/>
                  <a:uFillTx/>
                  <a:latin typeface="Antibiotice Regular"/>
                </a:rPr>
                <a:t>Lipozomi</a:t>
              </a:r>
              <a:r>
                <a:rPr kumimoji="0" lang="en-US" sz="2200" b="0" i="0" u="none" strike="noStrike" kern="0" cap="none" spc="0" normalizeH="0" baseline="0" noProof="0" dirty="0">
                  <a:ln>
                    <a:noFill/>
                  </a:ln>
                  <a:solidFill>
                    <a:schemeClr val="bg2">
                      <a:lumMod val="75000"/>
                    </a:schemeClr>
                  </a:solidFill>
                  <a:effectLst/>
                  <a:uLnTx/>
                  <a:uFillTx/>
                  <a:latin typeface="Antibiotice Regular"/>
                </a:rPr>
                <a:t> </a:t>
              </a:r>
            </a:p>
            <a:p>
              <a:pPr marL="342900" marR="0" lvl="0" indent="-342900" algn="l" defTabSz="914400" rtl="0" eaLnBrk="0" fontAlgn="base" latinLnBrk="0" hangingPunct="0">
                <a:lnSpc>
                  <a:spcPct val="100000"/>
                </a:lnSpc>
                <a:spcBef>
                  <a:spcPct val="20000"/>
                </a:spcBef>
                <a:spcAft>
                  <a:spcPct val="0"/>
                </a:spcAft>
                <a:buClrTx/>
                <a:buSzPct val="65000"/>
                <a:buFontTx/>
                <a:buBlip>
                  <a:blip r:embed="rId2"/>
                </a:buBlip>
                <a:tabLst/>
                <a:defRPr/>
              </a:pPr>
              <a:r>
                <a:rPr lang="en-US" sz="2200" kern="0" dirty="0" err="1">
                  <a:solidFill>
                    <a:schemeClr val="bg2">
                      <a:lumMod val="75000"/>
                    </a:schemeClr>
                  </a:solidFill>
                  <a:latin typeface="Antibiotice Regular"/>
                </a:rPr>
                <a:t>Microemulsii</a:t>
              </a:r>
              <a:r>
                <a:rPr lang="en-US" sz="2200" kern="0" dirty="0">
                  <a:solidFill>
                    <a:schemeClr val="bg2">
                      <a:lumMod val="75000"/>
                    </a:schemeClr>
                  </a:solidFill>
                  <a:latin typeface="Antibiotice Regular"/>
                </a:rPr>
                <a:t> </a:t>
              </a:r>
              <a:endParaRPr kumimoji="0" lang="en-US" sz="2200" b="0" i="0" u="none" strike="noStrike" kern="0" cap="none" spc="0" normalizeH="0" baseline="0" noProof="0" dirty="0">
                <a:ln>
                  <a:noFill/>
                </a:ln>
                <a:solidFill>
                  <a:schemeClr val="bg2">
                    <a:lumMod val="75000"/>
                  </a:schemeClr>
                </a:solidFill>
                <a:effectLst/>
                <a:uLnTx/>
                <a:uFillTx/>
                <a:latin typeface="Antibiotice Regular"/>
              </a:endParaRPr>
            </a:p>
          </p:txBody>
        </p:sp>
        <p:sp>
          <p:nvSpPr>
            <p:cNvPr id="5" name="Oval 4">
              <a:extLst>
                <a:ext uri="{FF2B5EF4-FFF2-40B4-BE49-F238E27FC236}">
                  <a16:creationId xmlns:a16="http://schemas.microsoft.com/office/drawing/2014/main" id="{29EBB69D-969A-B69E-E87C-06AEB8F43C49}"/>
                </a:ext>
              </a:extLst>
            </p:cNvPr>
            <p:cNvSpPr/>
            <p:nvPr/>
          </p:nvSpPr>
          <p:spPr bwMode="auto">
            <a:xfrm>
              <a:off x="520995" y="3588488"/>
              <a:ext cx="3124200" cy="423952"/>
            </a:xfrm>
            <a:prstGeom prst="ellipse">
              <a:avLst/>
            </a:prstGeom>
            <a:noFill/>
            <a:ln w="952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grpSp>
      <p:sp>
        <p:nvSpPr>
          <p:cNvPr id="6" name="TextBox 5">
            <a:extLst>
              <a:ext uri="{FF2B5EF4-FFF2-40B4-BE49-F238E27FC236}">
                <a16:creationId xmlns:a16="http://schemas.microsoft.com/office/drawing/2014/main" id="{FF6DFAE4-A5ED-D0D5-510C-40FABAC30F13}"/>
              </a:ext>
            </a:extLst>
          </p:cNvPr>
          <p:cNvSpPr txBox="1"/>
          <p:nvPr/>
        </p:nvSpPr>
        <p:spPr>
          <a:xfrm>
            <a:off x="533400" y="152400"/>
            <a:ext cx="6019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Pct val="65000"/>
              <a:buFontTx/>
              <a:buNone/>
              <a:tabLst/>
              <a:defRPr/>
            </a:pP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Strategii</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tehnologice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de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imbunatatire</a:t>
            </a:r>
            <a:r>
              <a:rPr kumimoji="0" lang="en-US" sz="2400" b="1" i="0" u="none" strike="noStrike" kern="0" cap="none" spc="0" normalizeH="0" baseline="0" noProof="0" dirty="0">
                <a:ln>
                  <a:noFill/>
                </a:ln>
                <a:solidFill>
                  <a:schemeClr val="bg1"/>
                </a:solidFill>
                <a:effectLst/>
                <a:uLnTx/>
                <a:uFillTx/>
                <a:latin typeface="Antibiotice Regular"/>
                <a:ea typeface="+mn-ea"/>
                <a:cs typeface="+mn-cs"/>
              </a:rPr>
              <a:t> a </a:t>
            </a:r>
            <a:r>
              <a:rPr kumimoji="0" lang="en-US" sz="2400" b="1" i="0" u="none" strike="noStrike" kern="0" cap="none" spc="0" normalizeH="0" baseline="0" noProof="0" dirty="0" err="1">
                <a:ln>
                  <a:noFill/>
                </a:ln>
                <a:solidFill>
                  <a:schemeClr val="bg1"/>
                </a:solidFill>
                <a:effectLst/>
                <a:uLnTx/>
                <a:uFillTx/>
                <a:latin typeface="Antibiotice Regular"/>
                <a:ea typeface="+mn-ea"/>
                <a:cs typeface="+mn-cs"/>
              </a:rPr>
              <a:t>solubilitatii</a:t>
            </a:r>
            <a:endParaRPr kumimoji="0" lang="en-US" sz="2400" b="1" i="0" u="none" strike="noStrike" kern="0" cap="none" spc="0" normalizeH="0" baseline="0" noProof="0" dirty="0">
              <a:ln>
                <a:noFill/>
              </a:ln>
              <a:solidFill>
                <a:schemeClr val="bg1"/>
              </a:solidFill>
              <a:effectLst/>
              <a:uLnTx/>
              <a:uFillTx/>
              <a:latin typeface="Antibiotice Regular"/>
              <a:ea typeface="+mn-ea"/>
              <a:cs typeface="+mn-cs"/>
            </a:endParaRPr>
          </a:p>
        </p:txBody>
      </p:sp>
      <p:pic>
        <p:nvPicPr>
          <p:cNvPr id="9" name="Picture 8">
            <a:extLst>
              <a:ext uri="{FF2B5EF4-FFF2-40B4-BE49-F238E27FC236}">
                <a16:creationId xmlns:a16="http://schemas.microsoft.com/office/drawing/2014/main" id="{F2B4A636-A9B7-DC6F-23AB-D74CE72B2954}"/>
              </a:ext>
            </a:extLst>
          </p:cNvPr>
          <p:cNvPicPr>
            <a:picLocks noChangeAspect="1"/>
          </p:cNvPicPr>
          <p:nvPr/>
        </p:nvPicPr>
        <p:blipFill>
          <a:blip r:embed="rId3"/>
          <a:stretch>
            <a:fillRect/>
          </a:stretch>
        </p:blipFill>
        <p:spPr>
          <a:xfrm>
            <a:off x="4953000" y="4441672"/>
            <a:ext cx="4038600" cy="2208609"/>
          </a:xfrm>
          <a:prstGeom prst="rect">
            <a:avLst/>
          </a:prstGeom>
        </p:spPr>
      </p:pic>
    </p:spTree>
    <p:extLst>
      <p:ext uri="{BB962C8B-B14F-4D97-AF65-F5344CB8AC3E}">
        <p14:creationId xmlns:p14="http://schemas.microsoft.com/office/powerpoint/2010/main" val="21980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ste 10.000 de ilustrații gratuite cu Semnul Întrebării și Întrebare -  Pixabay">
            <a:extLst>
              <a:ext uri="{FF2B5EF4-FFF2-40B4-BE49-F238E27FC236}">
                <a16:creationId xmlns:a16="http://schemas.microsoft.com/office/drawing/2014/main" id="{1761FD48-2442-0F31-DB32-4C6D7DE64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210455"/>
            <a:ext cx="7048500" cy="53307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6A70AF5-5536-4FF1-A865-538974A9E0C1}"/>
              </a:ext>
            </a:extLst>
          </p:cNvPr>
          <p:cNvSpPr>
            <a:spLocks noGrp="1"/>
          </p:cNvSpPr>
          <p:nvPr>
            <p:ph type="title"/>
          </p:nvPr>
        </p:nvSpPr>
        <p:spPr>
          <a:xfrm>
            <a:off x="-533400" y="228600"/>
            <a:ext cx="8229600" cy="1143000"/>
          </a:xfrm>
        </p:spPr>
        <p:txBody>
          <a:bodyPr/>
          <a:lstStyle/>
          <a:p>
            <a:r>
              <a:rPr lang="en-US" sz="2400" b="1" dirty="0">
                <a:solidFill>
                  <a:schemeClr val="bg1"/>
                </a:solidFill>
              </a:rPr>
              <a:t>Ce sunt </a:t>
            </a:r>
            <a:r>
              <a:rPr lang="en-US" sz="2400" b="1" dirty="0" err="1">
                <a:solidFill>
                  <a:schemeClr val="bg1"/>
                </a:solidFill>
              </a:rPr>
              <a:t>micelele</a:t>
            </a:r>
            <a:r>
              <a:rPr lang="en-US" sz="2400" b="1" dirty="0">
                <a:solidFill>
                  <a:schemeClr val="bg1"/>
                </a:solidFill>
              </a:rPr>
              <a:t> </a:t>
            </a:r>
            <a:r>
              <a:rPr lang="en-US" sz="2400" b="1" dirty="0" err="1">
                <a:solidFill>
                  <a:schemeClr val="bg1"/>
                </a:solidFill>
              </a:rPr>
              <a:t>si</a:t>
            </a:r>
            <a:r>
              <a:rPr lang="en-US" sz="2400" b="1" dirty="0">
                <a:solidFill>
                  <a:schemeClr val="bg1"/>
                </a:solidFill>
              </a:rPr>
              <a:t> cum se </a:t>
            </a:r>
            <a:r>
              <a:rPr lang="en-US" sz="2400" b="1" dirty="0" err="1">
                <a:solidFill>
                  <a:schemeClr val="bg1"/>
                </a:solidFill>
              </a:rPr>
              <a:t>formeaza</a:t>
            </a:r>
            <a:r>
              <a:rPr lang="en-US" sz="2400" b="1" dirty="0">
                <a:solidFill>
                  <a:schemeClr val="bg1"/>
                </a:solidFill>
              </a:rPr>
              <a:t>?</a:t>
            </a:r>
            <a:br>
              <a:rPr lang="en-US" sz="2400" b="1" dirty="0">
                <a:solidFill>
                  <a:schemeClr val="bg1"/>
                </a:solidFill>
              </a:rPr>
            </a:br>
            <a:endParaRPr lang="en-US" sz="2400" dirty="0">
              <a:solidFill>
                <a:schemeClr val="bg1"/>
              </a:solidFill>
            </a:endParaRPr>
          </a:p>
        </p:txBody>
      </p:sp>
      <p:sp>
        <p:nvSpPr>
          <p:cNvPr id="8" name="Content Placeholder 2">
            <a:extLst>
              <a:ext uri="{FF2B5EF4-FFF2-40B4-BE49-F238E27FC236}">
                <a16:creationId xmlns:a16="http://schemas.microsoft.com/office/drawing/2014/main" id="{01767333-DBC1-F648-2D17-394886F37CA6}"/>
              </a:ext>
            </a:extLst>
          </p:cNvPr>
          <p:cNvSpPr>
            <a:spLocks noGrp="1"/>
          </p:cNvSpPr>
          <p:nvPr>
            <p:ph idx="1"/>
          </p:nvPr>
        </p:nvSpPr>
        <p:spPr>
          <a:xfrm>
            <a:off x="457200" y="1210455"/>
            <a:ext cx="8229600" cy="4525963"/>
          </a:xfrm>
        </p:spPr>
        <p:txBody>
          <a:bodyPr/>
          <a:lstStyle/>
          <a:p>
            <a:r>
              <a:rPr lang="en-US" dirty="0" err="1">
                <a:solidFill>
                  <a:schemeClr val="bg2"/>
                </a:solidFill>
              </a:rPr>
              <a:t>Provocari</a:t>
            </a:r>
            <a:r>
              <a:rPr lang="en-US" dirty="0">
                <a:solidFill>
                  <a:schemeClr val="bg2"/>
                </a:solidFill>
              </a:rPr>
              <a:t> in </a:t>
            </a:r>
            <a:r>
              <a:rPr lang="en-US" dirty="0" err="1">
                <a:solidFill>
                  <a:schemeClr val="bg2"/>
                </a:solidFill>
              </a:rPr>
              <a:t>dezvoltarea</a:t>
            </a:r>
            <a:r>
              <a:rPr lang="en-US" dirty="0">
                <a:solidFill>
                  <a:schemeClr val="bg2"/>
                </a:solidFill>
              </a:rPr>
              <a:t> de </a:t>
            </a:r>
            <a:r>
              <a:rPr lang="en-US" dirty="0" err="1">
                <a:solidFill>
                  <a:schemeClr val="bg2"/>
                </a:solidFill>
              </a:rPr>
              <a:t>noi</a:t>
            </a:r>
            <a:r>
              <a:rPr lang="en-US" dirty="0">
                <a:solidFill>
                  <a:schemeClr val="bg2"/>
                </a:solidFill>
              </a:rPr>
              <a:t> </a:t>
            </a:r>
            <a:r>
              <a:rPr lang="en-US" dirty="0" err="1">
                <a:solidFill>
                  <a:schemeClr val="bg2"/>
                </a:solidFill>
              </a:rPr>
              <a:t>medicamente</a:t>
            </a:r>
            <a:endParaRPr lang="en-US" dirty="0">
              <a:solidFill>
                <a:schemeClr val="bg2"/>
              </a:solidFill>
            </a:endParaRPr>
          </a:p>
          <a:p>
            <a:endParaRPr lang="en-US" dirty="0"/>
          </a:p>
          <a:p>
            <a:r>
              <a:rPr lang="en-US" dirty="0"/>
              <a:t>Ce sunt </a:t>
            </a:r>
            <a:r>
              <a:rPr lang="en-US" dirty="0" err="1"/>
              <a:t>si</a:t>
            </a:r>
            <a:r>
              <a:rPr lang="en-US" dirty="0"/>
              <a:t> cum se </a:t>
            </a:r>
            <a:r>
              <a:rPr lang="en-US" dirty="0" err="1"/>
              <a:t>formeaza</a:t>
            </a:r>
            <a:r>
              <a:rPr lang="en-US" dirty="0"/>
              <a:t> </a:t>
            </a:r>
            <a:r>
              <a:rPr lang="en-US" dirty="0" err="1"/>
              <a:t>micelele</a:t>
            </a:r>
            <a:endParaRPr lang="en-US" dirty="0"/>
          </a:p>
          <a:p>
            <a:endParaRPr lang="en-US" dirty="0">
              <a:solidFill>
                <a:schemeClr val="bg2"/>
              </a:solidFill>
            </a:endParaRPr>
          </a:p>
          <a:p>
            <a:r>
              <a:rPr lang="en-US" dirty="0" err="1">
                <a:solidFill>
                  <a:schemeClr val="bg2"/>
                </a:solidFill>
              </a:rPr>
              <a:t>Micelele</a:t>
            </a:r>
            <a:r>
              <a:rPr lang="en-US" dirty="0">
                <a:solidFill>
                  <a:schemeClr val="bg2"/>
                </a:solidFill>
              </a:rPr>
              <a:t> ca </a:t>
            </a:r>
            <a:r>
              <a:rPr lang="en-US" dirty="0" err="1">
                <a:solidFill>
                  <a:schemeClr val="bg2"/>
                </a:solidFill>
              </a:rPr>
              <a:t>sisteme</a:t>
            </a:r>
            <a:r>
              <a:rPr lang="en-US" dirty="0">
                <a:solidFill>
                  <a:schemeClr val="bg2"/>
                </a:solidFill>
              </a:rPr>
              <a:t> </a:t>
            </a:r>
            <a:r>
              <a:rPr lang="en-US" dirty="0" err="1">
                <a:solidFill>
                  <a:schemeClr val="bg2"/>
                </a:solidFill>
              </a:rPr>
              <a:t>nanometrice</a:t>
            </a:r>
            <a:r>
              <a:rPr lang="en-US" dirty="0">
                <a:solidFill>
                  <a:schemeClr val="bg2"/>
                </a:solidFill>
              </a:rPr>
              <a:t> </a:t>
            </a:r>
            <a:r>
              <a:rPr lang="en-US" dirty="0" err="1">
                <a:solidFill>
                  <a:schemeClr val="bg2"/>
                </a:solidFill>
              </a:rPr>
              <a:t>pentru</a:t>
            </a:r>
            <a:r>
              <a:rPr lang="en-US" dirty="0">
                <a:solidFill>
                  <a:schemeClr val="bg2"/>
                </a:solidFill>
              </a:rPr>
              <a:t> </a:t>
            </a:r>
            <a:r>
              <a:rPr lang="en-US" dirty="0" err="1">
                <a:solidFill>
                  <a:schemeClr val="bg2"/>
                </a:solidFill>
              </a:rPr>
              <a:t>eliberare</a:t>
            </a:r>
            <a:r>
              <a:rPr lang="en-US" dirty="0">
                <a:solidFill>
                  <a:schemeClr val="bg2"/>
                </a:solidFill>
              </a:rPr>
              <a:t> de </a:t>
            </a:r>
            <a:r>
              <a:rPr lang="en-US" dirty="0" err="1">
                <a:solidFill>
                  <a:schemeClr val="bg2"/>
                </a:solidFill>
              </a:rPr>
              <a:t>medicamente</a:t>
            </a:r>
            <a:endParaRPr lang="en-US" dirty="0">
              <a:solidFill>
                <a:schemeClr val="bg2"/>
              </a:solidFill>
            </a:endParaRPr>
          </a:p>
          <a:p>
            <a:pPr marL="0" indent="0">
              <a:buNone/>
            </a:pPr>
            <a:endParaRPr lang="en-US" dirty="0">
              <a:solidFill>
                <a:schemeClr val="bg2"/>
              </a:solidFill>
            </a:endParaRPr>
          </a:p>
          <a:p>
            <a:r>
              <a:rPr lang="en-US" dirty="0" err="1">
                <a:solidFill>
                  <a:schemeClr val="bg2"/>
                </a:solidFill>
              </a:rPr>
              <a:t>Avantaje</a:t>
            </a:r>
            <a:endParaRPr lang="en-US" dirty="0">
              <a:solidFill>
                <a:schemeClr val="bg2"/>
              </a:solidFill>
            </a:endParaRPr>
          </a:p>
          <a:p>
            <a:endParaRPr lang="en-US" dirty="0">
              <a:solidFill>
                <a:schemeClr val="bg2"/>
              </a:solidFill>
            </a:endParaRPr>
          </a:p>
          <a:p>
            <a:r>
              <a:rPr lang="en-US" dirty="0" err="1">
                <a:solidFill>
                  <a:schemeClr val="bg2"/>
                </a:solidFill>
              </a:rPr>
              <a:t>Obtinerea</a:t>
            </a:r>
            <a:r>
              <a:rPr lang="en-US" dirty="0">
                <a:solidFill>
                  <a:schemeClr val="bg2"/>
                </a:solidFill>
              </a:rPr>
              <a:t> </a:t>
            </a:r>
            <a:r>
              <a:rPr lang="en-US" dirty="0" err="1">
                <a:solidFill>
                  <a:schemeClr val="bg2"/>
                </a:solidFill>
              </a:rPr>
              <a:t>si</a:t>
            </a:r>
            <a:r>
              <a:rPr lang="en-US" dirty="0">
                <a:solidFill>
                  <a:schemeClr val="bg2"/>
                </a:solidFill>
              </a:rPr>
              <a:t> </a:t>
            </a:r>
            <a:r>
              <a:rPr lang="en-US" dirty="0" err="1">
                <a:solidFill>
                  <a:schemeClr val="bg2"/>
                </a:solidFill>
              </a:rPr>
              <a:t>scalarea</a:t>
            </a:r>
            <a:r>
              <a:rPr lang="en-US" dirty="0">
                <a:solidFill>
                  <a:schemeClr val="bg2"/>
                </a:solidFill>
              </a:rPr>
              <a:t> </a:t>
            </a:r>
            <a:r>
              <a:rPr lang="en-US" dirty="0" err="1">
                <a:solidFill>
                  <a:schemeClr val="bg2"/>
                </a:solidFill>
              </a:rPr>
              <a:t>micelelor</a:t>
            </a:r>
            <a:r>
              <a:rPr lang="en-US" dirty="0">
                <a:solidFill>
                  <a:schemeClr val="bg2"/>
                </a:solidFill>
              </a:rPr>
              <a:t> </a:t>
            </a:r>
            <a:r>
              <a:rPr lang="en-US" dirty="0" err="1">
                <a:solidFill>
                  <a:schemeClr val="bg2"/>
                </a:solidFill>
              </a:rPr>
              <a:t>polimerice</a:t>
            </a:r>
            <a:endParaRPr lang="en-US" dirty="0">
              <a:solidFill>
                <a:schemeClr val="bg2"/>
              </a:solidFill>
            </a:endParaRPr>
          </a:p>
          <a:p>
            <a:endParaRPr lang="en-US" dirty="0">
              <a:solidFill>
                <a:schemeClr val="bg2"/>
              </a:solidFill>
            </a:endParaRPr>
          </a:p>
          <a:p>
            <a:r>
              <a:rPr lang="en-US" dirty="0" err="1">
                <a:solidFill>
                  <a:schemeClr val="bg2"/>
                </a:solidFill>
              </a:rPr>
              <a:t>Concluzii</a:t>
            </a:r>
            <a:r>
              <a:rPr lang="en-US" dirty="0">
                <a:solidFill>
                  <a:schemeClr val="bg2"/>
                </a:solidFill>
              </a:rPr>
              <a:t> </a:t>
            </a:r>
          </a:p>
          <a:p>
            <a:pPr marL="0" indent="0">
              <a:buNone/>
            </a:pPr>
            <a:endParaRPr lang="en-US" dirty="0"/>
          </a:p>
        </p:txBody>
      </p:sp>
    </p:spTree>
    <p:extLst>
      <p:ext uri="{BB962C8B-B14F-4D97-AF65-F5344CB8AC3E}">
        <p14:creationId xmlns:p14="http://schemas.microsoft.com/office/powerpoint/2010/main" val="3040407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728B-8920-C3D6-E0D2-DD797D061827}"/>
              </a:ext>
            </a:extLst>
          </p:cNvPr>
          <p:cNvSpPr>
            <a:spLocks noGrp="1"/>
          </p:cNvSpPr>
          <p:nvPr>
            <p:ph type="title"/>
          </p:nvPr>
        </p:nvSpPr>
        <p:spPr>
          <a:xfrm>
            <a:off x="-685800" y="300425"/>
            <a:ext cx="8229600" cy="1143000"/>
          </a:xfrm>
        </p:spPr>
        <p:txBody>
          <a:bodyPr/>
          <a:lstStyle/>
          <a:p>
            <a:r>
              <a:rPr lang="en-US" sz="2400" b="1" dirty="0">
                <a:solidFill>
                  <a:schemeClr val="bg1"/>
                </a:solidFill>
              </a:rPr>
              <a:t>Ce sunt </a:t>
            </a:r>
            <a:r>
              <a:rPr lang="en-US" sz="2400" b="1" dirty="0" err="1">
                <a:solidFill>
                  <a:schemeClr val="bg1"/>
                </a:solidFill>
              </a:rPr>
              <a:t>micelele</a:t>
            </a:r>
            <a:r>
              <a:rPr lang="en-US" sz="2400" b="1" dirty="0">
                <a:solidFill>
                  <a:schemeClr val="bg1"/>
                </a:solidFill>
              </a:rPr>
              <a:t> </a:t>
            </a:r>
            <a:r>
              <a:rPr lang="en-US" sz="2400" b="1" dirty="0" err="1">
                <a:solidFill>
                  <a:schemeClr val="bg1"/>
                </a:solidFill>
              </a:rPr>
              <a:t>si</a:t>
            </a:r>
            <a:r>
              <a:rPr lang="en-US" sz="2400" b="1" dirty="0">
                <a:solidFill>
                  <a:schemeClr val="bg1"/>
                </a:solidFill>
              </a:rPr>
              <a:t> cum se </a:t>
            </a:r>
            <a:r>
              <a:rPr lang="en-US" sz="2400" b="1" dirty="0" err="1">
                <a:solidFill>
                  <a:schemeClr val="bg1"/>
                </a:solidFill>
              </a:rPr>
              <a:t>formeaza</a:t>
            </a:r>
            <a:r>
              <a:rPr lang="en-US" sz="2400" b="1" dirty="0">
                <a:solidFill>
                  <a:schemeClr val="bg1"/>
                </a:solidFill>
              </a:rPr>
              <a:t>?</a:t>
            </a:r>
            <a:br>
              <a:rPr lang="en-US" sz="2400" b="1" dirty="0">
                <a:solidFill>
                  <a:schemeClr val="bg1"/>
                </a:solidFill>
              </a:rPr>
            </a:br>
            <a:endParaRPr lang="en-US" sz="2400" dirty="0">
              <a:solidFill>
                <a:schemeClr val="bg1"/>
              </a:solidFill>
            </a:endParaRPr>
          </a:p>
        </p:txBody>
      </p:sp>
      <p:pic>
        <p:nvPicPr>
          <p:cNvPr id="4" name="Picture 3">
            <a:extLst>
              <a:ext uri="{FF2B5EF4-FFF2-40B4-BE49-F238E27FC236}">
                <a16:creationId xmlns:a16="http://schemas.microsoft.com/office/drawing/2014/main" id="{EEB6497F-E81E-4A33-CC69-C2D5D9F7AF0A}"/>
              </a:ext>
            </a:extLst>
          </p:cNvPr>
          <p:cNvPicPr>
            <a:picLocks noChangeAspect="1"/>
          </p:cNvPicPr>
          <p:nvPr/>
        </p:nvPicPr>
        <p:blipFill>
          <a:blip r:embed="rId2" cstate="print"/>
          <a:srcRect/>
          <a:stretch>
            <a:fillRect/>
          </a:stretch>
        </p:blipFill>
        <p:spPr bwMode="auto">
          <a:xfrm>
            <a:off x="1101100" y="3895818"/>
            <a:ext cx="6941799" cy="2590800"/>
          </a:xfrm>
          <a:prstGeom prst="rect">
            <a:avLst/>
          </a:prstGeom>
          <a:noFill/>
          <a:ln w="9525">
            <a:noFill/>
            <a:miter lim="800000"/>
            <a:headEnd/>
            <a:tailEnd/>
          </a:ln>
        </p:spPr>
      </p:pic>
      <p:sp>
        <p:nvSpPr>
          <p:cNvPr id="5" name="Content Placeholder 2">
            <a:extLst>
              <a:ext uri="{FF2B5EF4-FFF2-40B4-BE49-F238E27FC236}">
                <a16:creationId xmlns:a16="http://schemas.microsoft.com/office/drawing/2014/main" id="{43D696D8-CC38-4EE3-AB55-E0CC4EF9C8E3}"/>
              </a:ext>
            </a:extLst>
          </p:cNvPr>
          <p:cNvSpPr txBox="1">
            <a:spLocks/>
          </p:cNvSpPr>
          <p:nvPr/>
        </p:nvSpPr>
        <p:spPr bwMode="auto">
          <a:xfrm>
            <a:off x="228600" y="1066800"/>
            <a:ext cx="8305800" cy="145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65000"/>
              <a:buBlip>
                <a:blip r:embed="rId3"/>
              </a:buBlip>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65000"/>
              <a:buBlip>
                <a:blip r:embed="rId3"/>
              </a:buBlip>
              <a:defRPr sz="2200">
                <a:solidFill>
                  <a:schemeClr val="tx1"/>
                </a:solidFill>
                <a:latin typeface="+mn-lt"/>
              </a:defRPr>
            </a:lvl2pPr>
            <a:lvl3pPr marL="1143000" indent="-228600" algn="l" rtl="0" eaLnBrk="0" fontAlgn="base" hangingPunct="0">
              <a:spcBef>
                <a:spcPct val="20000"/>
              </a:spcBef>
              <a:spcAft>
                <a:spcPct val="0"/>
              </a:spcAft>
              <a:buSzPct val="65000"/>
              <a:buBlip>
                <a:blip r:embed="rId3"/>
              </a:buBlip>
              <a:defRPr sz="2200">
                <a:solidFill>
                  <a:schemeClr val="tx1"/>
                </a:solidFill>
                <a:latin typeface="+mn-lt"/>
              </a:defRPr>
            </a:lvl3pPr>
            <a:lvl4pPr marL="1600200" indent="-228600" algn="l" rtl="0" eaLnBrk="0" fontAlgn="base" hangingPunct="0">
              <a:spcBef>
                <a:spcPct val="20000"/>
              </a:spcBef>
              <a:spcAft>
                <a:spcPct val="0"/>
              </a:spcAft>
              <a:buSzPct val="65000"/>
              <a:buBlip>
                <a:blip r:embed="rId3"/>
              </a:buBlip>
              <a:defRPr sz="2200">
                <a:solidFill>
                  <a:schemeClr val="tx1"/>
                </a:solidFill>
                <a:latin typeface="+mn-lt"/>
              </a:defRPr>
            </a:lvl4pPr>
            <a:lvl5pPr marL="2057400" indent="-228600" algn="l" rtl="0" eaLnBrk="0" fontAlgn="base" hangingPunct="0">
              <a:spcBef>
                <a:spcPct val="20000"/>
              </a:spcBef>
              <a:spcAft>
                <a:spcPct val="0"/>
              </a:spcAft>
              <a:buSzPct val="65000"/>
              <a:buBlip>
                <a:blip r:embed="rId3"/>
              </a:buBlip>
              <a:defRPr sz="2200">
                <a:solidFill>
                  <a:schemeClr val="tx1"/>
                </a:solidFill>
                <a:latin typeface="+mn-lt"/>
              </a:defRPr>
            </a:lvl5pPr>
            <a:lvl6pPr marL="2514600" indent="-228600" algn="l" rtl="0" fontAlgn="base">
              <a:spcBef>
                <a:spcPct val="20000"/>
              </a:spcBef>
              <a:spcAft>
                <a:spcPct val="0"/>
              </a:spcAft>
              <a:buSzPct val="65000"/>
              <a:buBlip>
                <a:blip r:embed="rId3"/>
              </a:buBlip>
              <a:defRPr sz="2200">
                <a:solidFill>
                  <a:schemeClr val="tx1"/>
                </a:solidFill>
                <a:latin typeface="+mn-lt"/>
              </a:defRPr>
            </a:lvl6pPr>
            <a:lvl7pPr marL="2971800" indent="-228600" algn="l" rtl="0" fontAlgn="base">
              <a:spcBef>
                <a:spcPct val="20000"/>
              </a:spcBef>
              <a:spcAft>
                <a:spcPct val="0"/>
              </a:spcAft>
              <a:buSzPct val="65000"/>
              <a:buBlip>
                <a:blip r:embed="rId3"/>
              </a:buBlip>
              <a:defRPr sz="2200">
                <a:solidFill>
                  <a:schemeClr val="tx1"/>
                </a:solidFill>
                <a:latin typeface="+mn-lt"/>
              </a:defRPr>
            </a:lvl7pPr>
            <a:lvl8pPr marL="3429000" indent="-228600" algn="l" rtl="0" fontAlgn="base">
              <a:spcBef>
                <a:spcPct val="20000"/>
              </a:spcBef>
              <a:spcAft>
                <a:spcPct val="0"/>
              </a:spcAft>
              <a:buSzPct val="65000"/>
              <a:buBlip>
                <a:blip r:embed="rId3"/>
              </a:buBlip>
              <a:defRPr sz="2200">
                <a:solidFill>
                  <a:schemeClr val="tx1"/>
                </a:solidFill>
                <a:latin typeface="+mn-lt"/>
              </a:defRPr>
            </a:lvl8pPr>
            <a:lvl9pPr marL="3886200" indent="-228600" algn="l" rtl="0" fontAlgn="base">
              <a:spcBef>
                <a:spcPct val="20000"/>
              </a:spcBef>
              <a:spcAft>
                <a:spcPct val="0"/>
              </a:spcAft>
              <a:buSzPct val="65000"/>
              <a:buBlip>
                <a:blip r:embed="rId3"/>
              </a:buBlip>
              <a:defRPr sz="2200">
                <a:solidFill>
                  <a:schemeClr val="tx1"/>
                </a:solidFill>
                <a:latin typeface="+mn-lt"/>
              </a:defRPr>
            </a:lvl9pPr>
          </a:lstStyle>
          <a:p>
            <a:pPr algn="just"/>
            <a:r>
              <a:rPr lang="en-US" kern="0" dirty="0" err="1"/>
              <a:t>Micelel</a:t>
            </a:r>
            <a:r>
              <a:rPr lang="ro-RO" kern="0" dirty="0"/>
              <a:t>e</a:t>
            </a:r>
            <a:r>
              <a:rPr lang="en-US" kern="0" dirty="0"/>
              <a:t> sunt structure </a:t>
            </a:r>
            <a:r>
              <a:rPr lang="en-US" kern="0" dirty="0" err="1"/>
              <a:t>supramoleculare</a:t>
            </a:r>
            <a:r>
              <a:rPr lang="en-US" kern="0" dirty="0"/>
              <a:t> </a:t>
            </a:r>
            <a:r>
              <a:rPr lang="en-US" kern="0" dirty="0" err="1"/>
              <a:t>formate</a:t>
            </a:r>
            <a:r>
              <a:rPr lang="en-US" kern="0" dirty="0"/>
              <a:t> </a:t>
            </a:r>
            <a:r>
              <a:rPr lang="ro-RO" kern="0" dirty="0"/>
              <a:t>prin</a:t>
            </a:r>
            <a:r>
              <a:rPr lang="en-US" kern="0" dirty="0"/>
              <a:t> </a:t>
            </a:r>
            <a:r>
              <a:rPr lang="en-US" kern="0" dirty="0" err="1"/>
              <a:t>autoasamblarea</a:t>
            </a:r>
            <a:r>
              <a:rPr lang="en-US" kern="0" dirty="0"/>
              <a:t> </a:t>
            </a:r>
            <a:r>
              <a:rPr lang="en-US" kern="0" dirty="0" err="1"/>
              <a:t>moleculelor</a:t>
            </a:r>
            <a:r>
              <a:rPr lang="en-US" kern="0" dirty="0"/>
              <a:t> </a:t>
            </a:r>
            <a:r>
              <a:rPr lang="en-US" kern="0" dirty="0" err="1"/>
              <a:t>amfifile</a:t>
            </a:r>
            <a:r>
              <a:rPr lang="en-US" kern="0" dirty="0"/>
              <a:t>.</a:t>
            </a:r>
            <a:r>
              <a:rPr lang="ro-RO" kern="0" dirty="0"/>
              <a:t> </a:t>
            </a:r>
            <a:endParaRPr lang="en-US" kern="0" dirty="0"/>
          </a:p>
          <a:p>
            <a:r>
              <a:rPr lang="en-US" kern="0" dirty="0" err="1"/>
              <a:t>Masoare</a:t>
            </a:r>
            <a:r>
              <a:rPr lang="en-US" kern="0" dirty="0"/>
              <a:t> de la 50 </a:t>
            </a:r>
            <a:r>
              <a:rPr lang="en-US" kern="0" dirty="0" err="1"/>
              <a:t>pana</a:t>
            </a:r>
            <a:r>
              <a:rPr lang="en-US" kern="0" dirty="0"/>
              <a:t> la 200 nm</a:t>
            </a:r>
          </a:p>
        </p:txBody>
      </p:sp>
      <p:grpSp>
        <p:nvGrpSpPr>
          <p:cNvPr id="6" name="Group 5">
            <a:extLst>
              <a:ext uri="{FF2B5EF4-FFF2-40B4-BE49-F238E27FC236}">
                <a16:creationId xmlns:a16="http://schemas.microsoft.com/office/drawing/2014/main" id="{E6D19E61-A618-E0A0-206D-EDB98BD4BCA9}"/>
              </a:ext>
            </a:extLst>
          </p:cNvPr>
          <p:cNvGrpSpPr/>
          <p:nvPr/>
        </p:nvGrpSpPr>
        <p:grpSpPr>
          <a:xfrm>
            <a:off x="4724400" y="1749023"/>
            <a:ext cx="4309287" cy="2032600"/>
            <a:chOff x="4724400" y="1749023"/>
            <a:chExt cx="4309287" cy="2032600"/>
          </a:xfrm>
        </p:grpSpPr>
        <p:pic>
          <p:nvPicPr>
            <p:cNvPr id="2050" name="Picture 2" descr="Soap molecules surrounding and capturing dirt forming micelles. The hydrophobic tail is attracted to grease and oily substances and the hydrophilic head is attracted to water. 3d illustration">
              <a:extLst>
                <a:ext uri="{FF2B5EF4-FFF2-40B4-BE49-F238E27FC236}">
                  <a16:creationId xmlns:a16="http://schemas.microsoft.com/office/drawing/2014/main" id="{483C6802-04CA-F446-2106-4DD9F9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49023"/>
              <a:ext cx="4309287" cy="2012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7C08C0-0260-2D1D-736B-7400A8CE159B}"/>
                </a:ext>
              </a:extLst>
            </p:cNvPr>
            <p:cNvSpPr txBox="1"/>
            <p:nvPr/>
          </p:nvSpPr>
          <p:spPr>
            <a:xfrm>
              <a:off x="7010400" y="3443069"/>
              <a:ext cx="651140" cy="338554"/>
            </a:xfrm>
            <a:prstGeom prst="rect">
              <a:avLst/>
            </a:prstGeom>
            <a:noFill/>
          </p:spPr>
          <p:txBody>
            <a:bodyPr wrap="none" rtlCol="0">
              <a:spAutoFit/>
            </a:bodyPr>
            <a:lstStyle/>
            <a:p>
              <a:r>
                <a:rPr lang="ro-RO" sz="1600" b="1" dirty="0"/>
                <a:t>CCM</a:t>
              </a:r>
              <a:endParaRPr lang="en-US" sz="1600" b="1" dirty="0"/>
            </a:p>
          </p:txBody>
        </p:sp>
      </p:grpSp>
      <p:sp>
        <p:nvSpPr>
          <p:cNvPr id="7" name="Arrow: Curved Down 6">
            <a:extLst>
              <a:ext uri="{FF2B5EF4-FFF2-40B4-BE49-F238E27FC236}">
                <a16:creationId xmlns:a16="http://schemas.microsoft.com/office/drawing/2014/main" id="{A665A91A-F2A4-AF34-858F-18C3E81DD3F6}"/>
              </a:ext>
            </a:extLst>
          </p:cNvPr>
          <p:cNvSpPr/>
          <p:nvPr/>
        </p:nvSpPr>
        <p:spPr bwMode="auto">
          <a:xfrm rot="5824670">
            <a:off x="7560195" y="3842214"/>
            <a:ext cx="2107047" cy="449052"/>
          </a:xfrm>
          <a:prstGeom prst="curved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361319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149D4D-41CF-9526-BC58-F95D44285D60}"/>
              </a:ext>
            </a:extLst>
          </p:cNvPr>
          <p:cNvSpPr>
            <a:spLocks noGrp="1"/>
          </p:cNvSpPr>
          <p:nvPr>
            <p:ph type="title"/>
          </p:nvPr>
        </p:nvSpPr>
        <p:spPr>
          <a:xfrm>
            <a:off x="457200" y="274638"/>
            <a:ext cx="8229600" cy="1143000"/>
          </a:xfrm>
        </p:spPr>
        <p:txBody>
          <a:bodyPr/>
          <a:lstStyle/>
          <a:p>
            <a:r>
              <a:rPr lang="en-US" sz="2400" b="1" dirty="0">
                <a:solidFill>
                  <a:schemeClr val="bg1"/>
                </a:solidFill>
              </a:rPr>
              <a:t>Forma </a:t>
            </a:r>
            <a:r>
              <a:rPr lang="en-US" sz="2400" b="1" dirty="0" err="1">
                <a:solidFill>
                  <a:schemeClr val="bg1"/>
                </a:solidFill>
              </a:rPr>
              <a:t>micelelor</a:t>
            </a:r>
            <a:br>
              <a:rPr lang="en-US" sz="2400" b="1" dirty="0">
                <a:solidFill>
                  <a:schemeClr val="bg1"/>
                </a:solidFill>
              </a:rPr>
            </a:br>
            <a:endParaRPr lang="en-US" sz="2400" dirty="0">
              <a:solidFill>
                <a:schemeClr val="bg1"/>
              </a:solidFill>
            </a:endParaRPr>
          </a:p>
        </p:txBody>
      </p:sp>
      <p:grpSp>
        <p:nvGrpSpPr>
          <p:cNvPr id="11" name="Group 10">
            <a:extLst>
              <a:ext uri="{FF2B5EF4-FFF2-40B4-BE49-F238E27FC236}">
                <a16:creationId xmlns:a16="http://schemas.microsoft.com/office/drawing/2014/main" id="{E1B953D6-A588-5776-88C6-B403FAD8D861}"/>
              </a:ext>
            </a:extLst>
          </p:cNvPr>
          <p:cNvGrpSpPr/>
          <p:nvPr/>
        </p:nvGrpSpPr>
        <p:grpSpPr>
          <a:xfrm>
            <a:off x="404037" y="1981200"/>
            <a:ext cx="8382000" cy="3371910"/>
            <a:chOff x="533400" y="1524000"/>
            <a:chExt cx="8382000" cy="3371910"/>
          </a:xfrm>
        </p:grpSpPr>
        <p:pic>
          <p:nvPicPr>
            <p:cNvPr id="8196" name="Picture 4" descr="micelle shapes">
              <a:extLst>
                <a:ext uri="{FF2B5EF4-FFF2-40B4-BE49-F238E27FC236}">
                  <a16:creationId xmlns:a16="http://schemas.microsoft.com/office/drawing/2014/main" id="{16B9BEBF-7F5E-018E-5395-B5A8E6A939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0" t="2364" r="1300" b="9509"/>
            <a:stretch/>
          </p:blipFill>
          <p:spPr bwMode="auto">
            <a:xfrm>
              <a:off x="533400" y="1524000"/>
              <a:ext cx="8382000" cy="3370138"/>
            </a:xfrm>
            <a:prstGeom prst="rect">
              <a:avLst/>
            </a:prstGeom>
            <a:noFill/>
            <a:ln w="15875">
              <a:solidFill>
                <a:srgbClr val="CC000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6D8583-A9B7-4F85-1EC7-14B219DF6A50}"/>
                </a:ext>
              </a:extLst>
            </p:cNvPr>
            <p:cNvSpPr/>
            <p:nvPr/>
          </p:nvSpPr>
          <p:spPr bwMode="auto">
            <a:xfrm>
              <a:off x="838200" y="4495800"/>
              <a:ext cx="1447800" cy="400110"/>
            </a:xfrm>
            <a:prstGeom prst="rect">
              <a:avLst/>
            </a:prstGeom>
            <a:solidFill>
              <a:srgbClr val="CED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2"/>
                  </a:solidFill>
                  <a:effectLst/>
                  <a:latin typeface="Arial" charset="0"/>
                </a:rPr>
                <a:t>Sferica</a:t>
              </a:r>
              <a:endParaRPr kumimoji="0" lang="en-US" sz="2000" b="0" i="0" u="none" strike="noStrike" cap="none" normalizeH="0" baseline="0" dirty="0">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9D515069-8037-C072-E980-CB6930B192B5}"/>
                </a:ext>
              </a:extLst>
            </p:cNvPr>
            <p:cNvSpPr/>
            <p:nvPr/>
          </p:nvSpPr>
          <p:spPr bwMode="auto">
            <a:xfrm>
              <a:off x="3124200" y="4494028"/>
              <a:ext cx="1447800" cy="400110"/>
            </a:xfrm>
            <a:prstGeom prst="rect">
              <a:avLst/>
            </a:prstGeom>
            <a:solidFill>
              <a:srgbClr val="ABBFF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2"/>
                  </a:solidFill>
                  <a:effectLst/>
                  <a:latin typeface="Arial" charset="0"/>
                </a:rPr>
                <a:t>Lamelara</a:t>
              </a:r>
              <a:endParaRPr kumimoji="0" lang="en-US" sz="2000" b="0" i="0" u="none" strike="noStrike" cap="none" normalizeH="0" baseline="0" dirty="0">
                <a:ln>
                  <a:noFill/>
                </a:ln>
                <a:solidFill>
                  <a:schemeClr val="tx2"/>
                </a:solidFill>
                <a:effectLst/>
                <a:latin typeface="Arial" charset="0"/>
              </a:endParaRPr>
            </a:p>
          </p:txBody>
        </p:sp>
        <p:sp>
          <p:nvSpPr>
            <p:cNvPr id="9" name="Rectangle 8">
              <a:extLst>
                <a:ext uri="{FF2B5EF4-FFF2-40B4-BE49-F238E27FC236}">
                  <a16:creationId xmlns:a16="http://schemas.microsoft.com/office/drawing/2014/main" id="{021BE110-FB50-A908-0546-BB26E1DD8B68}"/>
                </a:ext>
              </a:extLst>
            </p:cNvPr>
            <p:cNvSpPr/>
            <p:nvPr/>
          </p:nvSpPr>
          <p:spPr bwMode="auto">
            <a:xfrm>
              <a:off x="5334000" y="4495800"/>
              <a:ext cx="1447800" cy="400110"/>
            </a:xfrm>
            <a:prstGeom prst="rect">
              <a:avLst/>
            </a:prstGeom>
            <a:solidFill>
              <a:srgbClr val="92AD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2"/>
                  </a:solidFill>
                  <a:effectLst/>
                  <a:latin typeface="Arial" charset="0"/>
                </a:rPr>
                <a:t>Cilindrica</a:t>
              </a:r>
              <a:r>
                <a:rPr kumimoji="0" lang="en-US" sz="2000" b="0" i="0" u="none" strike="noStrike" cap="none" normalizeH="0" baseline="0" dirty="0">
                  <a:ln>
                    <a:noFill/>
                  </a:ln>
                  <a:solidFill>
                    <a:schemeClr val="tx2"/>
                  </a:solidFill>
                  <a:effectLst/>
                  <a:latin typeface="Arial" charset="0"/>
                </a:rPr>
                <a:t> </a:t>
              </a:r>
            </a:p>
          </p:txBody>
        </p:sp>
      </p:grpSp>
    </p:spTree>
    <p:extLst>
      <p:ext uri="{BB962C8B-B14F-4D97-AF65-F5344CB8AC3E}">
        <p14:creationId xmlns:p14="http://schemas.microsoft.com/office/powerpoint/2010/main" val="8442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ntibiotice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18126</TotalTime>
  <Words>1646</Words>
  <Application>Microsoft Office PowerPoint</Application>
  <PresentationFormat>On-screen Show (4:3)</PresentationFormat>
  <Paragraphs>266</Paragraphs>
  <Slides>33</Slides>
  <Notes>14</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Antibiotice Regular</vt:lpstr>
      <vt:lpstr>Arial</vt:lpstr>
      <vt:lpstr>Wingdings</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Ce sunt micelele si cum se formeaza? </vt:lpstr>
      <vt:lpstr>Ce sunt micelele si cum se formeaza? </vt:lpstr>
      <vt:lpstr>Forma micelelor </vt:lpstr>
      <vt:lpstr>Micele polimerice </vt:lpstr>
      <vt:lpstr>Micele polimerice inteligente</vt:lpstr>
      <vt:lpstr>PowerPoint Presentation</vt:lpstr>
      <vt:lpstr>PowerPoint Presentation</vt:lpstr>
      <vt:lpstr>PowerPoint Presentation</vt:lpstr>
      <vt:lpstr>PowerPoint Presentation</vt:lpstr>
      <vt:lpstr>PowerPoint Presentation</vt:lpstr>
      <vt:lpstr>Aplicatii</vt:lpstr>
      <vt:lpstr>PowerPoint Presentation</vt:lpstr>
      <vt:lpstr>Avantaje </vt:lpstr>
      <vt:lpstr>PowerPoint Presentation</vt:lpstr>
      <vt:lpstr>Metode de preparare a micelelor polimerice</vt:lpstr>
      <vt:lpstr>Metode de preparare a micelelor polimerice</vt:lpstr>
      <vt:lpstr>Tehnici de caracterizare</vt:lpstr>
      <vt:lpstr>Concluzii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Grapefruit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subtitle in one line</dc:title>
  <dc:creator>Andrei Botez</dc:creator>
  <cp:lastModifiedBy>Ana-Maria Ungureanu</cp:lastModifiedBy>
  <cp:revision>904</cp:revision>
  <cp:lastPrinted>2024-07-01T10:48:04Z</cp:lastPrinted>
  <dcterms:created xsi:type="dcterms:W3CDTF">2006-01-12T07:56:46Z</dcterms:created>
  <dcterms:modified xsi:type="dcterms:W3CDTF">2024-07-10T17:09:46Z</dcterms:modified>
</cp:coreProperties>
</file>