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5"/>
  </p:notesMasterIdLst>
  <p:sldIdLst>
    <p:sldId id="256" r:id="rId3"/>
    <p:sldId id="257" r:id="rId4"/>
    <p:sldId id="265" r:id="rId5"/>
    <p:sldId id="258" r:id="rId6"/>
    <p:sldId id="259" r:id="rId7"/>
    <p:sldId id="260" r:id="rId8"/>
    <p:sldId id="269" r:id="rId9"/>
    <p:sldId id="268" r:id="rId10"/>
    <p:sldId id="270" r:id="rId11"/>
    <p:sldId id="271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6582-8A27-4775-8B12-BDC53F52AC6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82A50-EF2A-4EB9-928D-D7E5D2E1B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1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7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0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1146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66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478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2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84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B65E6-48E3-B8E0-6206-FF21A6EF8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38151-8869-BCB4-EB1A-1CB9CF21F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7D206-1CBB-1F97-871F-04E3B869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53777-8261-1892-5DA7-CFB4DB9F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DED45-6D03-75CD-ADB2-1BADFA66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62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8CAD-7610-2FF5-98AF-F93F7BF1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1D7D-AE3E-864A-9DC7-2D5CF08A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10C02-1F2E-1FCB-BA55-02667032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0B829-C4A9-1FC3-1BDC-F33C8142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16415-F00F-7022-FFB0-825A78E5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34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D4DF-C61F-F040-8890-6E6FCF12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2BC94-D009-6A9F-46F7-69CC06A47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DE6AD-9E70-0B66-73DB-64B2855E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B5D7-ACC1-3AC4-8881-EC2A39F6C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330C9-5E35-22C9-925C-9D7817D9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84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DF31-4310-7C9C-3A54-32C00DB9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799AA-CB2B-78E8-9070-D81B292E2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6EBBD-C159-DE7E-BE5B-6FD2FFE64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B07F1-5823-4BCA-D6DD-47CD0B94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4D988-2231-826B-D321-7300EDA8B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A78F3-1F13-D6E7-CDF2-F821C518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51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C79E-0F09-B4D5-04EB-37842FEA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8EF3C-5C57-E38B-2CD6-AA60A4CE9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B56DE-93A5-D273-901A-9E025CD28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A7DDE-3001-6373-D6D5-BF7FBA5DC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234F8A-0A60-096D-69FE-D2FED005C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E4FDD-1914-19E7-AFAD-5D02A0930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9FADA-8351-7F12-AAB5-B1A2F6E6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D14F8-BE5D-8177-1765-32E5D2CA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7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80B79-EDD2-F22B-239E-DABCB64A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6C66B-B150-96CB-8EF6-BE2CCDEE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1A0A0-7731-5B55-C291-4393F18E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47047-C1C7-B2C7-A5CD-13004B13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5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C6B367-B8F6-B85D-7ACC-36601860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2F0C0-C6A2-11AE-AD28-492CBC8F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1A5F6-0A9E-1709-739B-28A6622C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56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2CA9B-0A60-C0F7-D20D-4F2F33EF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B75F5-8935-7C62-9FBB-3A3EC0EFD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B6E96D-D3B1-BEFA-5504-FDBEF2311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67439-E633-D8B9-DC5B-89750E5A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15E04-455F-AB58-87AB-EF3A5B9B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A683C-8C1F-2AE7-1A7F-5DBE0D61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685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BDCA-5B31-D7B5-B30A-637EF1F1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E6090-561A-7CBF-8F46-4D1058C3C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88C1C-E101-B0BE-FE9F-1CE14444E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9DE60-16E6-0477-797D-25ABD3E3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52604-31C7-90E3-42B8-783325E78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F4424-8647-51DA-679B-1D05EA1D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45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0ABF-7790-D690-74EC-4E6CDFEA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88C54-BDAE-1664-FAF9-EC0A2610E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9B740-0620-00B7-D048-AE3D8249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2FDA5-87B1-F66C-62C6-D950A33E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7732E-1C8E-9915-C376-72DF07A4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5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91A63-7C66-F63F-BF4C-DB05FB4D9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643E2-1DE9-2AB4-611E-10BC54ABA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1252E-F9DE-A922-D7F1-800EDC015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1903D-5B77-4340-993A-BB4F4193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056D9-4057-4B9E-970C-CF917C84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3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5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0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0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5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6C0B19-516F-D8B5-DF76-FFE140AE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FD260-510B-BADC-99D2-5EF68312E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9F48C-B93F-A214-E693-B3AEA5FCF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9D0A-BD12-4D7A-B146-FB8FE94DF4E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0531B-AA63-46DA-D9CC-0C7B4ABBD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AAA4-F8ED-E960-A14F-461FD8A97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8E1F-32D8-4A1C-BA3F-C86CDD835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1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EB3AD-008C-106E-FA71-942A4BBFD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34189"/>
            <a:ext cx="8406954" cy="1726510"/>
          </a:xfrm>
        </p:spPr>
        <p:txBody>
          <a:bodyPr/>
          <a:lstStyle/>
          <a:p>
            <a:pPr algn="ctr"/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Monitorizarea și Controlul </a:t>
            </a:r>
            <a:r>
              <a:rPr lang="ro-RO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Bioproceselor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Fermentative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623EC-D61F-B4B3-4658-F6803ED2E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60699"/>
            <a:ext cx="7766936" cy="225814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Bioing</a:t>
            </a:r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Ivanov Andrei</a:t>
            </a:r>
          </a:p>
          <a:p>
            <a:pPr>
              <a:lnSpc>
                <a:spcPct val="150000"/>
              </a:lnSpc>
            </a:pPr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Activitate Cercetare Analitică</a:t>
            </a:r>
          </a:p>
          <a:p>
            <a:pPr>
              <a:lnSpc>
                <a:spcPct val="150000"/>
              </a:lnSpc>
            </a:pPr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 Chimie Umedă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91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10E0-2100-0309-7188-B1029C9E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06" y="-124429"/>
            <a:ext cx="10515600" cy="1325563"/>
          </a:xfrm>
        </p:spPr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Avantaje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EA3CB-2499-E74A-02EC-35E12734B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523" y="279777"/>
            <a:ext cx="4042014" cy="30315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10A813-C2CF-8E3C-C017-AE89562F49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19" y="3736905"/>
            <a:ext cx="4513179" cy="25317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2613C1-38FF-490B-556C-F1D04A11787F}"/>
              </a:ext>
            </a:extLst>
          </p:cNvPr>
          <p:cNvSpPr txBox="1"/>
          <p:nvPr/>
        </p:nvSpPr>
        <p:spPr>
          <a:xfrm>
            <a:off x="8559677" y="3261756"/>
            <a:ext cx="293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Bioreactor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laborator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263EE2-877E-573A-CEB2-B9382AC14644}"/>
              </a:ext>
            </a:extLst>
          </p:cNvPr>
          <p:cNvSpPr txBox="1"/>
          <p:nvPr/>
        </p:nvSpPr>
        <p:spPr>
          <a:xfrm>
            <a:off x="6329455" y="6384272"/>
            <a:ext cx="293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Licență de software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48ECB5-78FA-1110-0A19-9D653F86F6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43" y="1667123"/>
            <a:ext cx="3639058" cy="34009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2C3E12-E7EF-481D-0E39-A10DCEEEC716}"/>
              </a:ext>
            </a:extLst>
          </p:cNvPr>
          <p:cNvSpPr txBox="1"/>
          <p:nvPr/>
        </p:nvSpPr>
        <p:spPr>
          <a:xfrm>
            <a:off x="-335375" y="5068023"/>
            <a:ext cx="587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 conceptului de Quality 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B24E738-B8BE-DAFA-09E0-C240C4C4C9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675" y="145307"/>
            <a:ext cx="2539682" cy="253968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F27091A-7A34-F4DA-D617-D9B80D1C3231}"/>
              </a:ext>
            </a:extLst>
          </p:cNvPr>
          <p:cNvSpPr txBox="1"/>
          <p:nvPr/>
        </p:nvSpPr>
        <p:spPr>
          <a:xfrm>
            <a:off x="4511379" y="2568290"/>
            <a:ext cx="350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Facilitarea procesului de scale-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39C00B-5135-1266-08AA-00A6DCDE9EDF}"/>
              </a:ext>
            </a:extLst>
          </p:cNvPr>
          <p:cNvSpPr txBox="1"/>
          <p:nvPr/>
        </p:nvSpPr>
        <p:spPr>
          <a:xfrm>
            <a:off x="10053898" y="4363453"/>
            <a:ext cx="1441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redus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59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D5FB-EC41-1660-574A-FAA240C3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B63BC-C2E7-271F-70AE-DC1BE33EA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060224" cy="4759787"/>
          </a:xfrm>
        </p:spPr>
        <p:txBody>
          <a:bodyPr>
            <a:normAutofit/>
          </a:bodyPr>
          <a:lstStyle/>
          <a:p>
            <a:pPr algn="just"/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Monitorizarea și optimizarea unui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bioproces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facilitează implementarea conceptului „Quality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Design”.</a:t>
            </a:r>
          </a:p>
          <a:p>
            <a:pPr marL="0" indent="0" algn="just">
              <a:buNone/>
            </a:pPr>
            <a:endParaRPr lang="ro-RO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Optimizarea proceselor fermentative poate duce la rezultate mai bune în producția de substanțe active precum penicilina, prin creșterea randamentului.</a:t>
            </a:r>
          </a:p>
          <a:p>
            <a:pPr algn="just"/>
            <a:endParaRPr lang="ro-RO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Optimizarea 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bioproceselor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fermentație poate facilita procesul de scale-</a:t>
            </a:r>
            <a:r>
              <a:rPr lang="ro-RO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o-RO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7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7406-B296-36ED-BDC6-6A970D46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selectivă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C1A98-4909-00E4-CB21-3FE37AB8A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/>
          </a:bodyPr>
          <a:lstStyle/>
          <a:p>
            <a:r>
              <a:rPr lang="ro-RO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Phillip Noll, Marius Henkel, History adn Evolution of Modelling in Biotechnology: Modeling and Simulation, Application and Hardware Performance, Computational and Structural Biotechnology Journal, vol. 18 3309-3323, 2020;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Paulsson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Robert Gustavsson, A Soft Sensor for Bioprocess Control Based on Sequential Filtering of Metabolic Heat Signals, Sensors, vol. 14, 17864-17882, 2014;</a:t>
            </a:r>
            <a:endParaRPr lang="ro-RO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Hongwei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Zhang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Evolutionary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optimization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fed-batch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penicillin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fermentation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Computer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Control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Automation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(3CA) 2010 International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Symposium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2010, 403-406;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2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66E6-F417-99AE-A524-80735986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40632"/>
            <a:ext cx="8596668" cy="853440"/>
          </a:xfrm>
        </p:spPr>
        <p:txBody>
          <a:bodyPr/>
          <a:lstStyle/>
          <a:p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Cuprins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7A67B-7C7D-B2AE-9838-20CB69BE0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94072"/>
            <a:ext cx="9493361" cy="48840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Introducere</a:t>
            </a:r>
          </a:p>
          <a:p>
            <a:pPr>
              <a:lnSpc>
                <a:spcPct val="170000"/>
              </a:lnSpc>
            </a:pP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Senzori de software</a:t>
            </a:r>
          </a:p>
          <a:p>
            <a:pPr>
              <a:lnSpc>
                <a:spcPct val="170000"/>
              </a:lnSpc>
            </a:pP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Senzori de software utilizați în monitorizarea și controlul bioproceselor</a:t>
            </a:r>
          </a:p>
          <a:p>
            <a:pPr>
              <a:lnSpc>
                <a:spcPct val="170000"/>
              </a:lnSpc>
            </a:pP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Modelarea și optimizarea procesului de fermentație a penicilinei G</a:t>
            </a:r>
          </a:p>
          <a:p>
            <a:pPr>
              <a:lnSpc>
                <a:spcPct val="170000"/>
              </a:lnSpc>
            </a:pP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 de tip software pentru monitorizarea și optimizarea </a:t>
            </a:r>
            <a:r>
              <a:rPr lang="ro-RO" sz="9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bioproceselor</a:t>
            </a: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  <a:p>
            <a:pPr>
              <a:lnSpc>
                <a:spcPct val="170000"/>
              </a:lnSpc>
            </a:pPr>
            <a:r>
              <a:rPr lang="ro-RO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selectivă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7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1F47AF-F672-EA47-99F9-060CCD20C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43" y="534421"/>
            <a:ext cx="9236688" cy="5789157"/>
          </a:xfrm>
        </p:spPr>
        <p:txBody>
          <a:bodyPr>
            <a:noAutofit/>
          </a:bodyPr>
          <a:lstStyle/>
          <a:p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Sisteme biologice – grad ridicat de complexitate.</a:t>
            </a:r>
          </a:p>
          <a:p>
            <a:pPr marL="0" indent="0">
              <a:buNone/>
            </a:pPr>
            <a:endParaRPr lang="ro-RO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o-RO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o-RO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Subunități care alcătuiesc sistemele biologice.</a:t>
            </a:r>
          </a:p>
          <a:p>
            <a:pPr marL="0" indent="0">
              <a:buNone/>
            </a:pPr>
            <a:endParaRPr lang="ro-R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o-R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o-RO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Monitorizarea, controlul și optimizarea </a:t>
            </a:r>
            <a:r>
              <a:rPr lang="ro-RO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bioproceselor</a:t>
            </a:r>
            <a:r>
              <a:rPr lang="ro-RO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sarcină dificilă, datorită complexității. </a:t>
            </a:r>
          </a:p>
          <a:p>
            <a:pPr marL="0" indent="0">
              <a:buNone/>
            </a:pPr>
            <a:endParaRPr lang="ro-R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o-R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o-RO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hiduri de reguli emise de organe regulatorii - asigurarea și controlul calității produselor obținute în urma proceselor fermentative.</a:t>
            </a:r>
          </a:p>
        </p:txBody>
      </p:sp>
    </p:spTree>
    <p:extLst>
      <p:ext uri="{BB962C8B-B14F-4D97-AF65-F5344CB8AC3E}">
        <p14:creationId xmlns:p14="http://schemas.microsoft.com/office/powerpoint/2010/main" val="200765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C409-4B63-459E-BFE9-4ECF7E5A3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3274"/>
            <a:ext cx="8596668" cy="951914"/>
          </a:xfrm>
        </p:spPr>
        <p:txBody>
          <a:bodyPr/>
          <a:lstStyle/>
          <a:p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Senzori de software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5071F-4969-BD21-654E-A46C4EDDA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951" y="5439693"/>
            <a:ext cx="7786660" cy="1218830"/>
          </a:xfrm>
        </p:spPr>
        <p:txBody>
          <a:bodyPr>
            <a:noAutofit/>
          </a:bodyPr>
          <a:lstStyle/>
          <a:p>
            <a:pPr algn="just"/>
            <a:r>
              <a:rPr lang="ro-RO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Combina</a:t>
            </a:r>
            <a:r>
              <a:rPr lang="ro-RO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ție de modele de software și intrări hardware care utilizează semnalele primite pentru a deriva noi valori</a:t>
            </a:r>
            <a:endParaRPr lang="ro-RO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0A247B-C02B-2172-980D-E4E49E366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10" y="1355188"/>
            <a:ext cx="10497377" cy="37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7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B3135-BB61-6D54-B260-4CA018DF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3396"/>
            <a:ext cx="11888648" cy="881575"/>
          </a:xfrm>
        </p:spPr>
        <p:txBody>
          <a:bodyPr>
            <a:normAutofit fontScale="90000"/>
          </a:bodyPr>
          <a:lstStyle/>
          <a:p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Senzori de software utilizați în controlul bioproceselor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32DB38D-7FB8-8064-8CDA-440536CBB8B6}"/>
              </a:ext>
            </a:extLst>
          </p:cNvPr>
          <p:cNvSpPr txBox="1">
            <a:spLocks/>
          </p:cNvSpPr>
          <p:nvPr/>
        </p:nvSpPr>
        <p:spPr>
          <a:xfrm>
            <a:off x="677334" y="1695065"/>
            <a:ext cx="5104488" cy="1733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333ED6-778C-3BF5-97BD-9FB9D98E1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89915"/>
            <a:ext cx="12192000" cy="26357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01C9C2-E76A-333E-1F5F-3201C66BE27A}"/>
              </a:ext>
            </a:extLst>
          </p:cNvPr>
          <p:cNvSpPr txBox="1"/>
          <p:nvPr/>
        </p:nvSpPr>
        <p:spPr>
          <a:xfrm>
            <a:off x="8193060" y="898288"/>
            <a:ext cx="4652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600" dirty="0">
                <a:solidFill>
                  <a:srgbClr val="FF0000"/>
                </a:solidFill>
              </a:rPr>
              <a:t>1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553DF2-D4F0-E997-2F6B-414FE49B0B6D}"/>
              </a:ext>
            </a:extLst>
          </p:cNvPr>
          <p:cNvSpPr txBox="1"/>
          <p:nvPr/>
        </p:nvSpPr>
        <p:spPr>
          <a:xfrm>
            <a:off x="10507945" y="898288"/>
            <a:ext cx="4652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600" dirty="0">
                <a:solidFill>
                  <a:srgbClr val="FF0000"/>
                </a:solidFill>
              </a:rPr>
              <a:t>1</a:t>
            </a:r>
            <a:endParaRPr lang="en-US" sz="7200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0CF854E-2606-57DA-886D-3B4140F3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429230"/>
              </p:ext>
            </p:extLst>
          </p:nvPr>
        </p:nvGraphicFramePr>
        <p:xfrm>
          <a:off x="-1" y="4222276"/>
          <a:ext cx="12192000" cy="2635723"/>
        </p:xfrm>
        <a:graphic>
          <a:graphicData uri="http://schemas.openxmlformats.org/drawingml/2006/table">
            <a:tbl>
              <a:tblPr firstRow="1" firstCol="1" bandRow="1"/>
              <a:tblGrid>
                <a:gridCol w="3048001">
                  <a:extLst>
                    <a:ext uri="{9D8B030D-6E8A-4147-A177-3AD203B41FA5}">
                      <a16:colId xmlns:a16="http://schemas.microsoft.com/office/drawing/2014/main" val="1946466308"/>
                    </a:ext>
                  </a:extLst>
                </a:gridCol>
                <a:gridCol w="3638938">
                  <a:extLst>
                    <a:ext uri="{9D8B030D-6E8A-4147-A177-3AD203B41FA5}">
                      <a16:colId xmlns:a16="http://schemas.microsoft.com/office/drawing/2014/main" val="1790835397"/>
                    </a:ext>
                  </a:extLst>
                </a:gridCol>
                <a:gridCol w="3407702">
                  <a:extLst>
                    <a:ext uri="{9D8B030D-6E8A-4147-A177-3AD203B41FA5}">
                      <a16:colId xmlns:a16="http://schemas.microsoft.com/office/drawing/2014/main" val="1280554495"/>
                    </a:ext>
                  </a:extLst>
                </a:gridCol>
                <a:gridCol w="2097359">
                  <a:extLst>
                    <a:ext uri="{9D8B030D-6E8A-4147-A177-3AD203B41FA5}">
                      <a16:colId xmlns:a16="http://schemas.microsoft.com/office/drawing/2014/main" val="4175359380"/>
                    </a:ext>
                  </a:extLst>
                </a:gridCol>
              </a:tblGrid>
              <a:tr h="414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Parametru derivat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Senzor hardware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Parametru înregistrat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Organism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373715"/>
                  </a:ext>
                </a:extLst>
              </a:tr>
              <a:tr h="8785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X, N, Concentrație de precursor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Analizor de gaze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Concentrație de glucoză, precursor, q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i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Penicillium Chrysogenum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024045"/>
                  </a:ext>
                </a:extLst>
              </a:tr>
              <a:tr h="1342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Greutatea totală a biomasei umede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Analizor de gaze, Balanță, pobă DO (Dissolved Oxygen)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Concentrație de metanol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i="1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Pichia</a:t>
                      </a:r>
                      <a:r>
                        <a:rPr lang="ro-RO" sz="2000" i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i="1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Pastoris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52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80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08A8-D09E-F972-B3C9-50A0F22B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58" y="200806"/>
            <a:ext cx="11396767" cy="1094593"/>
          </a:xfrm>
        </p:spPr>
        <p:txBody>
          <a:bodyPr>
            <a:normAutofit fontScale="90000"/>
          </a:bodyPr>
          <a:lstStyle/>
          <a:p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Modelarea și optimizarea procesului de fermentație a penicilinei G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57FED7-5F52-EDE0-6B8E-EDC672A65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5163"/>
            <a:ext cx="11937788" cy="41476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442B0F-4FF5-5681-DE77-DCAC61CC24C0}"/>
                  </a:ext>
                </a:extLst>
              </p:cNvPr>
              <p:cNvSpPr txBox="1"/>
              <p:nvPr/>
            </p:nvSpPr>
            <p:spPr>
              <a:xfrm>
                <a:off x="254212" y="5017047"/>
                <a:ext cx="13906500" cy="16255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o-RO" sz="32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µ=</m:t>
                    </m:r>
                    <m:sSub>
                      <m:sSub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o-RO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µ</m:t>
                        </m:r>
                      </m:e>
                      <m:sub>
                        <m:r>
                          <a:rPr lang="ro-RO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  <m:f>
                      <m:f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o-RO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r>
                          <a:rPr lang="ro-RO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ro-RO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o-RO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ro-RO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ro-RO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ro-RO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algn="just"/>
                <a:endParaRPr lang="ro-RO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ro-RO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r>
                  <a:rPr lang="ro-RO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(Modelul </a:t>
                </a:r>
                <a:r>
                  <a:rPr lang="ro-RO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Contois</a:t>
                </a:r>
                <a:r>
                  <a:rPr lang="ro-RO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rata de creștere a biomasei scade în timp)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442B0F-4FF5-5681-DE77-DCAC61CC2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12" y="5017047"/>
                <a:ext cx="13906500" cy="1625510"/>
              </a:xfrm>
              <a:prstGeom prst="rect">
                <a:avLst/>
              </a:prstGeom>
              <a:blipFill>
                <a:blip r:embed="rId3"/>
                <a:stretch>
                  <a:fillRect b="-4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93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94C72A-BA2B-86A4-4206-4D8B52E23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3296"/>
              </p:ext>
            </p:extLst>
          </p:nvPr>
        </p:nvGraphicFramePr>
        <p:xfrm>
          <a:off x="315123" y="1732547"/>
          <a:ext cx="11561754" cy="4936934"/>
        </p:xfrm>
        <a:graphic>
          <a:graphicData uri="http://schemas.openxmlformats.org/drawingml/2006/table">
            <a:tbl>
              <a:tblPr firstRow="1" firstCol="1" bandRow="1"/>
              <a:tblGrid>
                <a:gridCol w="1577361">
                  <a:extLst>
                    <a:ext uri="{9D8B030D-6E8A-4147-A177-3AD203B41FA5}">
                      <a16:colId xmlns:a16="http://schemas.microsoft.com/office/drawing/2014/main" val="1864449024"/>
                    </a:ext>
                  </a:extLst>
                </a:gridCol>
                <a:gridCol w="7462365">
                  <a:extLst>
                    <a:ext uri="{9D8B030D-6E8A-4147-A177-3AD203B41FA5}">
                      <a16:colId xmlns:a16="http://schemas.microsoft.com/office/drawing/2014/main" val="2944909086"/>
                    </a:ext>
                  </a:extLst>
                </a:gridCol>
                <a:gridCol w="2522028">
                  <a:extLst>
                    <a:ext uri="{9D8B030D-6E8A-4147-A177-3AD203B41FA5}">
                      <a16:colId xmlns:a16="http://schemas.microsoft.com/office/drawing/2014/main" val="1955247446"/>
                    </a:ext>
                  </a:extLst>
                </a:gridCol>
              </a:tblGrid>
              <a:tr h="8538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Parametru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Denumire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Unitate de măsură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222892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Concentrația de substrat în sistem 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83831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Concentrația biomasei în sistem 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302468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Concentrația de produs final în sistem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118085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Rata de introducere a substratului în sistem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339103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Produs suplimentar prin optimizarea condițiilor inițiale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211868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Constanta ratei de hidroliză (degradare) a penicilinei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o-RO" sz="2000" kern="1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612909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Constanta inhibiției formării de produs de către substrat 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808950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o-RO" sz="2000" kern="1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P, </a:t>
                      </a:r>
                      <a:r>
                        <a:rPr lang="ro-RO" sz="2000" kern="1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Rata specifică maximă de sinteză a penicilinei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g/g DM h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425967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Q­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S, max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Rata specifică maximă de consum al substratului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g/g DM h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535851"/>
                  </a:ext>
                </a:extLst>
              </a:tr>
              <a:tr h="402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o-RO" sz="2000" kern="1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P/S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Randament al cantității de produs în funcție de substrat	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g/g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69" marR="66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0962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2DB3FFF-77EF-1C8B-11EA-804DCFFA4B47}"/>
              </a:ext>
            </a:extLst>
          </p:cNvPr>
          <p:cNvSpPr txBox="1"/>
          <p:nvPr/>
        </p:nvSpPr>
        <p:spPr>
          <a:xfrm>
            <a:off x="753979" y="449178"/>
            <a:ext cx="3887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Număr mare de variabile/constante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FA31A17-1575-8F6E-7C72-AB6678271B54}"/>
              </a:ext>
            </a:extLst>
          </p:cNvPr>
          <p:cNvSpPr/>
          <p:nvPr/>
        </p:nvSpPr>
        <p:spPr>
          <a:xfrm>
            <a:off x="4411581" y="749768"/>
            <a:ext cx="3138533" cy="3529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91E6D-FD88-11DB-742A-D0864F87B167}"/>
              </a:ext>
            </a:extLst>
          </p:cNvPr>
          <p:cNvSpPr txBox="1"/>
          <p:nvPr/>
        </p:nvSpPr>
        <p:spPr>
          <a:xfrm>
            <a:off x="7550114" y="449178"/>
            <a:ext cx="3887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Complexitate ridicată</a:t>
            </a:r>
          </a:p>
          <a:p>
            <a:pPr algn="ctr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Acuratețe ridicată</a:t>
            </a:r>
          </a:p>
        </p:txBody>
      </p:sp>
    </p:spTree>
    <p:extLst>
      <p:ext uri="{BB962C8B-B14F-4D97-AF65-F5344CB8AC3E}">
        <p14:creationId xmlns:p14="http://schemas.microsoft.com/office/powerpoint/2010/main" val="172750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16331F-449E-4E4B-8D41-7AF5C1F62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142482"/>
            <a:ext cx="10229850" cy="54673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A87C90-E7F7-34F0-97AE-6FDA14F05DC9}"/>
              </a:ext>
            </a:extLst>
          </p:cNvPr>
          <p:cNvSpPr txBox="1"/>
          <p:nvPr/>
        </p:nvSpPr>
        <p:spPr>
          <a:xfrm>
            <a:off x="981075" y="5609832"/>
            <a:ext cx="10229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experimentale reprezentate împreună cu date obținute în urma modelului matematic aplicat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7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5CF4DA-5D61-D88A-5EDD-22C2B401B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5" y="0"/>
            <a:ext cx="11879010" cy="649287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53EEE2-518E-612C-48EE-EF98C4A63272}"/>
              </a:ext>
            </a:extLst>
          </p:cNvPr>
          <p:cNvSpPr txBox="1"/>
          <p:nvPr/>
        </p:nvSpPr>
        <p:spPr>
          <a:xfrm>
            <a:off x="156495" y="6292820"/>
            <a:ext cx="12175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MATLAB – software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simularea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bioproceselor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fermentative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producția de penicilină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701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518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Trebuchet MS</vt:lpstr>
      <vt:lpstr>Wingdings 3</vt:lpstr>
      <vt:lpstr>Facet</vt:lpstr>
      <vt:lpstr>Office Theme</vt:lpstr>
      <vt:lpstr>Monitorizarea și Controlul Bioproceselor Fermentative</vt:lpstr>
      <vt:lpstr>Cuprins</vt:lpstr>
      <vt:lpstr>PowerPoint Presentation</vt:lpstr>
      <vt:lpstr>Senzori de software</vt:lpstr>
      <vt:lpstr>Senzori de software utilizați în controlul bioproceselor</vt:lpstr>
      <vt:lpstr>Modelarea și optimizarea procesului de fermentație a penicilinei G</vt:lpstr>
      <vt:lpstr>PowerPoint Presentation</vt:lpstr>
      <vt:lpstr>PowerPoint Presentation</vt:lpstr>
      <vt:lpstr>PowerPoint Presentation</vt:lpstr>
      <vt:lpstr>Avantaje</vt:lpstr>
      <vt:lpstr>Concluzii</vt:lpstr>
      <vt:lpstr>Bibliografie selectivă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Dicumarol</dc:title>
  <dc:creator>Andrei Ivanov</dc:creator>
  <cp:lastModifiedBy>Andrei Ivanov</cp:lastModifiedBy>
  <cp:revision>28</cp:revision>
  <dcterms:created xsi:type="dcterms:W3CDTF">2023-01-15T22:43:03Z</dcterms:created>
  <dcterms:modified xsi:type="dcterms:W3CDTF">2024-07-10T06:36:35Z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{6063418C-960B-44AA-A8A1-99A8F9E1794C}</vt:lpwstr>
  </property>
  <property fmtid="{D5CDD505-2E9C-101B-9397-08002B2CF9AE}" pid="3" name="DLPManualFileClassificationLastModifiedBy">
    <vt:lpwstr>ANTIBIOTICE\andrei.ivanov</vt:lpwstr>
  </property>
  <property fmtid="{D5CDD505-2E9C-101B-9397-08002B2CF9AE}" pid="4" name="DLPManualFileClassificationLastModificationDate">
    <vt:lpwstr>1718863318</vt:lpwstr>
  </property>
  <property fmtid="{D5CDD505-2E9C-101B-9397-08002B2CF9AE}" pid="5" name="DLPManualFileClassificationVersion">
    <vt:lpwstr>11.10.200.16</vt:lpwstr>
  </property>
</Properties>
</file>